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57" r:id="rId3"/>
    <p:sldId id="258" r:id="rId4"/>
    <p:sldId id="260" r:id="rId5"/>
    <p:sldId id="261" r:id="rId6"/>
    <p:sldId id="280" r:id="rId7"/>
    <p:sldId id="263" r:id="rId8"/>
    <p:sldId id="264" r:id="rId9"/>
    <p:sldId id="265" r:id="rId10"/>
    <p:sldId id="266" r:id="rId11"/>
    <p:sldId id="267" r:id="rId12"/>
    <p:sldId id="268" r:id="rId13"/>
    <p:sldId id="269" r:id="rId14"/>
    <p:sldId id="270" r:id="rId15"/>
    <p:sldId id="273" r:id="rId16"/>
    <p:sldId id="281" r:id="rId17"/>
    <p:sldId id="291" r:id="rId18"/>
    <p:sldId id="282" r:id="rId19"/>
    <p:sldId id="274" r:id="rId20"/>
    <p:sldId id="275" r:id="rId21"/>
    <p:sldId id="286" r:id="rId22"/>
    <p:sldId id="287" r:id="rId23"/>
    <p:sldId id="289" r:id="rId24"/>
    <p:sldId id="288" r:id="rId25"/>
    <p:sldId id="290" r:id="rId26"/>
    <p:sldId id="272" r:id="rId27"/>
    <p:sldId id="277" r:id="rId28"/>
    <p:sldId id="283" r:id="rId29"/>
    <p:sldId id="284" r:id="rId30"/>
    <p:sldId id="285" r:id="rId31"/>
    <p:sldId id="278" r:id="rId32"/>
    <p:sldId id="279" r:id="rId33"/>
    <p:sldId id="271" r:id="rId34"/>
    <p:sldId id="292" r:id="rId35"/>
    <p:sldId id="276"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at"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DF402-31B8-4C98-BC74-900C9CEBFCCD}" type="datetimeFigureOut">
              <a:rPr lang="el-GR" smtClean="0"/>
              <a:pPr/>
              <a:t>27/1/22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B6A4D-737B-455D-8D50-EECE7BC01F9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00B6A4D-737B-455D-8D50-EECE7BC01F91}" type="slidenum">
              <a:rPr lang="el-GR" smtClean="0"/>
              <a:pPr/>
              <a:t>35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7AD818A0-2420-43CA-B91A-64033E836D5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7AD818A0-2420-43CA-B91A-64033E836D5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7AD818A0-2420-43CA-B91A-64033E836D5E}"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DB9F1F41-08CF-4867-9BBB-162B6CC66920}" type="datetimeFigureOut">
              <a:rPr lang="el-GR" smtClean="0"/>
              <a:pPr/>
              <a:t>27/1/22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B9F1F41-08CF-4867-9BBB-162B6CC66920}" type="datetimeFigureOut">
              <a:rPr lang="el-GR" smtClean="0"/>
              <a:pPr/>
              <a:t>27/1/22</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D818A0-2420-43CA-B91A-64033E836D5E}"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30 </a:t>
            </a:r>
            <a:r>
              <a:rPr lang="el-GR" dirty="0" err="1"/>
              <a:t>Ιανουαριου</a:t>
            </a:r>
            <a:endParaRPr lang="el-GR" dirty="0"/>
          </a:p>
        </p:txBody>
      </p:sp>
      <p:sp>
        <p:nvSpPr>
          <p:cNvPr id="3" name="2 - Υπότιτλος"/>
          <p:cNvSpPr>
            <a:spLocks noGrp="1"/>
          </p:cNvSpPr>
          <p:nvPr>
            <p:ph type="subTitle" idx="1"/>
          </p:nvPr>
        </p:nvSpPr>
        <p:spPr/>
        <p:txBody>
          <a:bodyPr/>
          <a:lstStyle/>
          <a:p>
            <a:r>
              <a:rPr lang="el-GR" dirty="0"/>
              <a:t>Γιορτή των Τριών Ιεραρχών</a:t>
            </a:r>
          </a:p>
        </p:txBody>
      </p:sp>
      <p:pic>
        <p:nvPicPr>
          <p:cNvPr id="1026" name="Picture 2" descr="C:\Users\minat\OneDrive\Υπολογιστής\Γιορτή 3 Ιεραρχών\Γιορτή 3 Ιεραρχών.jfif"/>
          <p:cNvPicPr>
            <a:picLocks noChangeAspect="1" noChangeArrowheads="1"/>
          </p:cNvPicPr>
          <p:nvPr/>
        </p:nvPicPr>
        <p:blipFill>
          <a:blip r:embed="rId2"/>
          <a:stretch>
            <a:fillRect/>
          </a:stretch>
        </p:blipFill>
        <p:spPr bwMode="auto">
          <a:xfrm>
            <a:off x="3214678" y="642918"/>
            <a:ext cx="2500330" cy="348730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a:t>Ιωαννησ</a:t>
            </a:r>
            <a:r>
              <a:rPr lang="el-GR" dirty="0"/>
              <a:t> </a:t>
            </a:r>
            <a:r>
              <a:rPr lang="el-GR" dirty="0" err="1"/>
              <a:t>χρυσοστομοσ</a:t>
            </a:r>
            <a:endParaRPr lang="el-GR" dirty="0"/>
          </a:p>
        </p:txBody>
      </p:sp>
      <p:sp>
        <p:nvSpPr>
          <p:cNvPr id="3" name="2 - Θέση περιεχομένου"/>
          <p:cNvSpPr>
            <a:spLocks noGrp="1"/>
          </p:cNvSpPr>
          <p:nvPr>
            <p:ph idx="1"/>
          </p:nvPr>
        </p:nvSpPr>
        <p:spPr/>
        <p:txBody>
          <a:bodyPr>
            <a:normAutofit fontScale="85000" lnSpcReduction="10000"/>
          </a:bodyPr>
          <a:lstStyle/>
          <a:p>
            <a:endParaRPr lang="el-GR" dirty="0"/>
          </a:p>
          <a:p>
            <a:pPr>
              <a:buFont typeface="Wingdings" pitchFamily="2" charset="2"/>
              <a:buChar char="v"/>
            </a:pPr>
            <a:r>
              <a:rPr lang="el-GR" dirty="0"/>
              <a:t>Ο Ιωάννης γεννήθηκε στην Αντιόχεια. </a:t>
            </a:r>
          </a:p>
          <a:p>
            <a:pPr>
              <a:buFont typeface="Wingdings" pitchFamily="2" charset="2"/>
              <a:buChar char="v"/>
            </a:pPr>
            <a:r>
              <a:rPr lang="el-GR" dirty="0"/>
              <a:t> Σπούδασε ρητορική κοντά στον φημισμένο δάσκαλο της εποχής </a:t>
            </a:r>
            <a:r>
              <a:rPr lang="el-GR" dirty="0" err="1"/>
              <a:t>Λιβάνιο</a:t>
            </a:r>
            <a:r>
              <a:rPr lang="el-GR" dirty="0"/>
              <a:t>. Ο δάσκαλός του τον εκτιμούσε τόσο πολύ για την ευφυΐα και τη ρητορική του δεινότητα.</a:t>
            </a:r>
          </a:p>
          <a:p>
            <a:pPr>
              <a:buFont typeface="Wingdings" pitchFamily="2" charset="2"/>
              <a:buChar char="v"/>
            </a:pPr>
            <a:r>
              <a:rPr lang="el-GR" dirty="0"/>
              <a:t>Η Εκκλησία τον ονόμασε Χρυσόστομο για την ωραιότητα των λόγων του, ενώ για τη ρητορική δεινότητα ονομάστηκε «Δημοσθένης του Χριστιανισμού»</a:t>
            </a:r>
          </a:p>
          <a:p>
            <a:pPr>
              <a:buFont typeface="Wingdings" pitchFamily="2" charset="2"/>
              <a:buChar char="v"/>
            </a:pPr>
            <a:r>
              <a:rPr lang="el-GR" dirty="0"/>
              <a:t>Στη συνέχεια έφυγε για την έρημο, όπου </a:t>
            </a:r>
            <a:r>
              <a:rPr lang="el-GR" dirty="0" err="1"/>
              <a:t>ασκήτευσε</a:t>
            </a:r>
            <a:r>
              <a:rPr lang="el-GR" dirty="0"/>
              <a:t>. Αργότερα χειροτονηθεί διάκονος κι έφτασε μέχρι τον αρχιεπισκοπικό θρόνο της Κωνσταντινούπολης.</a:t>
            </a:r>
          </a:p>
        </p:txBody>
      </p:sp>
      <p:pic>
        <p:nvPicPr>
          <p:cNvPr id="5" name="χρυσοστομος εύα 1β.mp3" descr="χρυσοστομος εύα 1β.mp3">
            <a:hlinkClick r:id="" action="ppaction://media"/>
            <a:extLst>
              <a:ext uri="{FF2B5EF4-FFF2-40B4-BE49-F238E27FC236}">
                <a16:creationId xmlns:a16="http://schemas.microsoft.com/office/drawing/2014/main" id="{23405D39-E831-B743-BCE8-16E29C8ED0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Γιοι </a:t>
            </a:r>
            <a:r>
              <a:rPr lang="el-GR" dirty="0" err="1"/>
              <a:t>σπουδαιων</a:t>
            </a:r>
            <a:r>
              <a:rPr lang="el-GR" dirty="0"/>
              <a:t> </a:t>
            </a:r>
            <a:r>
              <a:rPr lang="el-GR" dirty="0" err="1"/>
              <a:t>γυναικων</a:t>
            </a:r>
            <a:endParaRPr lang="el-GR" dirty="0"/>
          </a:p>
        </p:txBody>
      </p:sp>
      <p:pic>
        <p:nvPicPr>
          <p:cNvPr id="4" name="3 - Θέση περιεχομένου" descr="images (12).jfif"/>
          <p:cNvPicPr>
            <a:picLocks noGrp="1" noChangeAspect="1"/>
          </p:cNvPicPr>
          <p:nvPr>
            <p:ph idx="1"/>
          </p:nvPr>
        </p:nvPicPr>
        <p:blipFill>
          <a:blip r:embed="rId2"/>
          <a:stretch>
            <a:fillRect/>
          </a:stretch>
        </p:blipFill>
        <p:spPr>
          <a:xfrm>
            <a:off x="1071538" y="1357298"/>
            <a:ext cx="2357454" cy="3360626"/>
          </a:xfrm>
        </p:spPr>
      </p:pic>
      <p:pic>
        <p:nvPicPr>
          <p:cNvPr id="5" name="4 - Εικόνα" descr="images (11).jfif"/>
          <p:cNvPicPr>
            <a:picLocks noChangeAspect="1"/>
          </p:cNvPicPr>
          <p:nvPr/>
        </p:nvPicPr>
        <p:blipFill>
          <a:blip r:embed="rId3"/>
          <a:stretch>
            <a:fillRect/>
          </a:stretch>
        </p:blipFill>
        <p:spPr>
          <a:xfrm>
            <a:off x="4000496" y="2071678"/>
            <a:ext cx="2214578" cy="3327918"/>
          </a:xfrm>
          <a:prstGeom prst="rect">
            <a:avLst/>
          </a:prstGeom>
        </p:spPr>
      </p:pic>
      <p:pic>
        <p:nvPicPr>
          <p:cNvPr id="6" name="5 - Εικόνα" descr="αρχείο λήψης (5).jfif"/>
          <p:cNvPicPr>
            <a:picLocks noChangeAspect="1"/>
          </p:cNvPicPr>
          <p:nvPr/>
        </p:nvPicPr>
        <p:blipFill>
          <a:blip r:embed="rId4"/>
          <a:stretch>
            <a:fillRect/>
          </a:stretch>
        </p:blipFill>
        <p:spPr>
          <a:xfrm>
            <a:off x="6643702" y="3286124"/>
            <a:ext cx="2286016" cy="3330701"/>
          </a:xfrm>
          <a:prstGeom prst="rect">
            <a:avLst/>
          </a:prstGeom>
        </p:spPr>
      </p:pic>
      <p:sp>
        <p:nvSpPr>
          <p:cNvPr id="7" name="6 - Ορθογώνιο"/>
          <p:cNvSpPr/>
          <p:nvPr/>
        </p:nvSpPr>
        <p:spPr>
          <a:xfrm>
            <a:off x="285720" y="5072074"/>
            <a:ext cx="3857652" cy="1200329"/>
          </a:xfrm>
          <a:prstGeom prst="rect">
            <a:avLst/>
          </a:prstGeom>
        </p:spPr>
        <p:txBody>
          <a:bodyPr wrap="square">
            <a:spAutoFit/>
          </a:bodyPr>
          <a:lstStyle/>
          <a:p>
            <a:r>
              <a:rPr lang="el-GR" dirty="0"/>
              <a:t>Οι τρεις άντρες είχαν χαρίσματα και  αγωγή που πήραν από τις μητέρες τους, την </a:t>
            </a:r>
            <a:r>
              <a:rPr lang="el-GR" b="1" dirty="0" err="1"/>
              <a:t>Εμμέλεια</a:t>
            </a:r>
            <a:r>
              <a:rPr lang="el-GR" dirty="0"/>
              <a:t>,  τη </a:t>
            </a:r>
            <a:r>
              <a:rPr lang="el-GR" b="1" dirty="0"/>
              <a:t>Νόννα</a:t>
            </a:r>
            <a:r>
              <a:rPr lang="el-GR" dirty="0"/>
              <a:t> και την </a:t>
            </a:r>
            <a:r>
              <a:rPr lang="el-GR" b="1" dirty="0"/>
              <a:t>Ανθούσα.</a:t>
            </a:r>
            <a:r>
              <a:rPr lang="el-GR"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a:t>Αγια</a:t>
            </a:r>
            <a:r>
              <a:rPr lang="el-GR" dirty="0"/>
              <a:t> </a:t>
            </a:r>
            <a:r>
              <a:rPr lang="el-GR" dirty="0" err="1"/>
              <a:t>εμμελεια</a:t>
            </a:r>
            <a:r>
              <a:rPr lang="el-GR" dirty="0"/>
              <a:t>, </a:t>
            </a:r>
            <a:r>
              <a:rPr lang="el-GR" dirty="0" err="1"/>
              <a:t>μητερα</a:t>
            </a:r>
            <a:r>
              <a:rPr lang="el-GR" dirty="0"/>
              <a:t> </a:t>
            </a:r>
            <a:r>
              <a:rPr lang="el-GR" dirty="0" err="1"/>
              <a:t>μεγαλου</a:t>
            </a:r>
            <a:r>
              <a:rPr lang="el-GR" dirty="0"/>
              <a:t> </a:t>
            </a:r>
            <a:r>
              <a:rPr lang="el-GR" dirty="0" err="1"/>
              <a:t>βασιλειου</a:t>
            </a:r>
            <a:endParaRPr lang="el-GR" dirty="0"/>
          </a:p>
        </p:txBody>
      </p:sp>
      <p:pic>
        <p:nvPicPr>
          <p:cNvPr id="3" name="2 - Εικόνα" descr="αρχείο λήψης (13).jfif"/>
          <p:cNvPicPr>
            <a:picLocks noChangeAspect="1"/>
          </p:cNvPicPr>
          <p:nvPr/>
        </p:nvPicPr>
        <p:blipFill>
          <a:blip r:embed="rId2"/>
          <a:stretch>
            <a:fillRect/>
          </a:stretch>
        </p:blipFill>
        <p:spPr>
          <a:xfrm>
            <a:off x="857224" y="1571612"/>
            <a:ext cx="2525090" cy="3384141"/>
          </a:xfrm>
          <a:prstGeom prst="rect">
            <a:avLst/>
          </a:prstGeom>
        </p:spPr>
      </p:pic>
      <p:sp>
        <p:nvSpPr>
          <p:cNvPr id="4" name="3 - Ορθογώνιο"/>
          <p:cNvSpPr/>
          <p:nvPr/>
        </p:nvSpPr>
        <p:spPr>
          <a:xfrm>
            <a:off x="3929058" y="1571612"/>
            <a:ext cx="4572000" cy="3785652"/>
          </a:xfrm>
          <a:prstGeom prst="rect">
            <a:avLst/>
          </a:prstGeom>
        </p:spPr>
        <p:txBody>
          <a:bodyPr wrap="square">
            <a:spAutoFit/>
          </a:bodyPr>
          <a:lstStyle/>
          <a:p>
            <a:r>
              <a:rPr lang="el-GR" sz="2400" dirty="0"/>
              <a:t>Μητέρα δέκα τέκνων, ανάμεσά τους ο Άγιος Βασίλειος, ο Άγιος Γρηγόριος </a:t>
            </a:r>
            <a:r>
              <a:rPr lang="el-GR" sz="2400" dirty="0" err="1"/>
              <a:t>Νύσσης</a:t>
            </a:r>
            <a:r>
              <a:rPr lang="el-GR" sz="2400" dirty="0"/>
              <a:t>, ο Άγιος Πέτρος </a:t>
            </a:r>
            <a:r>
              <a:rPr lang="el-GR" sz="2400" dirty="0" err="1"/>
              <a:t>Σεβαστείας</a:t>
            </a:r>
            <a:r>
              <a:rPr lang="el-GR" sz="2400" dirty="0"/>
              <a:t>, η Οσία Μακρίνα και ο Όσιος </a:t>
            </a:r>
            <a:r>
              <a:rPr lang="el-GR" sz="2400" dirty="0" err="1"/>
              <a:t>Ναυκράτιος</a:t>
            </a:r>
            <a:r>
              <a:rPr lang="el-GR" sz="2400" dirty="0"/>
              <a:t>. Ανέθρεψε μόνη της τα τέκνα της μετά τον θάνατο του συζύγου της. Η Εκκλησία την ανακήρυξε Αγία και τιμά τη μνήμη της κάθε χρόνο την 1η Ιανουαρίου και στις 30 Μαΐου.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a:t>Αγια</a:t>
            </a:r>
            <a:r>
              <a:rPr lang="el-GR" dirty="0"/>
              <a:t> </a:t>
            </a:r>
            <a:r>
              <a:rPr lang="el-GR" dirty="0" err="1"/>
              <a:t>νοννα</a:t>
            </a:r>
            <a:r>
              <a:rPr lang="el-GR" dirty="0"/>
              <a:t>, </a:t>
            </a:r>
            <a:r>
              <a:rPr lang="el-GR" dirty="0" err="1"/>
              <a:t>μητερα</a:t>
            </a:r>
            <a:r>
              <a:rPr lang="el-GR" dirty="0"/>
              <a:t> </a:t>
            </a:r>
            <a:r>
              <a:rPr lang="el-GR" dirty="0" err="1"/>
              <a:t>Γρηγοριου</a:t>
            </a:r>
            <a:r>
              <a:rPr lang="el-GR" dirty="0"/>
              <a:t> </a:t>
            </a:r>
            <a:r>
              <a:rPr lang="el-GR" dirty="0" err="1"/>
              <a:t>θεολογου</a:t>
            </a:r>
            <a:endParaRPr lang="el-GR" dirty="0"/>
          </a:p>
        </p:txBody>
      </p:sp>
      <p:pic>
        <p:nvPicPr>
          <p:cNvPr id="3" name="2 - Εικόνα" descr="αρχείο λήψης (14).jfif"/>
          <p:cNvPicPr>
            <a:picLocks noChangeAspect="1"/>
          </p:cNvPicPr>
          <p:nvPr/>
        </p:nvPicPr>
        <p:blipFill>
          <a:blip r:embed="rId2"/>
          <a:stretch>
            <a:fillRect/>
          </a:stretch>
        </p:blipFill>
        <p:spPr>
          <a:xfrm>
            <a:off x="428596" y="1428736"/>
            <a:ext cx="2067199" cy="5010085"/>
          </a:xfrm>
          <a:prstGeom prst="rect">
            <a:avLst/>
          </a:prstGeom>
        </p:spPr>
      </p:pic>
      <p:sp>
        <p:nvSpPr>
          <p:cNvPr id="4" name="3 - Ορθογώνιο"/>
          <p:cNvSpPr/>
          <p:nvPr/>
        </p:nvSpPr>
        <p:spPr>
          <a:xfrm>
            <a:off x="3214678" y="1500174"/>
            <a:ext cx="4572000" cy="4524315"/>
          </a:xfrm>
          <a:prstGeom prst="rect">
            <a:avLst/>
          </a:prstGeom>
        </p:spPr>
        <p:txBody>
          <a:bodyPr>
            <a:spAutoFit/>
          </a:bodyPr>
          <a:lstStyle/>
          <a:p>
            <a:r>
              <a:rPr lang="el-GR" sz="2400" dirty="0"/>
              <a:t>Η Νόννα με επιμονή και υπομονή κατόρθωσε να μεταστρέψει στην Ορθοδοξία τον αιρετικό σύζυγό της Γρηγόριο. Το ζευγάρι απέκτησε τρία παιδιά, που και τα τρία αγίασαν, ο Γρηγόριος ο </a:t>
            </a:r>
            <a:r>
              <a:rPr lang="el-GR" sz="2400" dirty="0" err="1"/>
              <a:t>Ναζιανζηνός</a:t>
            </a:r>
            <a:r>
              <a:rPr lang="el-GR" sz="2400" dirty="0"/>
              <a:t>, ο </a:t>
            </a:r>
            <a:r>
              <a:rPr lang="el-GR" sz="2400" dirty="0" err="1"/>
              <a:t>Καισάριος</a:t>
            </a:r>
            <a:r>
              <a:rPr lang="el-GR" sz="2400" dirty="0"/>
              <a:t> και η </a:t>
            </a:r>
            <a:r>
              <a:rPr lang="el-GR" sz="2400" dirty="0" err="1"/>
              <a:t>Γοργονία</a:t>
            </a:r>
            <a:r>
              <a:rPr lang="el-GR" sz="2400" dirty="0"/>
              <a:t>. Η μνήμη της εορτάζεται στις 5 Αυγούστου.</a:t>
            </a:r>
          </a:p>
          <a:p>
            <a:br>
              <a:rPr lang="el-GR" dirty="0"/>
            </a:br>
            <a:r>
              <a:rPr lang="el-GR" dirty="0"/>
              <a:t> </a:t>
            </a:r>
            <a:br>
              <a:rPr lang="el-GR" dirty="0"/>
            </a:br>
            <a:br>
              <a:rPr lang="el-GR" dirty="0"/>
            </a:b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err="1"/>
              <a:t>Αγια</a:t>
            </a:r>
            <a:r>
              <a:rPr lang="el-GR" sz="3200" dirty="0"/>
              <a:t> </a:t>
            </a:r>
            <a:r>
              <a:rPr lang="el-GR" sz="3200" dirty="0" err="1"/>
              <a:t>ανθουσα</a:t>
            </a:r>
            <a:r>
              <a:rPr lang="el-GR" sz="3200" dirty="0"/>
              <a:t>, </a:t>
            </a:r>
            <a:r>
              <a:rPr lang="el-GR" sz="3200" dirty="0" err="1"/>
              <a:t>μητερα</a:t>
            </a:r>
            <a:r>
              <a:rPr lang="el-GR" sz="3200" dirty="0"/>
              <a:t> </a:t>
            </a:r>
            <a:r>
              <a:rPr lang="el-GR" sz="3200" dirty="0" err="1"/>
              <a:t>ιωαννη</a:t>
            </a:r>
            <a:r>
              <a:rPr lang="el-GR" sz="3200" dirty="0"/>
              <a:t> </a:t>
            </a:r>
            <a:r>
              <a:rPr lang="el-GR" sz="3200" dirty="0" err="1"/>
              <a:t>χρυσοστομου</a:t>
            </a:r>
            <a:endParaRPr lang="el-GR" sz="3200" dirty="0"/>
          </a:p>
        </p:txBody>
      </p:sp>
      <p:pic>
        <p:nvPicPr>
          <p:cNvPr id="3" name="2 - Εικόνα" descr="αρχείο λήψης (15).jfif"/>
          <p:cNvPicPr>
            <a:picLocks noChangeAspect="1"/>
          </p:cNvPicPr>
          <p:nvPr/>
        </p:nvPicPr>
        <p:blipFill>
          <a:blip r:embed="rId2"/>
          <a:stretch>
            <a:fillRect/>
          </a:stretch>
        </p:blipFill>
        <p:spPr>
          <a:xfrm>
            <a:off x="357158" y="1357298"/>
            <a:ext cx="2831475" cy="4088031"/>
          </a:xfrm>
          <a:prstGeom prst="rect">
            <a:avLst/>
          </a:prstGeom>
        </p:spPr>
      </p:pic>
      <p:sp>
        <p:nvSpPr>
          <p:cNvPr id="4" name="3 - Ορθογώνιο"/>
          <p:cNvSpPr/>
          <p:nvPr/>
        </p:nvSpPr>
        <p:spPr>
          <a:xfrm>
            <a:off x="3857620" y="1785926"/>
            <a:ext cx="4572000" cy="3046988"/>
          </a:xfrm>
          <a:prstGeom prst="rect">
            <a:avLst/>
          </a:prstGeom>
        </p:spPr>
        <p:txBody>
          <a:bodyPr>
            <a:spAutoFit/>
          </a:bodyPr>
          <a:lstStyle/>
          <a:p>
            <a:r>
              <a:rPr lang="el-GR" sz="2400" dirty="0"/>
              <a:t>Έμεινε χήρα σε ηλικία μόλις είκοσι χρονών κι ανέθρεψε μόνη της τον μοναχογιό της Ιωάννη, σύμφωνα με τις αρχές του χριστιανισμού. Η μνήμη της εορτάζεται στις 28 Ιανουαρίου.</a:t>
            </a:r>
          </a:p>
          <a:p>
            <a:br>
              <a:rPr lang="el-GR" sz="2400" dirty="0"/>
            </a:br>
            <a:endParaRPr lang="el-G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Φιλανθρωπικο</a:t>
            </a:r>
            <a:r>
              <a:rPr lang="el-GR" dirty="0"/>
              <a:t> </a:t>
            </a:r>
            <a:r>
              <a:rPr lang="el-GR" dirty="0" err="1"/>
              <a:t>εργο</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i="1" dirty="0"/>
              <a:t>    «Ο ευεργετημένος πρέπει να θυμάται το καλό που του έκαναν, ο ευεργέτης όμως καθόλου.»</a:t>
            </a:r>
          </a:p>
          <a:p>
            <a:pPr>
              <a:buNone/>
            </a:pPr>
            <a:r>
              <a:rPr lang="el-GR" i="1" dirty="0"/>
              <a:t>                                               </a:t>
            </a:r>
            <a:r>
              <a:rPr lang="el-GR" sz="2800" i="1" dirty="0"/>
              <a:t>Γρηγόριος Θεολόγος</a:t>
            </a:r>
          </a:p>
          <a:p>
            <a:pPr>
              <a:buNone/>
            </a:pPr>
            <a:endParaRPr lang="el-GR" sz="2800" i="1" dirty="0"/>
          </a:p>
          <a:p>
            <a:pPr>
              <a:buNone/>
            </a:pPr>
            <a:r>
              <a:rPr lang="el-GR" i="1" dirty="0"/>
              <a:t>  «Δώσε ψωμί και πάρε παράδεισο. Δώσε μικρά και πάρε μεγάλα. Δώσε θνητά και πάρε αθάνατα. Λύτρωση της ψυχής είναι η ελεημοσύνη»</a:t>
            </a:r>
          </a:p>
          <a:p>
            <a:pPr>
              <a:buNone/>
            </a:pPr>
            <a:r>
              <a:rPr lang="el-GR" sz="2800" i="1" dirty="0"/>
              <a:t>                                                     Ιωάννης Χρυσόστομος</a:t>
            </a:r>
          </a:p>
        </p:txBody>
      </p:sp>
      <p:sp>
        <p:nvSpPr>
          <p:cNvPr id="5" name="4 - Ορθογώνιο"/>
          <p:cNvSpPr/>
          <p:nvPr/>
        </p:nvSpPr>
        <p:spPr>
          <a:xfrm>
            <a:off x="928662" y="3286124"/>
            <a:ext cx="4572000" cy="646331"/>
          </a:xfrm>
          <a:prstGeom prst="rect">
            <a:avLst/>
          </a:prstGeom>
        </p:spPr>
        <p:txBody>
          <a:bodyPr>
            <a:spAutoFit/>
          </a:bodyPr>
          <a:lstStyle/>
          <a:p>
            <a:br>
              <a:rPr lang="el-GR" dirty="0"/>
            </a:br>
            <a:endParaRPr lang="el-GR" dirty="0"/>
          </a:p>
        </p:txBody>
      </p:sp>
      <p:pic>
        <p:nvPicPr>
          <p:cNvPr id="4" name="Φιλανθρωπικό έργο.m4a" descr="Φιλανθρωπικό έργο.m4a">
            <a:hlinkClick r:id="" action="ppaction://media"/>
            <a:extLst>
              <a:ext uri="{FF2B5EF4-FFF2-40B4-BE49-F238E27FC236}">
                <a16:creationId xmlns:a16="http://schemas.microsoft.com/office/drawing/2014/main" id="{6DC84CB7-798C-6845-84ED-CA46111A57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ΜΕΓΑΣ ΒΑΣΙΛΕΙΟΣ</a:t>
            </a:r>
          </a:p>
        </p:txBody>
      </p:sp>
      <p:sp>
        <p:nvSpPr>
          <p:cNvPr id="3" name="2 - Θέση περιεχομένου"/>
          <p:cNvSpPr>
            <a:spLocks noGrp="1"/>
          </p:cNvSpPr>
          <p:nvPr>
            <p:ph idx="1"/>
          </p:nvPr>
        </p:nvSpPr>
        <p:spPr/>
        <p:txBody>
          <a:bodyPr>
            <a:normAutofit lnSpcReduction="10000"/>
          </a:bodyPr>
          <a:lstStyle/>
          <a:p>
            <a:pPr>
              <a:buNone/>
            </a:pPr>
            <a:r>
              <a:rPr lang="el-GR" dirty="0"/>
              <a:t>    Αιώνιο παράδειγμα φιλανθρωπίας, γίνεται η μεγάλη </a:t>
            </a:r>
            <a:r>
              <a:rPr lang="el-GR" dirty="0" err="1"/>
              <a:t>φτωχούπολη</a:t>
            </a:r>
            <a:r>
              <a:rPr lang="el-GR" dirty="0"/>
              <a:t> του Βασιλείου, όπου έβρισκαν περίθαλψη και φαγητό  οι κατατρεγμένοι της ζωής: οι φτωχοί, οι άρρωστοι, τα ορφανά και οι γέροι. Η συντήρηση της  «</a:t>
            </a:r>
            <a:r>
              <a:rPr lang="el-GR" dirty="0" err="1"/>
              <a:t>Βασιλειάδας</a:t>
            </a:r>
            <a:r>
              <a:rPr lang="el-GR" dirty="0"/>
              <a:t>» γίνεται από τα έσοδα της επισκοπής, τις δωρεές και τον μισθό του Βασιλείου, που αναγκάζεται πολλές φορές να τρώει ξερό ψωμί και χόρτα, για να του περισσεύουν χρήματα για τη «</a:t>
            </a:r>
            <a:r>
              <a:rPr lang="el-GR" dirty="0" err="1"/>
              <a:t>Βασιλειάδα</a:t>
            </a:r>
            <a:r>
              <a:rPr lang="el-GR"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Γρηγοριοσ</a:t>
            </a:r>
            <a:r>
              <a:rPr lang="el-GR" dirty="0"/>
              <a:t> </a:t>
            </a:r>
            <a:r>
              <a:rPr lang="el-GR" dirty="0" err="1"/>
              <a:t>νΑΖΙΑΝΖΗΝΟΣ</a:t>
            </a:r>
            <a:endParaRPr lang="el-GR" dirty="0"/>
          </a:p>
        </p:txBody>
      </p:sp>
      <p:sp>
        <p:nvSpPr>
          <p:cNvPr id="3" name="2 - Θέση περιεχομένου"/>
          <p:cNvSpPr>
            <a:spLocks noGrp="1"/>
          </p:cNvSpPr>
          <p:nvPr>
            <p:ph idx="1"/>
          </p:nvPr>
        </p:nvSpPr>
        <p:spPr/>
        <p:txBody>
          <a:bodyPr/>
          <a:lstStyle/>
          <a:p>
            <a:pPr>
              <a:buNone/>
            </a:pPr>
            <a:r>
              <a:rPr lang="el-GR" dirty="0"/>
              <a:t>   Ο Γρηγόριος ζούσε λιτά, έδωσε την περιουσία του στους φτωχούς. Πίστευε στη δικαιοσύνη, την ισότητα και την ίση κατανομή του πλούτου. Αφιερώθηκε σε μια κοινωνική μάχη για τα δίκαια του λαού βοηθώντας το ποίμνιο του.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Ιωαννησ</a:t>
            </a:r>
            <a:r>
              <a:rPr lang="el-GR" dirty="0"/>
              <a:t> </a:t>
            </a:r>
            <a:r>
              <a:rPr lang="el-GR" dirty="0" err="1"/>
              <a:t>χρυσοστομοσ</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    Αφοσιώθηκε στην ανάπτυξη της φιλανθρωπικής ιδέας.  Η φιλαργυρία και η πλεονεξία είναι κατά τον Χρυσόστομο φοβερές αμαρτίες που  φθείρουν την ψυχή.  Για αυτό έλεγε συχνά : "Ουδείς </a:t>
            </a:r>
            <a:r>
              <a:rPr lang="el-GR" dirty="0" err="1"/>
              <a:t>φιλόχρυσος</a:t>
            </a:r>
            <a:r>
              <a:rPr lang="el-GR" dirty="0"/>
              <a:t> </a:t>
            </a:r>
            <a:r>
              <a:rPr lang="el-GR" dirty="0" err="1"/>
              <a:t>εγένετο</a:t>
            </a:r>
            <a:r>
              <a:rPr lang="el-GR" dirty="0"/>
              <a:t> </a:t>
            </a:r>
            <a:r>
              <a:rPr lang="el-GR" dirty="0" err="1"/>
              <a:t>φιλόχριστος</a:t>
            </a:r>
            <a:r>
              <a:rPr lang="el-GR" dirty="0"/>
              <a:t>".  Στιγμάτιζε ακόμη τους πλούσιους, διότι έκαναν κακή χρήση του πλούτου τους, ενώ το 80 % των κατοίκων της Αντιόχειας πεινούσε.  Δεν μπορείς να ισχυρίζεσαι, έλεγε, ότι αγαπάς τον Θεό, όταν αδιαφορείς για τον διπλανό σου.  </a:t>
            </a:r>
            <a:r>
              <a:rPr lang="el-GR" dirty="0" err="1"/>
              <a:t>Απ΄</a:t>
            </a:r>
            <a:r>
              <a:rPr lang="el-GR" dirty="0"/>
              <a:t> όλα τα γνωρίσματα που χαρακτηρίζουν τον χριστιανό, το σπουδαιότερο είναι η αγάπη και η αλληλοβοήθεια, τόνιζε.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Αποφθεγματα</a:t>
            </a:r>
            <a:r>
              <a:rPr lang="el-GR" dirty="0"/>
              <a:t> </a:t>
            </a:r>
            <a:r>
              <a:rPr lang="el-GR" dirty="0" err="1"/>
              <a:t>μεγαλου</a:t>
            </a:r>
            <a:r>
              <a:rPr lang="el-GR" dirty="0"/>
              <a:t> </a:t>
            </a:r>
            <a:r>
              <a:rPr lang="el-GR" dirty="0" err="1"/>
              <a:t>βασιλειου</a:t>
            </a:r>
            <a:endParaRPr lang="el-GR" dirty="0"/>
          </a:p>
        </p:txBody>
      </p:sp>
      <p:pic>
        <p:nvPicPr>
          <p:cNvPr id="4" name="3 - Θέση περιεχομένου" descr="αρχείο λήψης (7).jfif"/>
          <p:cNvPicPr>
            <a:picLocks noGrp="1" noChangeAspect="1"/>
          </p:cNvPicPr>
          <p:nvPr>
            <p:ph idx="1"/>
          </p:nvPr>
        </p:nvPicPr>
        <p:blipFill>
          <a:blip r:embed="rId4"/>
          <a:stretch>
            <a:fillRect/>
          </a:stretch>
        </p:blipFill>
        <p:spPr>
          <a:xfrm>
            <a:off x="642910" y="1357298"/>
            <a:ext cx="2786082" cy="4578990"/>
          </a:xfrm>
        </p:spPr>
      </p:pic>
      <p:sp>
        <p:nvSpPr>
          <p:cNvPr id="5" name="4 - Ορθογώνιο"/>
          <p:cNvSpPr/>
          <p:nvPr/>
        </p:nvSpPr>
        <p:spPr>
          <a:xfrm>
            <a:off x="3643306" y="1214422"/>
            <a:ext cx="4572000" cy="1938992"/>
          </a:xfrm>
          <a:prstGeom prst="rect">
            <a:avLst/>
          </a:prstGeom>
        </p:spPr>
        <p:txBody>
          <a:bodyPr>
            <a:spAutoFit/>
          </a:bodyPr>
          <a:lstStyle/>
          <a:p>
            <a:r>
              <a:rPr lang="el-GR" sz="2400" b="1" i="1" dirty="0"/>
              <a:t>«</a:t>
            </a:r>
            <a:r>
              <a:rPr lang="el-GR" sz="2400" b="1" i="1" dirty="0">
                <a:latin typeface="+mj-lt"/>
              </a:rPr>
              <a:t>Να μελετούμε τα βιβλία ακολουθώντας το παράδειγμα των μελισσών, που συλλέγουν από τα λουλούδια μόνο το χρήσιμο και το ωφέλιμο».</a:t>
            </a:r>
            <a:endParaRPr lang="el-GR" sz="2400" dirty="0">
              <a:latin typeface="+mj-lt"/>
            </a:endParaRPr>
          </a:p>
        </p:txBody>
      </p:sp>
      <p:sp>
        <p:nvSpPr>
          <p:cNvPr id="6" name="5 - Ορθογώνιο"/>
          <p:cNvSpPr/>
          <p:nvPr/>
        </p:nvSpPr>
        <p:spPr>
          <a:xfrm>
            <a:off x="3643306" y="3071810"/>
            <a:ext cx="4572000" cy="1938992"/>
          </a:xfrm>
          <a:prstGeom prst="rect">
            <a:avLst/>
          </a:prstGeom>
        </p:spPr>
        <p:txBody>
          <a:bodyPr>
            <a:spAutoFit/>
          </a:bodyPr>
          <a:lstStyle/>
          <a:p>
            <a:r>
              <a:rPr lang="el-GR" altLang="el-GR" b="1" dirty="0">
                <a:latin typeface="Palatino Linotype" pitchFamily="18" charset="0"/>
              </a:rPr>
              <a:t>«</a:t>
            </a:r>
            <a:r>
              <a:rPr lang="el-GR" altLang="el-GR" sz="2400" b="1" i="1" dirty="0">
                <a:latin typeface="+mj-lt"/>
              </a:rPr>
              <a:t>Το </a:t>
            </a:r>
            <a:r>
              <a:rPr lang="el-GR" altLang="el-GR" sz="2400" b="1" i="1" dirty="0" err="1">
                <a:latin typeface="+mj-lt"/>
              </a:rPr>
              <a:t>διδασκαλείον</a:t>
            </a:r>
            <a:r>
              <a:rPr lang="el-GR" altLang="el-GR" sz="2400" b="1" i="1" dirty="0">
                <a:latin typeface="+mj-lt"/>
              </a:rPr>
              <a:t> πρέπει να ευρίσκεται εις ήσυχο μέρος, ο διδάσκων πρέπει να προσπαθεί να ελκύσει την εμπιστοσύνη των μαθητών του». </a:t>
            </a:r>
            <a:endParaRPr lang="el-GR" sz="2400" i="1" dirty="0">
              <a:latin typeface="+mj-lt"/>
            </a:endParaRPr>
          </a:p>
        </p:txBody>
      </p:sp>
      <p:sp>
        <p:nvSpPr>
          <p:cNvPr id="7" name="6 - Ορθογώνιο"/>
          <p:cNvSpPr/>
          <p:nvPr/>
        </p:nvSpPr>
        <p:spPr>
          <a:xfrm>
            <a:off x="3643306" y="4919008"/>
            <a:ext cx="4572000" cy="1938992"/>
          </a:xfrm>
          <a:prstGeom prst="rect">
            <a:avLst/>
          </a:prstGeom>
        </p:spPr>
        <p:txBody>
          <a:bodyPr>
            <a:spAutoFit/>
          </a:bodyPr>
          <a:lstStyle/>
          <a:p>
            <a:r>
              <a:rPr lang="el-GR" altLang="el-GR" b="1" i="1" dirty="0">
                <a:latin typeface="+mj-lt"/>
              </a:rPr>
              <a:t>«</a:t>
            </a:r>
            <a:r>
              <a:rPr lang="el-GR" altLang="el-GR" sz="2400" b="1" i="1" dirty="0">
                <a:latin typeface="+mj-lt"/>
              </a:rPr>
              <a:t>Όπως δεν τρώμε βλαβερές κι επικίνδυνες τροφές, έτσι δεν πρέπει να διαβάζουμε ακατάλληλα βιβλία, που καταστρέφουν την ψυχή». </a:t>
            </a:r>
            <a:endParaRPr lang="el-GR" sz="2400" dirty="0">
              <a:latin typeface="+mj-lt"/>
            </a:endParaRPr>
          </a:p>
        </p:txBody>
      </p:sp>
      <p:pic>
        <p:nvPicPr>
          <p:cNvPr id="3" name="Αποφθέγματα Μεγάλου Βασιλείου.m4a" descr="Αποφθέγματα Μεγάλου Βασιλείου.m4a">
            <a:hlinkClick r:id="" action="ppaction://media"/>
            <a:extLst>
              <a:ext uri="{FF2B5EF4-FFF2-40B4-BE49-F238E27FC236}">
                <a16:creationId xmlns:a16="http://schemas.microsoft.com/office/drawing/2014/main" id="{3E9282B0-A3E1-2949-BAD8-6F0B04F2CF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Γιορτη</a:t>
            </a:r>
            <a:r>
              <a:rPr lang="el-G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των </a:t>
            </a:r>
            <a:r>
              <a:rPr lang="el-GR"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Γραμματων</a:t>
            </a:r>
            <a:endParaRPr lang="el-G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050" name="Picture 2" descr="C:\Users\minat\OneDrive\Υπολογιστής\Γιορτή 3 Ιεραρχών\images (13).jfif"/>
          <p:cNvPicPr>
            <a:picLocks noGrp="1" noChangeAspect="1" noChangeArrowheads="1"/>
          </p:cNvPicPr>
          <p:nvPr>
            <p:ph idx="1"/>
          </p:nvPr>
        </p:nvPicPr>
        <p:blipFill>
          <a:blip r:embed="rId2"/>
          <a:stretch>
            <a:fillRect/>
          </a:stretch>
        </p:blipFill>
        <p:spPr bwMode="auto">
          <a:xfrm>
            <a:off x="3657600" y="3078004"/>
            <a:ext cx="1981200" cy="1478280"/>
          </a:xfrm>
          <a:prstGeom prst="rect">
            <a:avLst/>
          </a:prstGeom>
          <a:noFill/>
        </p:spPr>
      </p:pic>
      <p:pic>
        <p:nvPicPr>
          <p:cNvPr id="2051" name="Picture 3" descr="C:\Users\minat\OneDrive\Υπολογιστής\Γιορτή 3 Ιεραρχών\images (14).jfif"/>
          <p:cNvPicPr>
            <a:picLocks noChangeAspect="1" noChangeArrowheads="1"/>
          </p:cNvPicPr>
          <p:nvPr/>
        </p:nvPicPr>
        <p:blipFill>
          <a:blip r:embed="rId3"/>
          <a:srcRect/>
          <a:stretch>
            <a:fillRect/>
          </a:stretch>
        </p:blipFill>
        <p:spPr bwMode="auto">
          <a:xfrm>
            <a:off x="928662" y="1500174"/>
            <a:ext cx="2466975" cy="1847850"/>
          </a:xfrm>
          <a:prstGeom prst="rect">
            <a:avLst/>
          </a:prstGeom>
          <a:noFill/>
        </p:spPr>
      </p:pic>
      <p:pic>
        <p:nvPicPr>
          <p:cNvPr id="2052" name="Picture 4" descr="C:\Users\minat\OneDrive\Υπολογιστής\Γιορτή 3 Ιεραρχών\αρχείο λήψης (10).jfif"/>
          <p:cNvPicPr>
            <a:picLocks noChangeAspect="1" noChangeArrowheads="1"/>
          </p:cNvPicPr>
          <p:nvPr/>
        </p:nvPicPr>
        <p:blipFill>
          <a:blip r:embed="rId4"/>
          <a:srcRect/>
          <a:stretch>
            <a:fillRect/>
          </a:stretch>
        </p:blipFill>
        <p:spPr bwMode="auto">
          <a:xfrm>
            <a:off x="5929322" y="4643446"/>
            <a:ext cx="2524125" cy="18097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ΡΗΣΕΙΣ </a:t>
            </a:r>
            <a:r>
              <a:rPr lang="el-GR" dirty="0" err="1"/>
              <a:t>γρηγοριου</a:t>
            </a:r>
            <a:r>
              <a:rPr lang="el-GR" dirty="0"/>
              <a:t> </a:t>
            </a:r>
            <a:r>
              <a:rPr lang="el-GR" dirty="0" err="1"/>
              <a:t>θεολογου</a:t>
            </a:r>
            <a:endParaRPr lang="el-GR" dirty="0"/>
          </a:p>
        </p:txBody>
      </p:sp>
      <p:pic>
        <p:nvPicPr>
          <p:cNvPr id="4" name="3 - Θέση περιεχομένου" descr="αρχείο λήψης (8).jfif"/>
          <p:cNvPicPr>
            <a:picLocks noGrp="1" noChangeAspect="1"/>
          </p:cNvPicPr>
          <p:nvPr>
            <p:ph idx="1"/>
          </p:nvPr>
        </p:nvPicPr>
        <p:blipFill>
          <a:blip r:embed="rId4"/>
          <a:stretch>
            <a:fillRect/>
          </a:stretch>
        </p:blipFill>
        <p:spPr>
          <a:xfrm>
            <a:off x="428596" y="1643050"/>
            <a:ext cx="2428892" cy="4286280"/>
          </a:xfrm>
        </p:spPr>
      </p:pic>
      <p:sp>
        <p:nvSpPr>
          <p:cNvPr id="5" name="4 - Ορθογώνιο"/>
          <p:cNvSpPr/>
          <p:nvPr/>
        </p:nvSpPr>
        <p:spPr>
          <a:xfrm>
            <a:off x="3571868" y="1428736"/>
            <a:ext cx="4572000" cy="1938992"/>
          </a:xfrm>
          <a:prstGeom prst="rect">
            <a:avLst/>
          </a:prstGeom>
        </p:spPr>
        <p:txBody>
          <a:bodyPr>
            <a:spAutoFit/>
          </a:bodyPr>
          <a:lstStyle/>
          <a:p>
            <a:pPr>
              <a:buNone/>
            </a:pPr>
            <a:r>
              <a:rPr lang="el-GR" b="1" i="1" dirty="0">
                <a:latin typeface="Palatino Linotype" pitchFamily="18" charset="0"/>
              </a:rPr>
              <a:t>«</a:t>
            </a:r>
            <a:r>
              <a:rPr lang="el-GR" sz="2400" b="1" i="1" dirty="0">
                <a:latin typeface="+mj-lt"/>
              </a:rPr>
              <a:t>Να τιμούμε τη μητέρα μας.  Ο καθένας έχει τη δική   του μητέρα. Όλοι όμως έχουμε κοινή μητέρα την πατρίδα και αυτή πρέπει να τιμούμε  ιδιαίτερα.»</a:t>
            </a:r>
          </a:p>
        </p:txBody>
      </p:sp>
      <p:sp>
        <p:nvSpPr>
          <p:cNvPr id="6" name="5 - Ορθογώνιο"/>
          <p:cNvSpPr/>
          <p:nvPr/>
        </p:nvSpPr>
        <p:spPr>
          <a:xfrm>
            <a:off x="3643306" y="3357562"/>
            <a:ext cx="4572000" cy="1569660"/>
          </a:xfrm>
          <a:prstGeom prst="rect">
            <a:avLst/>
          </a:prstGeom>
        </p:spPr>
        <p:txBody>
          <a:bodyPr>
            <a:spAutoFit/>
          </a:bodyPr>
          <a:lstStyle/>
          <a:p>
            <a:r>
              <a:rPr lang="el-GR" b="1" i="1" dirty="0">
                <a:latin typeface="+mj-lt"/>
              </a:rPr>
              <a:t>«</a:t>
            </a:r>
            <a:r>
              <a:rPr lang="el-GR" sz="2400" b="1" i="1" dirty="0">
                <a:latin typeface="+mj-lt"/>
              </a:rPr>
              <a:t>Μη θέλεις να πείσεις με τα λόγια, αλλά με τα έργα. Μισώ την διδασκαλία που είναι αντίθετη με τον τρόπο ζωής».</a:t>
            </a:r>
            <a:endParaRPr lang="el-GR" sz="2400" b="1" dirty="0">
              <a:latin typeface="+mj-lt"/>
            </a:endParaRPr>
          </a:p>
        </p:txBody>
      </p:sp>
      <p:sp>
        <p:nvSpPr>
          <p:cNvPr id="7" name="6 - Ορθογώνιο"/>
          <p:cNvSpPr/>
          <p:nvPr/>
        </p:nvSpPr>
        <p:spPr>
          <a:xfrm>
            <a:off x="3643306" y="4929198"/>
            <a:ext cx="4572000" cy="1569660"/>
          </a:xfrm>
          <a:prstGeom prst="rect">
            <a:avLst/>
          </a:prstGeom>
        </p:spPr>
        <p:txBody>
          <a:bodyPr wrap="square">
            <a:spAutoFit/>
          </a:bodyPr>
          <a:lstStyle/>
          <a:p>
            <a:r>
              <a:rPr lang="el-GR" sz="2400" b="1" i="1" dirty="0">
                <a:latin typeface="+mj-lt"/>
              </a:rPr>
              <a:t>«Για τους ανθρώπους μεγάλη δόξα στη ζωή είναι η γνώση, αλλά και κακό για όσους την χρησιμοποιούν άσχημα».</a:t>
            </a:r>
            <a:endParaRPr lang="el-GR" sz="2400" b="1" dirty="0">
              <a:latin typeface="+mj-lt"/>
            </a:endParaRPr>
          </a:p>
        </p:txBody>
      </p:sp>
      <p:pic>
        <p:nvPicPr>
          <p:cNvPr id="3" name="Ρήσεις Γρηγόριου Θεολόγου.m4a" descr="Ρήσεις Γρηγόριου Θεολόγου.m4a">
            <a:hlinkClick r:id="" action="ppaction://media"/>
            <a:extLst>
              <a:ext uri="{FF2B5EF4-FFF2-40B4-BE49-F238E27FC236}">
                <a16:creationId xmlns:a16="http://schemas.microsoft.com/office/drawing/2014/main" id="{496A26D5-FDF2-1B46-80DE-12CACB5ECB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Λογια</a:t>
            </a:r>
            <a:r>
              <a:rPr lang="el-GR" dirty="0"/>
              <a:t> </a:t>
            </a:r>
            <a:r>
              <a:rPr lang="el-GR" dirty="0" err="1"/>
              <a:t>ιωαννη</a:t>
            </a:r>
            <a:r>
              <a:rPr lang="el-GR" dirty="0"/>
              <a:t> </a:t>
            </a:r>
            <a:r>
              <a:rPr lang="el-GR" dirty="0" err="1"/>
              <a:t>χρυσοστομου</a:t>
            </a:r>
            <a:endParaRPr lang="el-GR" dirty="0"/>
          </a:p>
        </p:txBody>
      </p:sp>
      <p:pic>
        <p:nvPicPr>
          <p:cNvPr id="6" name="5 - Θέση περιεχομένου" descr="αρχείο λήψης (25).jfif"/>
          <p:cNvPicPr>
            <a:picLocks noGrp="1" noChangeAspect="1"/>
          </p:cNvPicPr>
          <p:nvPr>
            <p:ph idx="1"/>
          </p:nvPr>
        </p:nvPicPr>
        <p:blipFill>
          <a:blip r:embed="rId4"/>
          <a:stretch>
            <a:fillRect/>
          </a:stretch>
        </p:blipFill>
        <p:spPr>
          <a:xfrm>
            <a:off x="357158" y="1643050"/>
            <a:ext cx="2984090" cy="4500594"/>
          </a:xfrm>
        </p:spPr>
      </p:pic>
      <p:sp>
        <p:nvSpPr>
          <p:cNvPr id="7" name="6 - Ορθογώνιο"/>
          <p:cNvSpPr/>
          <p:nvPr/>
        </p:nvSpPr>
        <p:spPr>
          <a:xfrm>
            <a:off x="3929058" y="1785926"/>
            <a:ext cx="4572000" cy="646331"/>
          </a:xfrm>
          <a:prstGeom prst="rect">
            <a:avLst/>
          </a:prstGeom>
        </p:spPr>
        <p:txBody>
          <a:bodyPr wrap="square">
            <a:spAutoFit/>
          </a:bodyPr>
          <a:lstStyle/>
          <a:p>
            <a:br>
              <a:rPr lang="el-GR" dirty="0"/>
            </a:br>
            <a:endParaRPr lang="el-GR" dirty="0"/>
          </a:p>
        </p:txBody>
      </p:sp>
      <p:sp>
        <p:nvSpPr>
          <p:cNvPr id="8" name="7 - Ορθογώνιο"/>
          <p:cNvSpPr/>
          <p:nvPr/>
        </p:nvSpPr>
        <p:spPr>
          <a:xfrm>
            <a:off x="3857620" y="2786058"/>
            <a:ext cx="4572000" cy="1938992"/>
          </a:xfrm>
          <a:prstGeom prst="rect">
            <a:avLst/>
          </a:prstGeom>
        </p:spPr>
        <p:txBody>
          <a:bodyPr>
            <a:spAutoFit/>
          </a:bodyPr>
          <a:lstStyle/>
          <a:p>
            <a:r>
              <a:rPr lang="el-GR" sz="2400" b="1" i="1" dirty="0">
                <a:latin typeface="+mj-lt"/>
              </a:rPr>
              <a:t>«Τίποτε δεν δυσαρεστεί τόσο τους περισσότερους ακροατές, όσο το να εγκωμιάζει κανείς τον εαυτό του.»</a:t>
            </a:r>
            <a:br>
              <a:rPr lang="el-GR" sz="2400" b="1" dirty="0"/>
            </a:br>
            <a:endParaRPr lang="el-GR" sz="2400" b="1" dirty="0"/>
          </a:p>
        </p:txBody>
      </p:sp>
      <p:sp>
        <p:nvSpPr>
          <p:cNvPr id="9" name="8 - Ορθογώνιο"/>
          <p:cNvSpPr/>
          <p:nvPr/>
        </p:nvSpPr>
        <p:spPr>
          <a:xfrm>
            <a:off x="3857620" y="1785926"/>
            <a:ext cx="4572000" cy="830997"/>
          </a:xfrm>
          <a:prstGeom prst="rect">
            <a:avLst/>
          </a:prstGeom>
        </p:spPr>
        <p:txBody>
          <a:bodyPr>
            <a:spAutoFit/>
          </a:bodyPr>
          <a:lstStyle/>
          <a:p>
            <a:r>
              <a:rPr lang="el-GR" sz="2400" i="1" dirty="0">
                <a:latin typeface="+mj-lt"/>
              </a:rPr>
              <a:t>«</a:t>
            </a:r>
            <a:r>
              <a:rPr lang="el-GR" sz="2400" b="1" i="1" dirty="0">
                <a:latin typeface="+mj-lt"/>
              </a:rPr>
              <a:t>Η συναίσθηση της άγνοιας είναι ένα μεγάλο βήμα προς τη γνώση.»</a:t>
            </a:r>
          </a:p>
        </p:txBody>
      </p:sp>
      <p:sp>
        <p:nvSpPr>
          <p:cNvPr id="10" name="9 - Ορθογώνιο"/>
          <p:cNvSpPr/>
          <p:nvPr/>
        </p:nvSpPr>
        <p:spPr>
          <a:xfrm>
            <a:off x="3857620" y="4643446"/>
            <a:ext cx="4572000" cy="1569660"/>
          </a:xfrm>
          <a:prstGeom prst="rect">
            <a:avLst/>
          </a:prstGeom>
        </p:spPr>
        <p:txBody>
          <a:bodyPr>
            <a:spAutoFit/>
          </a:bodyPr>
          <a:lstStyle/>
          <a:p>
            <a:r>
              <a:rPr lang="el-GR" b="1" dirty="0"/>
              <a:t>«</a:t>
            </a:r>
            <a:r>
              <a:rPr lang="el-GR" sz="2400" b="1" i="1" dirty="0">
                <a:latin typeface="+mj-lt"/>
              </a:rPr>
              <a:t>Όπως το σώμα έχει ανάγκη από υλική τροφή, έτσι και η ψυχή έχει ανάγκη από καθημερινή υπόμνηση και τροφή πνευματική.»</a:t>
            </a:r>
          </a:p>
        </p:txBody>
      </p:sp>
      <p:pic>
        <p:nvPicPr>
          <p:cNvPr id="3" name="Λόγια Ιωάννη Χρυσοστόμου.m4a" descr="Λόγια Ιωάννη Χρυσοστόμου.m4a">
            <a:hlinkClick r:id="" action="ppaction://media"/>
            <a:extLst>
              <a:ext uri="{FF2B5EF4-FFF2-40B4-BE49-F238E27FC236}">
                <a16:creationId xmlns:a16="http://schemas.microsoft.com/office/drawing/2014/main" id="{1E9F4D4D-A404-B14F-BF26-D798EDA4AB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a:t>
            </a:r>
            <a:r>
              <a:rPr lang="el-GR" dirty="0" err="1"/>
              <a:t>εορτη</a:t>
            </a:r>
            <a:r>
              <a:rPr lang="el-GR" dirty="0"/>
              <a:t> των </a:t>
            </a:r>
            <a:r>
              <a:rPr lang="el-GR" dirty="0" err="1"/>
              <a:t>τριων</a:t>
            </a:r>
            <a:r>
              <a:rPr lang="el-GR" dirty="0"/>
              <a:t> </a:t>
            </a:r>
            <a:r>
              <a:rPr lang="el-GR" dirty="0" err="1"/>
              <a:t>ιεραρχων</a:t>
            </a:r>
            <a:endParaRPr lang="el-GR" dirty="0"/>
          </a:p>
        </p:txBody>
      </p:sp>
      <p:sp>
        <p:nvSpPr>
          <p:cNvPr id="3" name="2 - Θέση περιεχομένου"/>
          <p:cNvSpPr>
            <a:spLocks noGrp="1"/>
          </p:cNvSpPr>
          <p:nvPr>
            <p:ph idx="1"/>
          </p:nvPr>
        </p:nvSpPr>
        <p:spPr/>
        <p:txBody>
          <a:bodyPr>
            <a:normAutofit/>
          </a:bodyPr>
          <a:lstStyle/>
          <a:p>
            <a:pPr>
              <a:buNone/>
            </a:pPr>
            <a:r>
              <a:rPr lang="el-GR" dirty="0"/>
              <a:t>   Στα χρόνια της βασιλείας του Αλέξιου Κομνηνού ξέσπασε μία διαμάχη, αιτία φιλονικίας των χριστιανών ήταν το ποιος εκ των τριών αγίων είναι σημαντικότερος.  Η διαμάχη έλαβε μεγάλες διαστάσεις, τα πλήθη χωρίστηκαν σε τρεις ομάδες, τους </a:t>
            </a:r>
            <a:r>
              <a:rPr lang="el-GR" dirty="0" err="1"/>
              <a:t>Βασιλείτες</a:t>
            </a:r>
            <a:r>
              <a:rPr lang="el-GR" dirty="0"/>
              <a:t>, </a:t>
            </a:r>
            <a:r>
              <a:rPr lang="el-GR" dirty="0" err="1"/>
              <a:t>Γρηγορίτες</a:t>
            </a:r>
            <a:r>
              <a:rPr lang="el-GR" dirty="0"/>
              <a:t> και </a:t>
            </a:r>
            <a:r>
              <a:rPr lang="el-GR" dirty="0" err="1"/>
              <a:t>Ιωαννίτες</a:t>
            </a:r>
            <a:r>
              <a:rPr lang="el-GR" dirty="0"/>
              <a:t>. </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714348" y="1714488"/>
            <a:ext cx="7143800" cy="3108543"/>
          </a:xfrm>
          <a:prstGeom prst="rect">
            <a:avLst/>
          </a:prstGeom>
        </p:spPr>
        <p:txBody>
          <a:bodyPr wrap="square">
            <a:spAutoFit/>
          </a:bodyPr>
          <a:lstStyle/>
          <a:p>
            <a:r>
              <a:rPr lang="el-GR" sz="3200" dirty="0"/>
              <a:t>Οι ίδιοι οι άγιοι εμφανιζόμενοι στον θεοσεβή ιεράρχη Ιωάννη </a:t>
            </a:r>
            <a:r>
              <a:rPr lang="el-GR" sz="3200" dirty="0" err="1"/>
              <a:t>Μαυρόποδα</a:t>
            </a:r>
            <a:r>
              <a:rPr lang="el-GR" sz="3200" dirty="0"/>
              <a:t>, επίσκοπο </a:t>
            </a:r>
            <a:r>
              <a:rPr lang="el-GR" sz="3200" dirty="0" err="1"/>
              <a:t>Ευχαϊτών</a:t>
            </a:r>
            <a:r>
              <a:rPr lang="el-GR" sz="3200" dirty="0"/>
              <a:t>, αποκάλυψαν την επιθυμία τους να σταματήσει η επικίνδυνη για την ενότητα της Εκκλησίας διαμάχη</a:t>
            </a:r>
            <a:r>
              <a:rPr lang="el-GR" sz="36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dirty="0"/>
              <a:t>   Ο Ιωάννης συνένωσε τη μνήμη και των Τριών Ιεραρχών σε μία κοινή εορτή στις 30 Ιανουαρίου και έγραψε γι’ αυτήν ειδική ακολουθία, η οποία </a:t>
            </a:r>
            <a:r>
              <a:rPr lang="el-GR" dirty="0" err="1"/>
              <a:t>ψάλλεται</a:t>
            </a:r>
            <a:r>
              <a:rPr lang="el-GR" dirty="0"/>
              <a:t> ως τις ημέρες μας. Κατ’ αυτόν τον τρόπο έληξε η φιλονικία. </a:t>
            </a:r>
          </a:p>
          <a:p>
            <a:pPr>
              <a:buNone/>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dirty="0"/>
              <a:t>    Από την εποχή της Τουρκοκρατίας, ίσως και παλαιότερα, υπήρχε το έθιμο: η γιορτή των Τριών Ιεραρχών να θεωρείται και σαν γιορτή της Παιδείας. Έτσι, το 1838 καθιερώνεται η γιορτή των Τριών Ιεραρχών ως γιορτή των Γραμμάτων και της Παιδείας. Την ημέρα αυτή πανηγυρίζει η Ορθόδοξη Χριστιανική Εκκλησία, τιμούμε την πίστη τους και την αγάπη τους στον Θεό και τους ανθρώπους.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a:t>
            </a:r>
            <a:r>
              <a:rPr lang="el-GR" dirty="0" err="1"/>
              <a:t>τρεισ</a:t>
            </a:r>
            <a:r>
              <a:rPr lang="el-GR" dirty="0"/>
              <a:t> </a:t>
            </a:r>
            <a:r>
              <a:rPr lang="el-GR" dirty="0" err="1"/>
              <a:t>ιεραρχεσ</a:t>
            </a:r>
            <a:r>
              <a:rPr lang="el-GR" dirty="0"/>
              <a:t> στην </a:t>
            </a:r>
            <a:r>
              <a:rPr lang="el-GR" dirty="0" err="1"/>
              <a:t>ελληνικη</a:t>
            </a:r>
            <a:r>
              <a:rPr lang="el-GR" dirty="0"/>
              <a:t> </a:t>
            </a:r>
            <a:r>
              <a:rPr lang="el-GR" dirty="0" err="1"/>
              <a:t>παραδοση</a:t>
            </a:r>
            <a:endParaRPr lang="el-GR" dirty="0"/>
          </a:p>
        </p:txBody>
      </p:sp>
      <p:sp>
        <p:nvSpPr>
          <p:cNvPr id="3" name="2 - Ορθογώνιο"/>
          <p:cNvSpPr/>
          <p:nvPr/>
        </p:nvSpPr>
        <p:spPr>
          <a:xfrm>
            <a:off x="642910" y="1071546"/>
            <a:ext cx="6929486" cy="6247864"/>
          </a:xfrm>
          <a:prstGeom prst="rect">
            <a:avLst/>
          </a:prstGeom>
        </p:spPr>
        <p:txBody>
          <a:bodyPr wrap="square">
            <a:spAutoFit/>
          </a:bodyPr>
          <a:lstStyle/>
          <a:p>
            <a:pPr fontAlgn="base"/>
            <a:r>
              <a:rPr lang="el-GR" sz="2000" b="1" dirty="0"/>
              <a:t>Κάλαντα Τριών Ιεραρχών, </a:t>
            </a:r>
            <a:r>
              <a:rPr lang="el-GR" sz="2000" b="1" dirty="0" err="1"/>
              <a:t>Κοτυώρων</a:t>
            </a:r>
            <a:r>
              <a:rPr lang="el-GR" sz="2000" b="1" dirty="0"/>
              <a:t> Πόντου</a:t>
            </a:r>
            <a:endParaRPr lang="el-GR" sz="2000" dirty="0"/>
          </a:p>
          <a:p>
            <a:pPr fontAlgn="base"/>
            <a:endParaRPr lang="el-GR" sz="2000" dirty="0"/>
          </a:p>
          <a:p>
            <a:pPr fontAlgn="base"/>
            <a:r>
              <a:rPr lang="el-GR" sz="2000" dirty="0"/>
              <a:t>Άγιος Βασίλης έρχεται από την </a:t>
            </a:r>
            <a:r>
              <a:rPr lang="el-GR" sz="2000" dirty="0" err="1"/>
              <a:t>Καισαρείαν</a:t>
            </a:r>
            <a:endParaRPr lang="el-GR" sz="2000" dirty="0"/>
          </a:p>
          <a:p>
            <a:pPr fontAlgn="base"/>
            <a:r>
              <a:rPr lang="el-GR" sz="2000" dirty="0"/>
              <a:t>πηγαίνει στην Ιερουσαλήμ την πόλη την </a:t>
            </a:r>
            <a:r>
              <a:rPr lang="el-GR" sz="2000" dirty="0" err="1"/>
              <a:t>αγίαν</a:t>
            </a:r>
            <a:r>
              <a:rPr lang="el-GR" sz="2000" dirty="0"/>
              <a:t>.</a:t>
            </a:r>
          </a:p>
          <a:p>
            <a:pPr fontAlgn="base"/>
            <a:r>
              <a:rPr lang="el-GR" sz="2000" dirty="0"/>
              <a:t>Στον δρόμο που </a:t>
            </a:r>
            <a:r>
              <a:rPr lang="el-GR" sz="2000" dirty="0" err="1"/>
              <a:t>επήενεν</a:t>
            </a:r>
            <a:r>
              <a:rPr lang="el-GR" sz="2000" dirty="0"/>
              <a:t> βλέπει τον </a:t>
            </a:r>
            <a:r>
              <a:rPr lang="el-GR" sz="2000" dirty="0" err="1"/>
              <a:t>Ιωάννην</a:t>
            </a:r>
            <a:r>
              <a:rPr lang="el-GR" sz="2000" dirty="0"/>
              <a:t>,</a:t>
            </a:r>
          </a:p>
          <a:p>
            <a:pPr fontAlgn="base"/>
            <a:r>
              <a:rPr lang="el-GR" sz="2000" dirty="0"/>
              <a:t>ομού με τον Γρηγόριο και τον </a:t>
            </a:r>
            <a:r>
              <a:rPr lang="el-GR" sz="2000" dirty="0" err="1"/>
              <a:t>εχαιρετάει</a:t>
            </a:r>
            <a:r>
              <a:rPr lang="el-GR" sz="2000" dirty="0"/>
              <a:t>:</a:t>
            </a:r>
          </a:p>
          <a:p>
            <a:pPr fontAlgn="base"/>
            <a:r>
              <a:rPr lang="el-GR" sz="2000" dirty="0"/>
              <a:t>Ώρα καλή, Γρηγόριε, τριάδος της Αγίας</a:t>
            </a:r>
          </a:p>
          <a:p>
            <a:pPr fontAlgn="base"/>
            <a:r>
              <a:rPr lang="el-GR" sz="2000" dirty="0"/>
              <a:t>και του Χριστού υπέρμαχε και της </a:t>
            </a:r>
            <a:r>
              <a:rPr lang="el-GR" sz="2000" dirty="0" err="1"/>
              <a:t>Υπεραγίας</a:t>
            </a:r>
            <a:r>
              <a:rPr lang="el-GR" sz="2000" dirty="0"/>
              <a:t>.</a:t>
            </a:r>
          </a:p>
          <a:p>
            <a:pPr fontAlgn="base"/>
            <a:r>
              <a:rPr lang="el-GR" sz="2000" dirty="0"/>
              <a:t>Χαίρε κι εσύ, Χρυσόστομε,</a:t>
            </a:r>
          </a:p>
          <a:p>
            <a:pPr fontAlgn="base"/>
            <a:r>
              <a:rPr lang="el-GR" sz="2000" dirty="0"/>
              <a:t>μέγιστε και φωστήρα</a:t>
            </a:r>
          </a:p>
          <a:p>
            <a:pPr fontAlgn="base"/>
            <a:r>
              <a:rPr lang="el-GR" sz="2000" dirty="0"/>
              <a:t>διδάσκαλε που έγραψες την θεία </a:t>
            </a:r>
            <a:r>
              <a:rPr lang="el-GR" sz="2000" dirty="0" err="1"/>
              <a:t>λειτουργίαν</a:t>
            </a:r>
            <a:r>
              <a:rPr lang="el-GR" sz="2000" dirty="0"/>
              <a:t>.</a:t>
            </a:r>
          </a:p>
          <a:p>
            <a:pPr fontAlgn="base"/>
            <a:r>
              <a:rPr lang="el-GR" sz="2000" dirty="0"/>
              <a:t>Χαίρε κι εσύ, Βασίλειε, πόθεν κατεβαίνεις;</a:t>
            </a:r>
          </a:p>
          <a:p>
            <a:pPr fontAlgn="base"/>
            <a:r>
              <a:rPr lang="el-GR" sz="2000" dirty="0"/>
              <a:t>Από ποια πόλη έρχεσαι και τώρα που πηγαίνεις;</a:t>
            </a:r>
          </a:p>
          <a:p>
            <a:pPr fontAlgn="base"/>
            <a:r>
              <a:rPr lang="el-GR" sz="2000" dirty="0"/>
              <a:t>Έρχομαι απ’ την </a:t>
            </a:r>
            <a:r>
              <a:rPr lang="el-GR" sz="2000" dirty="0" err="1"/>
              <a:t>Καισάρειαν</a:t>
            </a:r>
            <a:r>
              <a:rPr lang="el-GR" sz="2000" dirty="0"/>
              <a:t> κι απ’ την </a:t>
            </a:r>
            <a:r>
              <a:rPr lang="el-GR" sz="2000" dirty="0" err="1"/>
              <a:t>Καππαδοκίαν</a:t>
            </a:r>
            <a:r>
              <a:rPr lang="el-GR" sz="2000" dirty="0"/>
              <a:t>,</a:t>
            </a:r>
          </a:p>
          <a:p>
            <a:pPr fontAlgn="base"/>
            <a:r>
              <a:rPr lang="el-GR" sz="2000" dirty="0"/>
              <a:t>πηγαίνω στην Ιερουσαλήμ, την </a:t>
            </a:r>
            <a:r>
              <a:rPr lang="el-GR" sz="2000" dirty="0" err="1"/>
              <a:t>πόλιν</a:t>
            </a:r>
            <a:r>
              <a:rPr lang="el-GR" sz="2000" dirty="0"/>
              <a:t> την </a:t>
            </a:r>
            <a:r>
              <a:rPr lang="el-GR" sz="2000" dirty="0" err="1"/>
              <a:t>αγίαν</a:t>
            </a:r>
            <a:r>
              <a:rPr lang="el-GR" sz="2000" dirty="0"/>
              <a:t>.</a:t>
            </a:r>
          </a:p>
          <a:p>
            <a:pPr fontAlgn="base"/>
            <a:r>
              <a:rPr lang="el-GR" sz="2000" dirty="0"/>
              <a:t>Θα πάρω εις το σπήλαιον, Να πάω να ιδώ τον τόπον.</a:t>
            </a:r>
          </a:p>
          <a:p>
            <a:pPr fontAlgn="base"/>
            <a:r>
              <a:rPr lang="el-GR" sz="2000" dirty="0"/>
              <a:t>Που </a:t>
            </a:r>
            <a:r>
              <a:rPr lang="el-GR" sz="2000" dirty="0" err="1"/>
              <a:t>εγεννήθη</a:t>
            </a:r>
            <a:r>
              <a:rPr lang="el-GR" sz="2000" dirty="0"/>
              <a:t> ο χριστός, ας κάμω και τον </a:t>
            </a:r>
            <a:r>
              <a:rPr lang="el-GR" sz="2000" dirty="0" err="1"/>
              <a:t>κόπον</a:t>
            </a:r>
            <a:endParaRPr lang="el-GR" sz="2000" dirty="0"/>
          </a:p>
          <a:p>
            <a:pPr fontAlgn="base"/>
            <a:r>
              <a:rPr lang="el-GR" sz="2000" b="1" dirty="0"/>
              <a:t>Προσευχή στους Τρεις Ιεράρχες</a:t>
            </a:r>
            <a:endParaRPr lang="el-GR" sz="2000" dirty="0"/>
          </a:p>
          <a:p>
            <a:br>
              <a:rPr lang="el-GR" sz="2000" dirty="0"/>
            </a:br>
            <a:endParaRPr lang="el-GR" sz="2000" dirty="0"/>
          </a:p>
        </p:txBody>
      </p:sp>
      <p:pic>
        <p:nvPicPr>
          <p:cNvPr id="5" name="Κάλαντα τριών Ιεραρχών.mp3" descr="Κάλαντα τριών Ιεραρχών.mp3">
            <a:hlinkClick r:id="" action="ppaction://media"/>
            <a:extLst>
              <a:ext uri="{FF2B5EF4-FFF2-40B4-BE49-F238E27FC236}">
                <a16:creationId xmlns:a16="http://schemas.microsoft.com/office/drawing/2014/main" id="{6E73B2F9-297D-2F47-B298-95A8C06E1A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7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Το </a:t>
            </a:r>
            <a:r>
              <a:rPr lang="el-GR" dirty="0" err="1"/>
              <a:t>διαχρονικο</a:t>
            </a:r>
            <a:r>
              <a:rPr lang="el-GR" dirty="0"/>
              <a:t> </a:t>
            </a:r>
            <a:r>
              <a:rPr lang="el-GR" dirty="0" err="1"/>
              <a:t>αγαθο</a:t>
            </a:r>
            <a:r>
              <a:rPr lang="el-GR" dirty="0"/>
              <a:t> </a:t>
            </a:r>
            <a:r>
              <a:rPr lang="el-GR" dirty="0" err="1"/>
              <a:t>τησ</a:t>
            </a:r>
            <a:r>
              <a:rPr lang="el-GR" dirty="0"/>
              <a:t> </a:t>
            </a:r>
            <a:r>
              <a:rPr lang="el-GR" dirty="0" err="1"/>
              <a:t>παιδειασ</a:t>
            </a:r>
            <a:endParaRPr lang="el-GR" dirty="0"/>
          </a:p>
        </p:txBody>
      </p:sp>
      <p:pic>
        <p:nvPicPr>
          <p:cNvPr id="5" name="4 - Θέση περιεχομένου" descr="555.jpg"/>
          <p:cNvPicPr>
            <a:picLocks noGrp="1" noChangeAspect="1"/>
          </p:cNvPicPr>
          <p:nvPr>
            <p:ph idx="1"/>
          </p:nvPr>
        </p:nvPicPr>
        <p:blipFill>
          <a:blip r:embed="rId2"/>
          <a:stretch>
            <a:fillRect/>
          </a:stretch>
        </p:blipFill>
        <p:spPr>
          <a:xfrm>
            <a:off x="214282" y="3714752"/>
            <a:ext cx="4163220" cy="2500330"/>
          </a:xfrm>
        </p:spPr>
      </p:pic>
      <p:pic>
        <p:nvPicPr>
          <p:cNvPr id="6" name="5 - Εικόνα" descr="αρχείο λήψης (16).jfif"/>
          <p:cNvPicPr>
            <a:picLocks noChangeAspect="1"/>
          </p:cNvPicPr>
          <p:nvPr/>
        </p:nvPicPr>
        <p:blipFill>
          <a:blip r:embed="rId3"/>
          <a:stretch>
            <a:fillRect/>
          </a:stretch>
        </p:blipFill>
        <p:spPr>
          <a:xfrm>
            <a:off x="4357686" y="3714752"/>
            <a:ext cx="3929090" cy="2524229"/>
          </a:xfrm>
          <a:prstGeom prst="rect">
            <a:avLst/>
          </a:prstGeom>
        </p:spPr>
      </p:pic>
      <p:pic>
        <p:nvPicPr>
          <p:cNvPr id="9" name="8 - Εικόνα" descr="images (23).jfif"/>
          <p:cNvPicPr>
            <a:picLocks noChangeAspect="1"/>
          </p:cNvPicPr>
          <p:nvPr/>
        </p:nvPicPr>
        <p:blipFill>
          <a:blip r:embed="rId4"/>
          <a:stretch>
            <a:fillRect/>
          </a:stretch>
        </p:blipFill>
        <p:spPr>
          <a:xfrm>
            <a:off x="4357686" y="1357298"/>
            <a:ext cx="3929090" cy="2357454"/>
          </a:xfrm>
          <a:prstGeom prst="rect">
            <a:avLst/>
          </a:prstGeom>
        </p:spPr>
      </p:pic>
      <p:pic>
        <p:nvPicPr>
          <p:cNvPr id="10" name="9 - Εικόνα" descr="αρχείο λήψης (18).jfif"/>
          <p:cNvPicPr>
            <a:picLocks noChangeAspect="1"/>
          </p:cNvPicPr>
          <p:nvPr/>
        </p:nvPicPr>
        <p:blipFill>
          <a:blip r:embed="rId5"/>
          <a:stretch>
            <a:fillRect/>
          </a:stretch>
        </p:blipFill>
        <p:spPr>
          <a:xfrm>
            <a:off x="214282" y="1285860"/>
            <a:ext cx="4086254" cy="24288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a:t>
            </a:r>
            <a:r>
              <a:rPr lang="el-GR" dirty="0" err="1"/>
              <a:t>ρολοσ</a:t>
            </a:r>
            <a:r>
              <a:rPr lang="el-GR" dirty="0"/>
              <a:t> του </a:t>
            </a:r>
            <a:r>
              <a:rPr lang="el-GR" dirty="0" err="1"/>
              <a:t>δασκαλου</a:t>
            </a:r>
            <a:endParaRPr lang="el-GR" dirty="0"/>
          </a:p>
        </p:txBody>
      </p:sp>
      <p:sp>
        <p:nvSpPr>
          <p:cNvPr id="3" name="2 - Θέση περιεχομένου"/>
          <p:cNvSpPr>
            <a:spLocks noGrp="1"/>
          </p:cNvSpPr>
          <p:nvPr>
            <p:ph idx="1"/>
          </p:nvPr>
        </p:nvSpPr>
        <p:spPr/>
        <p:txBody>
          <a:bodyPr/>
          <a:lstStyle/>
          <a:p>
            <a:pPr>
              <a:buNone/>
            </a:pPr>
            <a:r>
              <a:rPr lang="el-GR" i="1" dirty="0"/>
              <a:t>«Εις μεν τον πατέρα μου οφείλω το ζην, εις δε τον διδάσκαλό μου το ευ ζην.»</a:t>
            </a:r>
          </a:p>
          <a:p>
            <a:pPr>
              <a:buNone/>
            </a:pPr>
            <a:r>
              <a:rPr lang="el-GR" i="1" dirty="0"/>
              <a:t>(Στον πατέρα μου οφείλω το ότι ζω, στον δάσκαλό μου το ότι ζω καλά).</a:t>
            </a:r>
          </a:p>
          <a:p>
            <a:pPr>
              <a:buNone/>
            </a:pPr>
            <a:r>
              <a:rPr lang="el-GR" i="1" dirty="0"/>
              <a:t>                                              Μέγας Αλέξανδρος</a:t>
            </a:r>
          </a:p>
        </p:txBody>
      </p:sp>
      <p:pic>
        <p:nvPicPr>
          <p:cNvPr id="1027" name="Picture 3" descr="C:\Users\minat\OneDrive\Υπολογιστής\Γιορτή 3 Ιεραρχών\αρχείο λήψης (21).jfif"/>
          <p:cNvPicPr>
            <a:picLocks noChangeAspect="1" noChangeArrowheads="1"/>
          </p:cNvPicPr>
          <p:nvPr/>
        </p:nvPicPr>
        <p:blipFill>
          <a:blip r:embed="rId2"/>
          <a:srcRect/>
          <a:stretch>
            <a:fillRect/>
          </a:stretch>
        </p:blipFill>
        <p:spPr bwMode="auto">
          <a:xfrm>
            <a:off x="928662" y="4214818"/>
            <a:ext cx="2495550" cy="1828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b="1" dirty="0"/>
              <a:t>   «Ο ιδανικός δάσκαλος είναι εκείνος που γίνεται γέφυρα ,για να περάσει αντίπερα ο μαθητής του κι όταν πια του έχει διευκολύνει το πέρασμα, αφήνεται χαρούμενα να γκρεμιστεί, ενθαρρύνοντας τον μαθητή του να φτιάξει δικές του γέφυρες».</a:t>
            </a:r>
            <a:br>
              <a:rPr lang="el-GR" b="1" dirty="0"/>
            </a:br>
            <a:endParaRPr lang="el-GR" b="1" dirty="0"/>
          </a:p>
          <a:p>
            <a:pPr>
              <a:buNone/>
            </a:pPr>
            <a:r>
              <a:rPr lang="el-GR" b="1" dirty="0"/>
              <a:t>    </a:t>
            </a:r>
            <a:r>
              <a:rPr lang="el-GR" dirty="0"/>
              <a:t>Νίκος Καζαντζάκης, 1883-1957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a:t>
            </a:r>
            <a:r>
              <a:rPr lang="el-GR" dirty="0" err="1"/>
              <a:t>τρεισ</a:t>
            </a:r>
            <a:r>
              <a:rPr lang="el-GR" dirty="0"/>
              <a:t> </a:t>
            </a:r>
            <a:r>
              <a:rPr lang="el-GR" dirty="0" err="1"/>
              <a:t>ΙερΑρχεΣ</a:t>
            </a:r>
            <a:r>
              <a:rPr lang="el-GR" dirty="0"/>
              <a:t> </a:t>
            </a:r>
            <a:r>
              <a:rPr lang="el-GR" dirty="0" err="1"/>
              <a:t>προστΑτεΣ</a:t>
            </a:r>
            <a:r>
              <a:rPr lang="el-GR" dirty="0"/>
              <a:t>:</a:t>
            </a:r>
          </a:p>
        </p:txBody>
      </p:sp>
      <p:sp>
        <p:nvSpPr>
          <p:cNvPr id="3" name="2 - Θέση περιεχομένου"/>
          <p:cNvSpPr>
            <a:spLocks noGrp="1"/>
          </p:cNvSpPr>
          <p:nvPr>
            <p:ph idx="1"/>
          </p:nvPr>
        </p:nvSpPr>
        <p:spPr/>
        <p:txBody>
          <a:bodyPr>
            <a:normAutofit/>
          </a:bodyPr>
          <a:lstStyle/>
          <a:p>
            <a:endParaRPr lang="el-GR" dirty="0"/>
          </a:p>
          <a:p>
            <a:pPr>
              <a:buNone/>
            </a:pPr>
            <a:endParaRPr lang="el-GR" dirty="0"/>
          </a:p>
          <a:p>
            <a:pPr>
              <a:buFont typeface="Wingdings" pitchFamily="2" charset="2"/>
              <a:buChar char="v"/>
            </a:pPr>
            <a:r>
              <a:rPr lang="el-GR" dirty="0"/>
              <a:t>της παιδείας</a:t>
            </a:r>
          </a:p>
          <a:p>
            <a:pPr>
              <a:buNone/>
            </a:pPr>
            <a:endParaRPr lang="el-GR" dirty="0"/>
          </a:p>
          <a:p>
            <a:pPr>
              <a:buFont typeface="Wingdings" pitchFamily="2" charset="2"/>
              <a:buChar char="v"/>
            </a:pPr>
            <a:r>
              <a:rPr lang="el-GR" dirty="0"/>
              <a:t>των μαθητών</a:t>
            </a:r>
          </a:p>
          <a:p>
            <a:endParaRPr lang="el-GR" dirty="0"/>
          </a:p>
          <a:p>
            <a:pPr>
              <a:buFont typeface="Wingdings" pitchFamily="2" charset="2"/>
              <a:buChar char="v"/>
            </a:pPr>
            <a:r>
              <a:rPr lang="el-GR" dirty="0"/>
              <a:t>των εκπαιδευτικών</a:t>
            </a:r>
          </a:p>
        </p:txBody>
      </p:sp>
      <p:pic>
        <p:nvPicPr>
          <p:cNvPr id="5" name="4 - Εικόνα" descr="αρχείο λήψης (11).jfif"/>
          <p:cNvPicPr>
            <a:picLocks noChangeAspect="1"/>
          </p:cNvPicPr>
          <p:nvPr/>
        </p:nvPicPr>
        <p:blipFill>
          <a:blip r:embed="rId2"/>
          <a:stretch>
            <a:fillRect/>
          </a:stretch>
        </p:blipFill>
        <p:spPr>
          <a:xfrm>
            <a:off x="4786314" y="2786058"/>
            <a:ext cx="3972031" cy="2643206"/>
          </a:xfrm>
          <a:prstGeom prst="rect">
            <a:avLst/>
          </a:prstGeom>
        </p:spPr>
      </p:pic>
      <p:sp>
        <p:nvSpPr>
          <p:cNvPr id="6" name="5 - Ορθογώνιο"/>
          <p:cNvSpPr/>
          <p:nvPr/>
        </p:nvSpPr>
        <p:spPr>
          <a:xfrm>
            <a:off x="3650690" y="2967335"/>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Προτυπα</a:t>
            </a:r>
            <a:r>
              <a:rPr lang="el-GR" dirty="0"/>
              <a:t> </a:t>
            </a:r>
            <a:r>
              <a:rPr lang="el-GR" dirty="0" err="1"/>
              <a:t>δασκαλων</a:t>
            </a:r>
            <a:r>
              <a:rPr lang="el-GR" dirty="0"/>
              <a:t> και </a:t>
            </a:r>
            <a:r>
              <a:rPr lang="el-GR" dirty="0" err="1"/>
              <a:t>σοφιασ</a:t>
            </a:r>
            <a:endParaRPr lang="el-GR" dirty="0"/>
          </a:p>
        </p:txBody>
      </p:sp>
      <p:pic>
        <p:nvPicPr>
          <p:cNvPr id="4" name="3 - Θέση περιεχομένου" descr="images (29).jfif"/>
          <p:cNvPicPr>
            <a:picLocks noGrp="1" noChangeAspect="1"/>
          </p:cNvPicPr>
          <p:nvPr>
            <p:ph idx="1"/>
          </p:nvPr>
        </p:nvPicPr>
        <p:blipFill>
          <a:blip r:embed="rId2"/>
          <a:stretch>
            <a:fillRect/>
          </a:stretch>
        </p:blipFill>
        <p:spPr>
          <a:xfrm>
            <a:off x="3428992" y="1643050"/>
            <a:ext cx="1904606" cy="3214710"/>
          </a:xfrm>
        </p:spPr>
      </p:pic>
      <p:pic>
        <p:nvPicPr>
          <p:cNvPr id="2050" name="Picture 2" descr="C:\Users\minat\OneDrive\Υπολογιστής\Γιορτή 3 Ιεραρχών\αρχείο λήψης (22).jfif"/>
          <p:cNvPicPr>
            <a:picLocks noChangeAspect="1" noChangeArrowheads="1"/>
          </p:cNvPicPr>
          <p:nvPr/>
        </p:nvPicPr>
        <p:blipFill>
          <a:blip r:embed="rId3"/>
          <a:srcRect/>
          <a:stretch>
            <a:fillRect/>
          </a:stretch>
        </p:blipFill>
        <p:spPr bwMode="auto">
          <a:xfrm>
            <a:off x="707821" y="1571612"/>
            <a:ext cx="2221105" cy="3186114"/>
          </a:xfrm>
          <a:prstGeom prst="rect">
            <a:avLst/>
          </a:prstGeom>
          <a:noFill/>
        </p:spPr>
      </p:pic>
      <p:pic>
        <p:nvPicPr>
          <p:cNvPr id="2051" name="Picture 3" descr="C:\Users\minat\OneDrive\Υπολογιστής\Γιορτή 3 Ιεραρχών\αρχείο λήψης (23).jfif"/>
          <p:cNvPicPr>
            <a:picLocks noChangeAspect="1" noChangeArrowheads="1"/>
          </p:cNvPicPr>
          <p:nvPr/>
        </p:nvPicPr>
        <p:blipFill>
          <a:blip r:embed="rId4"/>
          <a:srcRect/>
          <a:stretch>
            <a:fillRect/>
          </a:stretch>
        </p:blipFill>
        <p:spPr bwMode="auto">
          <a:xfrm>
            <a:off x="6193717" y="1643050"/>
            <a:ext cx="2203586" cy="3214710"/>
          </a:xfrm>
          <a:prstGeom prst="rect">
            <a:avLst/>
          </a:prstGeom>
          <a:noFill/>
        </p:spPr>
      </p:pic>
      <p:sp>
        <p:nvSpPr>
          <p:cNvPr id="8" name="7 - Ορθογώνιο"/>
          <p:cNvSpPr/>
          <p:nvPr/>
        </p:nvSpPr>
        <p:spPr>
          <a:xfrm>
            <a:off x="857224" y="4786322"/>
            <a:ext cx="1928826" cy="461665"/>
          </a:xfrm>
          <a:prstGeom prst="rect">
            <a:avLst/>
          </a:prstGeom>
        </p:spPr>
        <p:txBody>
          <a:bodyPr wrap="square">
            <a:spAutoFit/>
          </a:bodyPr>
          <a:lstStyle/>
          <a:p>
            <a:r>
              <a:rPr lang="el-GR" sz="2400" b="1" i="1" dirty="0"/>
              <a:t>Σωκράτης</a:t>
            </a:r>
          </a:p>
        </p:txBody>
      </p:sp>
      <p:sp>
        <p:nvSpPr>
          <p:cNvPr id="9" name="8 - Ορθογώνιο"/>
          <p:cNvSpPr/>
          <p:nvPr/>
        </p:nvSpPr>
        <p:spPr>
          <a:xfrm>
            <a:off x="3571868" y="4929198"/>
            <a:ext cx="1785950" cy="461665"/>
          </a:xfrm>
          <a:prstGeom prst="rect">
            <a:avLst/>
          </a:prstGeom>
        </p:spPr>
        <p:txBody>
          <a:bodyPr wrap="square">
            <a:spAutoFit/>
          </a:bodyPr>
          <a:lstStyle/>
          <a:p>
            <a:r>
              <a:rPr lang="el-GR" sz="2400" b="1" i="1" dirty="0"/>
              <a:t>   Πλάτων</a:t>
            </a:r>
          </a:p>
        </p:txBody>
      </p:sp>
      <p:sp>
        <p:nvSpPr>
          <p:cNvPr id="10" name="9 - Ορθογώνιο"/>
          <p:cNvSpPr/>
          <p:nvPr/>
        </p:nvSpPr>
        <p:spPr>
          <a:xfrm>
            <a:off x="6215074" y="4572008"/>
            <a:ext cx="1928826" cy="738664"/>
          </a:xfrm>
          <a:prstGeom prst="rect">
            <a:avLst/>
          </a:prstGeom>
        </p:spPr>
        <p:txBody>
          <a:bodyPr wrap="square">
            <a:spAutoFit/>
          </a:bodyPr>
          <a:lstStyle/>
          <a:p>
            <a:r>
              <a:rPr lang="el-GR" dirty="0"/>
              <a:t>    </a:t>
            </a:r>
            <a:r>
              <a:rPr lang="el-GR" sz="2400" b="1" i="1" dirty="0"/>
              <a:t>Αριστοτέλης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r>
              <a:rPr lang="el-GR" dirty="0"/>
              <a:t>Οι </a:t>
            </a:r>
            <a:r>
              <a:rPr lang="el-GR" dirty="0" err="1"/>
              <a:t>δασκαλοι</a:t>
            </a:r>
            <a:r>
              <a:rPr lang="el-GR" dirty="0"/>
              <a:t> του </a:t>
            </a:r>
            <a:r>
              <a:rPr lang="el-GR" dirty="0" err="1"/>
              <a:t>γενουσ</a:t>
            </a:r>
            <a:endParaRPr lang="el-GR" dirty="0"/>
          </a:p>
        </p:txBody>
      </p:sp>
      <p:pic>
        <p:nvPicPr>
          <p:cNvPr id="4" name="3 - Θέση περιεχομένου" descr="images (27).jfif"/>
          <p:cNvPicPr>
            <a:picLocks noGrp="1" noChangeAspect="1"/>
          </p:cNvPicPr>
          <p:nvPr>
            <p:ph idx="1"/>
          </p:nvPr>
        </p:nvPicPr>
        <p:blipFill>
          <a:blip r:embed="rId2"/>
          <a:stretch>
            <a:fillRect/>
          </a:stretch>
        </p:blipFill>
        <p:spPr>
          <a:xfrm>
            <a:off x="3714744" y="1857364"/>
            <a:ext cx="1643450" cy="2214578"/>
          </a:xfrm>
        </p:spPr>
      </p:pic>
      <p:pic>
        <p:nvPicPr>
          <p:cNvPr id="6" name="5 - Εικόνα" descr="images (25).jfif"/>
          <p:cNvPicPr>
            <a:picLocks noChangeAspect="1"/>
          </p:cNvPicPr>
          <p:nvPr/>
        </p:nvPicPr>
        <p:blipFill>
          <a:blip r:embed="rId3"/>
          <a:stretch>
            <a:fillRect/>
          </a:stretch>
        </p:blipFill>
        <p:spPr>
          <a:xfrm>
            <a:off x="6429388" y="2214555"/>
            <a:ext cx="2083174" cy="2928957"/>
          </a:xfrm>
          <a:prstGeom prst="rect">
            <a:avLst/>
          </a:prstGeom>
        </p:spPr>
      </p:pic>
      <p:pic>
        <p:nvPicPr>
          <p:cNvPr id="3074" name="Picture 2" descr="C:\Users\minat\OneDrive\Υπολογιστής\Γιορτή 3 Ιεραρχών\αρχείο λήψης (26).jfif"/>
          <p:cNvPicPr>
            <a:picLocks noChangeAspect="1" noChangeArrowheads="1"/>
          </p:cNvPicPr>
          <p:nvPr/>
        </p:nvPicPr>
        <p:blipFill>
          <a:blip r:embed="rId4"/>
          <a:srcRect/>
          <a:stretch>
            <a:fillRect/>
          </a:stretch>
        </p:blipFill>
        <p:spPr bwMode="auto">
          <a:xfrm>
            <a:off x="928662" y="2357430"/>
            <a:ext cx="2114550" cy="2857520"/>
          </a:xfrm>
          <a:prstGeom prst="rect">
            <a:avLst/>
          </a:prstGeom>
          <a:noFill/>
        </p:spPr>
      </p:pic>
      <p:sp>
        <p:nvSpPr>
          <p:cNvPr id="9" name="8 - Ορθογώνιο"/>
          <p:cNvSpPr/>
          <p:nvPr/>
        </p:nvSpPr>
        <p:spPr>
          <a:xfrm>
            <a:off x="1000100" y="5286388"/>
            <a:ext cx="2000264" cy="400110"/>
          </a:xfrm>
          <a:prstGeom prst="rect">
            <a:avLst/>
          </a:prstGeom>
        </p:spPr>
        <p:txBody>
          <a:bodyPr wrap="square">
            <a:spAutoFit/>
          </a:bodyPr>
          <a:lstStyle/>
          <a:p>
            <a:r>
              <a:rPr lang="el-GR" sz="2000" b="1" i="1" dirty="0"/>
              <a:t>Ρήγας Φεραίος</a:t>
            </a:r>
          </a:p>
        </p:txBody>
      </p:sp>
      <p:sp>
        <p:nvSpPr>
          <p:cNvPr id="10" name="9 - Ορθογώνιο"/>
          <p:cNvSpPr/>
          <p:nvPr/>
        </p:nvSpPr>
        <p:spPr>
          <a:xfrm>
            <a:off x="6500826" y="5357826"/>
            <a:ext cx="1871234" cy="369332"/>
          </a:xfrm>
          <a:prstGeom prst="rect">
            <a:avLst/>
          </a:prstGeom>
        </p:spPr>
        <p:txBody>
          <a:bodyPr wrap="square">
            <a:spAutoFit/>
          </a:bodyPr>
          <a:lstStyle/>
          <a:p>
            <a:r>
              <a:rPr lang="el-GR" b="1" i="1" dirty="0"/>
              <a:t>Κοσμάς Αιτωλός</a:t>
            </a:r>
          </a:p>
        </p:txBody>
      </p:sp>
      <p:sp>
        <p:nvSpPr>
          <p:cNvPr id="11" name="10 - Ορθογώνιο"/>
          <p:cNvSpPr/>
          <p:nvPr/>
        </p:nvSpPr>
        <p:spPr>
          <a:xfrm>
            <a:off x="3571868" y="4214818"/>
            <a:ext cx="2130711" cy="369332"/>
          </a:xfrm>
          <a:prstGeom prst="rect">
            <a:avLst/>
          </a:prstGeom>
        </p:spPr>
        <p:txBody>
          <a:bodyPr wrap="none">
            <a:spAutoFit/>
          </a:bodyPr>
          <a:lstStyle/>
          <a:p>
            <a:r>
              <a:rPr lang="el-GR" b="1" i="1" dirty="0"/>
              <a:t>Αδαμάντιος Κοραής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a:t>
            </a:r>
            <a:r>
              <a:rPr lang="el-GR" dirty="0" err="1"/>
              <a:t>ελληνικη</a:t>
            </a:r>
            <a:r>
              <a:rPr lang="el-GR" dirty="0"/>
              <a:t> </a:t>
            </a:r>
            <a:r>
              <a:rPr lang="el-GR" dirty="0" err="1"/>
              <a:t>παιδεια</a:t>
            </a:r>
            <a:endParaRPr lang="el-GR" dirty="0"/>
          </a:p>
        </p:txBody>
      </p:sp>
      <p:pic>
        <p:nvPicPr>
          <p:cNvPr id="5" name="4 - Θέση περιεχομένου" descr="αρχείο λήψης (19).jfif"/>
          <p:cNvPicPr>
            <a:picLocks noGrp="1" noChangeAspect="1"/>
          </p:cNvPicPr>
          <p:nvPr>
            <p:ph sz="half" idx="1"/>
          </p:nvPr>
        </p:nvPicPr>
        <p:blipFill>
          <a:blip r:embed="rId2"/>
          <a:stretch>
            <a:fillRect/>
          </a:stretch>
        </p:blipFill>
        <p:spPr>
          <a:xfrm>
            <a:off x="428596" y="1714488"/>
            <a:ext cx="4264154" cy="2387926"/>
          </a:xfrm>
        </p:spPr>
      </p:pic>
      <p:pic>
        <p:nvPicPr>
          <p:cNvPr id="6" name="5 - Θέση περιεχομένου" descr="αρχείο λήψης (20).jfif"/>
          <p:cNvPicPr>
            <a:picLocks noGrp="1" noChangeAspect="1"/>
          </p:cNvPicPr>
          <p:nvPr>
            <p:ph sz="half" idx="2"/>
          </p:nvPr>
        </p:nvPicPr>
        <p:blipFill>
          <a:blip r:embed="rId3"/>
          <a:stretch>
            <a:fillRect/>
          </a:stretch>
        </p:blipFill>
        <p:spPr>
          <a:xfrm>
            <a:off x="4643438" y="4143380"/>
            <a:ext cx="4357718" cy="239132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Προσφορα</a:t>
            </a:r>
            <a:r>
              <a:rPr lang="el-GR" dirty="0"/>
              <a:t> των </a:t>
            </a:r>
            <a:r>
              <a:rPr lang="el-GR" dirty="0" err="1"/>
              <a:t>τριων</a:t>
            </a:r>
            <a:r>
              <a:rPr lang="el-GR" dirty="0"/>
              <a:t> </a:t>
            </a:r>
            <a:r>
              <a:rPr lang="el-GR" dirty="0" err="1"/>
              <a:t>ιεραρχων</a:t>
            </a:r>
            <a:endParaRPr lang="el-GR" dirty="0"/>
          </a:p>
        </p:txBody>
      </p:sp>
      <p:sp>
        <p:nvSpPr>
          <p:cNvPr id="3" name="2 - Ορθογώνιο"/>
          <p:cNvSpPr/>
          <p:nvPr/>
        </p:nvSpPr>
        <p:spPr>
          <a:xfrm>
            <a:off x="357158" y="1500174"/>
            <a:ext cx="8143932" cy="5447645"/>
          </a:xfrm>
          <a:prstGeom prst="rect">
            <a:avLst/>
          </a:prstGeom>
        </p:spPr>
        <p:txBody>
          <a:bodyPr wrap="square">
            <a:spAutoFit/>
          </a:bodyPr>
          <a:lstStyle/>
          <a:p>
            <a:pPr algn="ctr" fontAlgn="base"/>
            <a:endParaRPr lang="el-GR" sz="2000" dirty="0"/>
          </a:p>
          <a:p>
            <a:pPr fontAlgn="base">
              <a:buFont typeface="Wingdings" pitchFamily="2" charset="2"/>
              <a:buChar char="Ø"/>
            </a:pPr>
            <a:r>
              <a:rPr lang="el-GR" sz="2800" i="1" dirty="0"/>
              <a:t>Θεμελίωσαν την Ορθοδοξία, </a:t>
            </a:r>
            <a:r>
              <a:rPr lang="el-GR" sz="2800" i="1" dirty="0" err="1"/>
              <a:t>γι’αυτό</a:t>
            </a:r>
            <a:r>
              <a:rPr lang="el-GR" sz="2800" i="1" dirty="0"/>
              <a:t> και τους λέμε Πατέρες. </a:t>
            </a:r>
          </a:p>
          <a:p>
            <a:pPr fontAlgn="base">
              <a:buFont typeface="Wingdings" pitchFamily="2" charset="2"/>
              <a:buChar char="Ø"/>
            </a:pPr>
            <a:r>
              <a:rPr lang="el-GR" sz="2800" i="1" dirty="0"/>
              <a:t>Μορφώθηκαν ελληνικά και δίδαξαν ελληνικά. Αγάπησαν τα γράμματα και τον πολιτισμό των αρχαίων Ελλήνων.</a:t>
            </a:r>
          </a:p>
          <a:p>
            <a:pPr fontAlgn="base">
              <a:buFont typeface="Wingdings" pitchFamily="2" charset="2"/>
              <a:buChar char="Ø"/>
            </a:pPr>
            <a:r>
              <a:rPr lang="el-GR" sz="2800" i="1" dirty="0"/>
              <a:t> Οι μεγάλοι σοφοί της εποχής μας αντλούν από την ανεξάντλητη σοφία τους. </a:t>
            </a:r>
          </a:p>
          <a:p>
            <a:pPr fontAlgn="base">
              <a:buFont typeface="Wingdings" pitchFamily="2" charset="2"/>
              <a:buChar char="Ø"/>
            </a:pPr>
            <a:r>
              <a:rPr lang="el-GR" sz="2800" i="1" dirty="0"/>
              <a:t>Είχαν πολλά χαρίσματα. Με την επιμέλεια, τον κόπο και την προσπάθεια έγιναν μεγάλοι.</a:t>
            </a:r>
          </a:p>
          <a:p>
            <a:pPr fontAlgn="base">
              <a:buFont typeface="Wingdings" pitchFamily="2" charset="2"/>
              <a:buChar char="Ø"/>
            </a:pPr>
            <a:r>
              <a:rPr lang="el-GR" sz="2800" i="1" dirty="0"/>
              <a:t> Αγωνίστηκαν ασταμάτητα, προσευχήθηκαν αδιάκοπα και ασκήθηκαν στον αγώνα της αρετής. </a:t>
            </a:r>
          </a:p>
          <a:p>
            <a:pPr fontAlgn="base"/>
            <a:endParaRPr lang="el-G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προσφορα</a:t>
            </a:r>
            <a:r>
              <a:rPr lang="el-GR" dirty="0"/>
              <a:t> των </a:t>
            </a:r>
            <a:r>
              <a:rPr lang="el-GR" dirty="0" err="1"/>
              <a:t>τριων</a:t>
            </a:r>
            <a:r>
              <a:rPr lang="el-GR" dirty="0"/>
              <a:t> </a:t>
            </a:r>
            <a:r>
              <a:rPr lang="el-GR" dirty="0" err="1"/>
              <a:t>ιεραρχων</a:t>
            </a:r>
            <a:endParaRPr lang="el-GR" dirty="0"/>
          </a:p>
        </p:txBody>
      </p:sp>
      <p:sp>
        <p:nvSpPr>
          <p:cNvPr id="3" name="2 - Ορθογώνιο"/>
          <p:cNvSpPr/>
          <p:nvPr/>
        </p:nvSpPr>
        <p:spPr>
          <a:xfrm>
            <a:off x="571472" y="1714488"/>
            <a:ext cx="6215090" cy="4832092"/>
          </a:xfrm>
          <a:prstGeom prst="rect">
            <a:avLst/>
          </a:prstGeom>
        </p:spPr>
        <p:txBody>
          <a:bodyPr wrap="square">
            <a:spAutoFit/>
          </a:bodyPr>
          <a:lstStyle/>
          <a:p>
            <a:pPr fontAlgn="base">
              <a:buFont typeface="Wingdings" pitchFamily="2" charset="2"/>
              <a:buChar char="Ø"/>
            </a:pPr>
            <a:r>
              <a:rPr lang="el-GR" sz="2800" i="1" dirty="0"/>
              <a:t>Ζούσαν απλή ζωή χωρίς πολυτέλειες. </a:t>
            </a:r>
          </a:p>
          <a:p>
            <a:pPr fontAlgn="base">
              <a:buFont typeface="Wingdings" pitchFamily="2" charset="2"/>
              <a:buChar char="Ø"/>
            </a:pPr>
            <a:r>
              <a:rPr lang="el-GR" sz="2800" i="1" dirty="0"/>
              <a:t>Αφιέρωσαν τη ζωή τους στους φτωχούς συνανθρώπους τους και στους δυστυχισμένους.</a:t>
            </a:r>
          </a:p>
          <a:p>
            <a:pPr fontAlgn="base">
              <a:buFont typeface="Wingdings" pitchFamily="2" charset="2"/>
              <a:buChar char="Ø"/>
            </a:pPr>
            <a:r>
              <a:rPr lang="el-GR" sz="2800" i="1" dirty="0"/>
              <a:t>Έγιναν μεγάλοι – </a:t>
            </a:r>
            <a:r>
              <a:rPr lang="el-GR" sz="2800" b="1" i="1" dirty="0"/>
              <a:t>πολύ μεγάλοι – δάσκαλοι</a:t>
            </a:r>
            <a:r>
              <a:rPr lang="el-GR" sz="2800" i="1" dirty="0"/>
              <a:t>, πραγματικοί φωστήρες αλλά και σπουδαίοι ρήτορες. </a:t>
            </a:r>
          </a:p>
          <a:p>
            <a:pPr fontAlgn="base">
              <a:buFont typeface="Wingdings" pitchFamily="2" charset="2"/>
              <a:buChar char="Ø"/>
            </a:pPr>
            <a:r>
              <a:rPr lang="el-GR" sz="2800" i="1" dirty="0"/>
              <a:t>Για τη σοφία τους και την καλοσύνη τους, ο λαός τους εκτιμούσε και τους αγαπούσε.</a:t>
            </a:r>
          </a:p>
          <a:p>
            <a:pPr algn="ctr"/>
            <a:r>
              <a:rPr lang="el-GR" sz="2800" b="1" i="1" dirty="0"/>
              <a:t>Αξίζει να τους μιμηθούμε!</a:t>
            </a:r>
            <a:endParaRPr lang="el-GR" sz="28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Εικόνα" descr="images.jfif"/>
          <p:cNvPicPr>
            <a:picLocks noChangeAspect="1"/>
          </p:cNvPicPr>
          <p:nvPr/>
        </p:nvPicPr>
        <p:blipFill>
          <a:blip r:embed="rId3"/>
          <a:stretch>
            <a:fillRect/>
          </a:stretch>
        </p:blipFill>
        <p:spPr>
          <a:xfrm>
            <a:off x="3286116" y="4214818"/>
            <a:ext cx="2357454" cy="2140034"/>
          </a:xfrm>
          <a:prstGeom prst="rect">
            <a:avLst/>
          </a:prstGeom>
        </p:spPr>
      </p:pic>
      <p:sp>
        <p:nvSpPr>
          <p:cNvPr id="7" name="6 - Θέση περιεχομένου"/>
          <p:cNvSpPr>
            <a:spLocks noGrp="1"/>
          </p:cNvSpPr>
          <p:nvPr>
            <p:ph idx="1"/>
          </p:nvPr>
        </p:nvSpPr>
        <p:spPr/>
        <p:txBody>
          <a:bodyPr/>
          <a:lstStyle/>
          <a:p>
            <a:pPr algn="ctr">
              <a:buNone/>
            </a:pPr>
            <a:r>
              <a:rPr lang="el-GR" b="1" dirty="0"/>
              <a:t>Οι Άγιοι Πατέρες ας πρεσβεύουν για εσάς, για εμάς, για το γένος μας</a:t>
            </a:r>
            <a:r>
              <a:rPr lang="el-GR" dirty="0"/>
              <a:t> </a:t>
            </a:r>
          </a:p>
        </p:txBody>
      </p:sp>
      <p:sp>
        <p:nvSpPr>
          <p:cNvPr id="9" name="8 - Ορθογώνιο"/>
          <p:cNvSpPr/>
          <p:nvPr/>
        </p:nvSpPr>
        <p:spPr>
          <a:xfrm>
            <a:off x="2214546" y="3000372"/>
            <a:ext cx="4560865" cy="923330"/>
          </a:xfrm>
          <a:prstGeom prst="rect">
            <a:avLst/>
          </a:prstGeom>
          <a:noFill/>
        </p:spPr>
        <p:txBody>
          <a:bodyPr wrap="none" lIns="91440" tIns="45720" rIns="91440" bIns="45720">
            <a:spAutoFit/>
          </a:bodyPr>
          <a:lstStyle/>
          <a:p>
            <a:pPr algn="ctr"/>
            <a:r>
              <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ΧΡΟΝΙΑ ΠΟΛΛΑ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«οι </a:t>
            </a:r>
            <a:r>
              <a:rPr lang="el-GR" dirty="0" err="1"/>
              <a:t>μεΛΙρρυτοι</a:t>
            </a:r>
            <a:r>
              <a:rPr lang="el-GR" dirty="0"/>
              <a:t> </a:t>
            </a:r>
            <a:r>
              <a:rPr lang="el-GR" dirty="0" err="1"/>
              <a:t>ποταμοΙ</a:t>
            </a:r>
            <a:r>
              <a:rPr lang="el-GR" dirty="0"/>
              <a:t> </a:t>
            </a:r>
            <a:r>
              <a:rPr lang="el-GR" dirty="0" err="1"/>
              <a:t>τηΣ</a:t>
            </a:r>
            <a:r>
              <a:rPr lang="el-GR" dirty="0"/>
              <a:t> </a:t>
            </a:r>
            <a:r>
              <a:rPr lang="el-GR" dirty="0" err="1"/>
              <a:t>σΟΦΙαΣ</a:t>
            </a:r>
            <a:r>
              <a:rPr lang="el-GR" dirty="0"/>
              <a:t>»</a:t>
            </a:r>
          </a:p>
        </p:txBody>
      </p:sp>
      <p:sp>
        <p:nvSpPr>
          <p:cNvPr id="3" name="2 - Θέση περιεχομένου"/>
          <p:cNvSpPr>
            <a:spLocks noGrp="1"/>
          </p:cNvSpPr>
          <p:nvPr>
            <p:ph idx="1"/>
          </p:nvPr>
        </p:nvSpPr>
        <p:spPr/>
        <p:txBody>
          <a:bodyPr/>
          <a:lstStyle/>
          <a:p>
            <a:pPr>
              <a:buNone/>
            </a:pPr>
            <a:r>
              <a:rPr lang="el-GR" dirty="0"/>
              <a:t> </a:t>
            </a:r>
          </a:p>
          <a:p>
            <a:pPr>
              <a:buNone/>
            </a:pPr>
            <a:r>
              <a:rPr lang="el-GR" sz="3600" dirty="0"/>
              <a:t>Μέγας Βασίλειος</a:t>
            </a:r>
          </a:p>
          <a:p>
            <a:pPr>
              <a:buNone/>
            </a:pPr>
            <a:endParaRPr lang="el-GR" sz="3600" dirty="0"/>
          </a:p>
          <a:p>
            <a:pPr>
              <a:buNone/>
            </a:pPr>
            <a:r>
              <a:rPr lang="el-GR" sz="3600" dirty="0"/>
              <a:t>Γρηγόριος ο Θεολόγος</a:t>
            </a:r>
          </a:p>
          <a:p>
            <a:pPr>
              <a:buNone/>
            </a:pPr>
            <a:endParaRPr lang="el-GR" sz="3600" dirty="0"/>
          </a:p>
          <a:p>
            <a:pPr>
              <a:buNone/>
            </a:pPr>
            <a:r>
              <a:rPr lang="el-GR" sz="3600" dirty="0"/>
              <a:t>Ιωάννης ο Χρυσόστομος</a:t>
            </a:r>
          </a:p>
          <a:p>
            <a:pPr>
              <a:buNone/>
            </a:pPr>
            <a:endParaRPr lang="el-GR" dirty="0"/>
          </a:p>
        </p:txBody>
      </p:sp>
      <p:pic>
        <p:nvPicPr>
          <p:cNvPr id="6" name="5 - Εικόνα" descr="αρχείο λήψης (12).jfif"/>
          <p:cNvPicPr>
            <a:picLocks noChangeAspect="1"/>
          </p:cNvPicPr>
          <p:nvPr/>
        </p:nvPicPr>
        <p:blipFill>
          <a:blip r:embed="rId2"/>
          <a:stretch>
            <a:fillRect/>
          </a:stretch>
        </p:blipFill>
        <p:spPr>
          <a:xfrm>
            <a:off x="6215073" y="1714488"/>
            <a:ext cx="2707121" cy="34290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85720" y="928670"/>
            <a:ext cx="7479933" cy="646331"/>
          </a:xfrm>
          <a:prstGeom prst="rect">
            <a:avLst/>
          </a:prstGeom>
          <a:noFill/>
        </p:spPr>
        <p:txBody>
          <a:bodyPr wrap="none" lIns="91440" tIns="45720" rIns="91440" bIns="45720">
            <a:spAutoFit/>
          </a:bodyPr>
          <a:lstStyle/>
          <a:p>
            <a:pPr algn="ctr"/>
            <a:r>
              <a:rPr lang="el-G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Οι Φωστήρες της </a:t>
            </a:r>
            <a:r>
              <a:rPr lang="el-GR"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τρισηλίου</a:t>
            </a:r>
            <a:r>
              <a:rPr lang="el-G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Θεότητος</a:t>
            </a:r>
            <a:r>
              <a:rPr lang="el-G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l-G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7 - Εικόνα" descr="images (1).jfif"/>
          <p:cNvPicPr>
            <a:picLocks noChangeAspect="1"/>
          </p:cNvPicPr>
          <p:nvPr/>
        </p:nvPicPr>
        <p:blipFill>
          <a:blip r:embed="rId2"/>
          <a:stretch>
            <a:fillRect/>
          </a:stretch>
        </p:blipFill>
        <p:spPr>
          <a:xfrm>
            <a:off x="2071670" y="2214554"/>
            <a:ext cx="4875315" cy="25717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ΑΠΟΛΥΤΙΚΙΟ ΤΡΙΩΝ ΙΕΡΑΡΧΩΝ</a:t>
            </a:r>
          </a:p>
        </p:txBody>
      </p:sp>
      <p:sp>
        <p:nvSpPr>
          <p:cNvPr id="3" name="2 - Θέση περιεχομένου"/>
          <p:cNvSpPr>
            <a:spLocks noGrp="1"/>
          </p:cNvSpPr>
          <p:nvPr>
            <p:ph idx="1"/>
          </p:nvPr>
        </p:nvSpPr>
        <p:spPr/>
        <p:txBody>
          <a:bodyPr>
            <a:normAutofit lnSpcReduction="10000"/>
          </a:bodyPr>
          <a:lstStyle/>
          <a:p>
            <a:pPr>
              <a:buNone/>
            </a:pPr>
            <a:r>
              <a:rPr lang="el-GR" altLang="el-GR" dirty="0">
                <a:latin typeface="MgOldTimes UC Pol" pitchFamily="2" charset="0"/>
              </a:rPr>
              <a:t>   «</a:t>
            </a:r>
            <a:r>
              <a:rPr lang="el-GR" altLang="el-GR" dirty="0" err="1">
                <a:latin typeface="MgOldTimes UC Pol" pitchFamily="2" charset="0"/>
              </a:rPr>
              <a:t>Τοὺς</a:t>
            </a:r>
            <a:r>
              <a:rPr lang="el-GR" altLang="el-GR" dirty="0">
                <a:latin typeface="MgOldTimes UC Pol" pitchFamily="2" charset="0"/>
              </a:rPr>
              <a:t> </a:t>
            </a:r>
            <a:r>
              <a:rPr lang="el-GR" altLang="el-GR" dirty="0" err="1">
                <a:latin typeface="MgOldTimes UC Pol" pitchFamily="2" charset="0"/>
              </a:rPr>
              <a:t>τρεῖς</a:t>
            </a:r>
            <a:r>
              <a:rPr lang="el-GR" altLang="el-GR" dirty="0">
                <a:latin typeface="MgOldTimes UC Pol" pitchFamily="2" charset="0"/>
              </a:rPr>
              <a:t> </a:t>
            </a:r>
            <a:r>
              <a:rPr lang="el-GR" altLang="el-GR" dirty="0" err="1">
                <a:latin typeface="MgOldTimes UC Pol" pitchFamily="2" charset="0"/>
              </a:rPr>
              <a:t>μεγίστους</a:t>
            </a:r>
            <a:r>
              <a:rPr lang="el-GR" altLang="el-GR" dirty="0">
                <a:latin typeface="MgOldTimes UC Pol" pitchFamily="2" charset="0"/>
              </a:rPr>
              <a:t> </a:t>
            </a:r>
            <a:r>
              <a:rPr lang="el-GR" altLang="el-GR" dirty="0" err="1">
                <a:latin typeface="MgOldTimes UC Pol" pitchFamily="2" charset="0"/>
              </a:rPr>
              <a:t>φωστῆρας</a:t>
            </a:r>
            <a:r>
              <a:rPr lang="el-GR" altLang="el-GR" dirty="0">
                <a:latin typeface="MgOldTimes UC Pol" pitchFamily="2" charset="0"/>
              </a:rPr>
              <a:t> </a:t>
            </a:r>
            <a:r>
              <a:rPr lang="el-GR" altLang="el-GR" dirty="0" err="1">
                <a:latin typeface="MgOldTimes UC Pol" pitchFamily="2" charset="0"/>
              </a:rPr>
              <a:t>τῆς</a:t>
            </a:r>
            <a:r>
              <a:rPr lang="el-GR" altLang="el-GR" dirty="0">
                <a:latin typeface="MgOldTimes UC Pol" pitchFamily="2" charset="0"/>
              </a:rPr>
              <a:t> </a:t>
            </a:r>
            <a:r>
              <a:rPr lang="el-GR" altLang="el-GR" dirty="0" err="1">
                <a:latin typeface="MgOldTimes UC Pol" pitchFamily="2" charset="0"/>
              </a:rPr>
              <a:t>τρισηλίου</a:t>
            </a:r>
            <a:r>
              <a:rPr lang="el-GR" altLang="el-GR" dirty="0">
                <a:latin typeface="MgOldTimes UC Pol" pitchFamily="2" charset="0"/>
              </a:rPr>
              <a:t> </a:t>
            </a:r>
            <a:r>
              <a:rPr lang="el-GR" altLang="el-GR" dirty="0" err="1">
                <a:latin typeface="MgOldTimes UC Pol" pitchFamily="2" charset="0"/>
              </a:rPr>
              <a:t>Θεότητος</a:t>
            </a:r>
            <a:r>
              <a:rPr lang="el-GR" altLang="el-GR" dirty="0">
                <a:latin typeface="MgOldTimes UC Pol" pitchFamily="2" charset="0"/>
              </a:rPr>
              <a:t>, </a:t>
            </a:r>
            <a:r>
              <a:rPr lang="el-GR" altLang="el-GR" dirty="0" err="1">
                <a:latin typeface="MgOldTimes UC Pol" pitchFamily="2" charset="0"/>
              </a:rPr>
              <a:t>τοὺς</a:t>
            </a:r>
            <a:r>
              <a:rPr lang="el-GR" altLang="el-GR" dirty="0">
                <a:latin typeface="MgOldTimes UC Pol" pitchFamily="2" charset="0"/>
              </a:rPr>
              <a:t> </a:t>
            </a:r>
            <a:r>
              <a:rPr lang="el-GR" altLang="el-GR" dirty="0" err="1">
                <a:latin typeface="MgOldTimes UC Pol" pitchFamily="2" charset="0"/>
              </a:rPr>
              <a:t>τὴν</a:t>
            </a:r>
            <a:r>
              <a:rPr lang="el-GR" altLang="el-GR" dirty="0">
                <a:latin typeface="MgOldTimes UC Pol" pitchFamily="2" charset="0"/>
              </a:rPr>
              <a:t> </a:t>
            </a:r>
            <a:r>
              <a:rPr lang="el-GR" altLang="el-GR" dirty="0" err="1">
                <a:latin typeface="MgOldTimes UC Pol" pitchFamily="2" charset="0"/>
              </a:rPr>
              <a:t>οἰκουμένην</a:t>
            </a:r>
            <a:r>
              <a:rPr lang="el-GR" altLang="el-GR" dirty="0">
                <a:latin typeface="MgOldTimes UC Pol" pitchFamily="2" charset="0"/>
              </a:rPr>
              <a:t> </a:t>
            </a:r>
            <a:r>
              <a:rPr lang="el-GR" altLang="el-GR" dirty="0" err="1">
                <a:latin typeface="MgOldTimes UC Pol" pitchFamily="2" charset="0"/>
              </a:rPr>
              <a:t>ἀκτῖσι</a:t>
            </a:r>
            <a:r>
              <a:rPr lang="el-GR" altLang="el-GR" dirty="0">
                <a:latin typeface="MgOldTimes UC Pol" pitchFamily="2" charset="0"/>
              </a:rPr>
              <a:t> δογμάτων θείων </a:t>
            </a:r>
            <a:r>
              <a:rPr lang="el-GR" altLang="el-GR" dirty="0" err="1">
                <a:latin typeface="MgOldTimes UC Pol" pitchFamily="2" charset="0"/>
              </a:rPr>
              <a:t>πυρσεύσαντας∙</a:t>
            </a:r>
            <a:r>
              <a:rPr lang="el-GR" altLang="el-GR" dirty="0">
                <a:latin typeface="MgOldTimes UC Pol" pitchFamily="2" charset="0"/>
              </a:rPr>
              <a:t> </a:t>
            </a:r>
            <a:r>
              <a:rPr lang="el-GR" altLang="el-GR" dirty="0" err="1">
                <a:latin typeface="MgOldTimes UC Pol" pitchFamily="2" charset="0"/>
              </a:rPr>
              <a:t>τοὺς</a:t>
            </a:r>
            <a:r>
              <a:rPr lang="el-GR" altLang="el-GR" dirty="0">
                <a:latin typeface="MgOldTimes UC Pol" pitchFamily="2" charset="0"/>
              </a:rPr>
              <a:t> μελιρρύτους </a:t>
            </a:r>
            <a:r>
              <a:rPr lang="el-GR" altLang="el-GR" dirty="0" err="1">
                <a:latin typeface="MgOldTimes UC Pol" pitchFamily="2" charset="0"/>
              </a:rPr>
              <a:t>ποταμοὺς</a:t>
            </a:r>
            <a:r>
              <a:rPr lang="el-GR" altLang="el-GR" dirty="0">
                <a:latin typeface="MgOldTimes UC Pol" pitchFamily="2" charset="0"/>
              </a:rPr>
              <a:t> </a:t>
            </a:r>
            <a:r>
              <a:rPr lang="el-GR" altLang="el-GR" dirty="0" err="1">
                <a:latin typeface="MgOldTimes UC Pol" pitchFamily="2" charset="0"/>
              </a:rPr>
              <a:t>τῆς</a:t>
            </a:r>
            <a:r>
              <a:rPr lang="el-GR" altLang="el-GR" dirty="0">
                <a:latin typeface="MgOldTimes UC Pol" pitchFamily="2" charset="0"/>
              </a:rPr>
              <a:t> σοφίας, τούς </a:t>
            </a:r>
            <a:r>
              <a:rPr lang="el-GR" altLang="el-GR" dirty="0" err="1">
                <a:latin typeface="MgOldTimes UC Pol" pitchFamily="2" charset="0"/>
              </a:rPr>
              <a:t>τὴν</a:t>
            </a:r>
            <a:r>
              <a:rPr lang="el-GR" altLang="el-GR" dirty="0">
                <a:latin typeface="MgOldTimes UC Pol" pitchFamily="2" charset="0"/>
              </a:rPr>
              <a:t> </a:t>
            </a:r>
            <a:r>
              <a:rPr lang="el-GR" altLang="el-GR" dirty="0" err="1">
                <a:latin typeface="MgOldTimes UC Pol" pitchFamily="2" charset="0"/>
              </a:rPr>
              <a:t>κτίσιν</a:t>
            </a:r>
            <a:r>
              <a:rPr lang="el-GR" altLang="el-GR" dirty="0">
                <a:latin typeface="MgOldTimes UC Pol" pitchFamily="2" charset="0"/>
              </a:rPr>
              <a:t> </a:t>
            </a:r>
            <a:r>
              <a:rPr lang="el-GR" altLang="el-GR" dirty="0" err="1">
                <a:latin typeface="MgOldTimes UC Pol" pitchFamily="2" charset="0"/>
              </a:rPr>
              <a:t>πᾶσαν</a:t>
            </a:r>
            <a:r>
              <a:rPr lang="el-GR" altLang="el-GR" dirty="0">
                <a:latin typeface="MgOldTimes UC Pol" pitchFamily="2" charset="0"/>
              </a:rPr>
              <a:t> θεογνωσίας </a:t>
            </a:r>
            <a:r>
              <a:rPr lang="el-GR" altLang="el-GR" dirty="0" err="1">
                <a:latin typeface="MgOldTimes UC Pol" pitchFamily="2" charset="0"/>
              </a:rPr>
              <a:t>νάμασι</a:t>
            </a:r>
            <a:r>
              <a:rPr lang="el-GR" altLang="el-GR" dirty="0">
                <a:latin typeface="MgOldTimes UC Pol" pitchFamily="2" charset="0"/>
              </a:rPr>
              <a:t> </a:t>
            </a:r>
            <a:r>
              <a:rPr lang="el-GR" altLang="el-GR" dirty="0" err="1">
                <a:latin typeface="MgOldTimes UC Pol" pitchFamily="2" charset="0"/>
              </a:rPr>
              <a:t>καταρδεύσαντας∙</a:t>
            </a:r>
            <a:r>
              <a:rPr lang="el-GR" altLang="el-GR" dirty="0">
                <a:latin typeface="MgOldTimes UC Pol" pitchFamily="2" charset="0"/>
              </a:rPr>
              <a:t> </a:t>
            </a:r>
            <a:r>
              <a:rPr lang="el-GR" altLang="el-GR" dirty="0" err="1">
                <a:latin typeface="MgOldTimes UC Pol" pitchFamily="2" charset="0"/>
              </a:rPr>
              <a:t>Βασίλειον</a:t>
            </a:r>
            <a:r>
              <a:rPr lang="el-GR" altLang="el-GR" dirty="0">
                <a:latin typeface="MgOldTimes UC Pol" pitchFamily="2" charset="0"/>
              </a:rPr>
              <a:t> </a:t>
            </a:r>
            <a:r>
              <a:rPr lang="el-GR" altLang="el-GR" dirty="0" err="1">
                <a:latin typeface="MgOldTimes UC Pol" pitchFamily="2" charset="0"/>
              </a:rPr>
              <a:t>τὸν</a:t>
            </a:r>
            <a:r>
              <a:rPr lang="el-GR" altLang="el-GR" dirty="0">
                <a:latin typeface="MgOldTimes UC Pol" pitchFamily="2" charset="0"/>
              </a:rPr>
              <a:t> </a:t>
            </a:r>
            <a:r>
              <a:rPr lang="el-GR" altLang="el-GR" dirty="0" err="1">
                <a:latin typeface="MgOldTimes UC Pol" pitchFamily="2" charset="0"/>
              </a:rPr>
              <a:t>μέγαν</a:t>
            </a:r>
            <a:r>
              <a:rPr lang="el-GR" altLang="el-GR" dirty="0">
                <a:latin typeface="MgOldTimes UC Pol" pitchFamily="2" charset="0"/>
              </a:rPr>
              <a:t>, </a:t>
            </a:r>
            <a:r>
              <a:rPr lang="el-GR" altLang="el-GR" dirty="0" err="1">
                <a:latin typeface="MgOldTimes UC Pol" pitchFamily="2" charset="0"/>
              </a:rPr>
              <a:t>καὶ</a:t>
            </a:r>
            <a:r>
              <a:rPr lang="el-GR" altLang="el-GR" dirty="0">
                <a:latin typeface="MgOldTimes UC Pol" pitchFamily="2" charset="0"/>
              </a:rPr>
              <a:t> </a:t>
            </a:r>
            <a:r>
              <a:rPr lang="el-GR" altLang="el-GR" dirty="0" err="1">
                <a:latin typeface="MgOldTimes UC Pol" pitchFamily="2" charset="0"/>
              </a:rPr>
              <a:t>τὸν</a:t>
            </a:r>
            <a:r>
              <a:rPr lang="el-GR" altLang="el-GR" dirty="0">
                <a:latin typeface="MgOldTimes UC Pol" pitchFamily="2" charset="0"/>
              </a:rPr>
              <a:t> </a:t>
            </a:r>
            <a:r>
              <a:rPr lang="el-GR" altLang="el-GR" dirty="0" err="1">
                <a:latin typeface="MgOldTimes UC Pol" pitchFamily="2" charset="0"/>
              </a:rPr>
              <a:t>Θεολόγον</a:t>
            </a:r>
            <a:r>
              <a:rPr lang="el-GR" altLang="el-GR" dirty="0">
                <a:latin typeface="MgOldTimes UC Pol" pitchFamily="2" charset="0"/>
              </a:rPr>
              <a:t> </a:t>
            </a:r>
            <a:r>
              <a:rPr lang="el-GR" altLang="el-GR" dirty="0" err="1">
                <a:latin typeface="MgOldTimes UC Pol" pitchFamily="2" charset="0"/>
              </a:rPr>
              <a:t>Γρηγόριον</a:t>
            </a:r>
            <a:r>
              <a:rPr lang="el-GR" altLang="el-GR" dirty="0">
                <a:latin typeface="MgOldTimes UC Pol" pitchFamily="2" charset="0"/>
              </a:rPr>
              <a:t>, </a:t>
            </a:r>
            <a:r>
              <a:rPr lang="el-GR" altLang="el-GR" dirty="0" err="1">
                <a:latin typeface="MgOldTimes UC Pol" pitchFamily="2" charset="0"/>
              </a:rPr>
              <a:t>σὺν</a:t>
            </a:r>
            <a:r>
              <a:rPr lang="el-GR" altLang="el-GR" dirty="0">
                <a:latin typeface="MgOldTimes UC Pol" pitchFamily="2" charset="0"/>
              </a:rPr>
              <a:t> </a:t>
            </a:r>
            <a:r>
              <a:rPr lang="el-GR" altLang="el-GR" dirty="0" err="1">
                <a:latin typeface="MgOldTimes UC Pol" pitchFamily="2" charset="0"/>
              </a:rPr>
              <a:t>τῷ</a:t>
            </a:r>
            <a:r>
              <a:rPr lang="el-GR" altLang="el-GR" dirty="0">
                <a:latin typeface="MgOldTimes UC Pol" pitchFamily="2" charset="0"/>
              </a:rPr>
              <a:t> </a:t>
            </a:r>
            <a:r>
              <a:rPr lang="el-GR" altLang="el-GR" dirty="0" err="1">
                <a:latin typeface="MgOldTimes UC Pol" pitchFamily="2" charset="0"/>
              </a:rPr>
              <a:t>κλεινῷ</a:t>
            </a:r>
            <a:r>
              <a:rPr lang="el-GR" altLang="el-GR" dirty="0">
                <a:latin typeface="MgOldTimes UC Pol" pitchFamily="2" charset="0"/>
              </a:rPr>
              <a:t> </a:t>
            </a:r>
            <a:r>
              <a:rPr lang="el-GR" altLang="el-GR" dirty="0" err="1">
                <a:latin typeface="MgOldTimes UC Pol" pitchFamily="2" charset="0"/>
              </a:rPr>
              <a:t>Ἰωάννῃ</a:t>
            </a:r>
            <a:r>
              <a:rPr lang="el-GR" altLang="el-GR" dirty="0">
                <a:latin typeface="MgOldTimes UC Pol" pitchFamily="2" charset="0"/>
              </a:rPr>
              <a:t>, </a:t>
            </a:r>
            <a:r>
              <a:rPr lang="el-GR" altLang="el-GR" dirty="0" err="1">
                <a:latin typeface="MgOldTimes UC Pol" pitchFamily="2" charset="0"/>
              </a:rPr>
              <a:t>τῷ</a:t>
            </a:r>
            <a:r>
              <a:rPr lang="el-GR" altLang="el-GR" dirty="0">
                <a:latin typeface="MgOldTimes UC Pol" pitchFamily="2" charset="0"/>
              </a:rPr>
              <a:t> </a:t>
            </a:r>
            <a:r>
              <a:rPr lang="el-GR" altLang="el-GR" dirty="0" err="1">
                <a:latin typeface="MgOldTimes UC Pol" pitchFamily="2" charset="0"/>
              </a:rPr>
              <a:t>τὴν</a:t>
            </a:r>
            <a:r>
              <a:rPr lang="el-GR" altLang="el-GR" dirty="0">
                <a:latin typeface="MgOldTimes UC Pol" pitchFamily="2" charset="0"/>
              </a:rPr>
              <a:t> </a:t>
            </a:r>
            <a:r>
              <a:rPr lang="el-GR" altLang="el-GR" dirty="0" err="1">
                <a:latin typeface="MgOldTimes UC Pol" pitchFamily="2" charset="0"/>
              </a:rPr>
              <a:t>γλώτταν</a:t>
            </a:r>
            <a:r>
              <a:rPr lang="el-GR" altLang="el-GR" dirty="0">
                <a:latin typeface="MgOldTimes UC Pol" pitchFamily="2" charset="0"/>
              </a:rPr>
              <a:t> </a:t>
            </a:r>
            <a:r>
              <a:rPr lang="el-GR" altLang="el-GR" dirty="0" err="1">
                <a:latin typeface="MgOldTimes UC Pol" pitchFamily="2" charset="0"/>
              </a:rPr>
              <a:t>χρυσορρήμονι∙</a:t>
            </a:r>
            <a:r>
              <a:rPr lang="el-GR" altLang="el-GR" dirty="0">
                <a:latin typeface="MgOldTimes UC Pol" pitchFamily="2" charset="0"/>
              </a:rPr>
              <a:t> πάντες </a:t>
            </a:r>
            <a:r>
              <a:rPr lang="el-GR" altLang="el-GR" dirty="0" err="1">
                <a:latin typeface="MgOldTimes UC Pol" pitchFamily="2" charset="0"/>
              </a:rPr>
              <a:t>οἱ</a:t>
            </a:r>
            <a:r>
              <a:rPr lang="el-GR" altLang="el-GR" dirty="0">
                <a:latin typeface="MgOldTimes UC Pol" pitchFamily="2" charset="0"/>
              </a:rPr>
              <a:t> </a:t>
            </a:r>
            <a:r>
              <a:rPr lang="el-GR" altLang="el-GR" dirty="0" err="1">
                <a:latin typeface="MgOldTimes UC Pol" pitchFamily="2" charset="0"/>
              </a:rPr>
              <a:t>τῶν</a:t>
            </a:r>
            <a:r>
              <a:rPr lang="el-GR" altLang="el-GR" dirty="0">
                <a:latin typeface="MgOldTimes UC Pol" pitchFamily="2" charset="0"/>
              </a:rPr>
              <a:t> λόγων </a:t>
            </a:r>
            <a:r>
              <a:rPr lang="el-GR" altLang="el-GR" dirty="0" err="1">
                <a:latin typeface="MgOldTimes UC Pol" pitchFamily="2" charset="0"/>
              </a:rPr>
              <a:t>αὐτῶν</a:t>
            </a:r>
            <a:r>
              <a:rPr lang="el-GR" altLang="el-GR" dirty="0">
                <a:latin typeface="MgOldTimes UC Pol" pitchFamily="2" charset="0"/>
              </a:rPr>
              <a:t> </a:t>
            </a:r>
            <a:r>
              <a:rPr lang="el-GR" altLang="el-GR" dirty="0" err="1">
                <a:latin typeface="MgOldTimes UC Pol" pitchFamily="2" charset="0"/>
              </a:rPr>
              <a:t>ἐρασταί</a:t>
            </a:r>
            <a:r>
              <a:rPr lang="el-GR" altLang="el-GR" dirty="0">
                <a:latin typeface="MgOldTimes UC Pol" pitchFamily="2" charset="0"/>
              </a:rPr>
              <a:t>, συνελθόντες </a:t>
            </a:r>
            <a:r>
              <a:rPr lang="el-GR" altLang="el-GR" dirty="0" err="1">
                <a:latin typeface="MgOldTimes UC Pol" pitchFamily="2" charset="0"/>
              </a:rPr>
              <a:t>ὕμνοις</a:t>
            </a:r>
            <a:r>
              <a:rPr lang="el-GR" altLang="el-GR" dirty="0">
                <a:latin typeface="MgOldTimes UC Pol" pitchFamily="2" charset="0"/>
              </a:rPr>
              <a:t> </a:t>
            </a:r>
            <a:r>
              <a:rPr lang="el-GR" altLang="el-GR" dirty="0" err="1">
                <a:latin typeface="MgOldTimes UC Pol" pitchFamily="2" charset="0"/>
              </a:rPr>
              <a:t>τιμήσωμεν∙</a:t>
            </a:r>
            <a:r>
              <a:rPr lang="el-GR" altLang="el-GR" dirty="0">
                <a:latin typeface="MgOldTimes UC Pol" pitchFamily="2" charset="0"/>
              </a:rPr>
              <a:t> </a:t>
            </a:r>
            <a:r>
              <a:rPr lang="el-GR" altLang="el-GR" dirty="0" err="1">
                <a:latin typeface="MgOldTimes UC Pol" pitchFamily="2" charset="0"/>
              </a:rPr>
              <a:t>αὐτοὶ</a:t>
            </a:r>
            <a:r>
              <a:rPr lang="el-GR" altLang="el-GR" dirty="0">
                <a:latin typeface="MgOldTimes UC Pol" pitchFamily="2" charset="0"/>
              </a:rPr>
              <a:t> </a:t>
            </a:r>
            <a:r>
              <a:rPr lang="el-GR" altLang="el-GR" dirty="0" err="1">
                <a:latin typeface="MgOldTimes UC Pol" pitchFamily="2" charset="0"/>
              </a:rPr>
              <a:t>γὰρ</a:t>
            </a:r>
            <a:r>
              <a:rPr lang="el-GR" altLang="el-GR" dirty="0">
                <a:latin typeface="MgOldTimes UC Pol" pitchFamily="2" charset="0"/>
              </a:rPr>
              <a:t> </a:t>
            </a:r>
            <a:r>
              <a:rPr lang="el-GR" altLang="el-GR" dirty="0" err="1">
                <a:latin typeface="MgOldTimes UC Pol" pitchFamily="2" charset="0"/>
              </a:rPr>
              <a:t>τῇ</a:t>
            </a:r>
            <a:r>
              <a:rPr lang="el-GR" altLang="el-GR" dirty="0">
                <a:latin typeface="MgOldTimes UC Pol" pitchFamily="2" charset="0"/>
              </a:rPr>
              <a:t> </a:t>
            </a:r>
            <a:r>
              <a:rPr lang="el-GR" altLang="el-GR" dirty="0" err="1">
                <a:latin typeface="MgOldTimes UC Pol" pitchFamily="2" charset="0"/>
              </a:rPr>
              <a:t>Τριάδι</a:t>
            </a:r>
            <a:r>
              <a:rPr lang="el-GR" altLang="el-GR" dirty="0">
                <a:latin typeface="MgOldTimes UC Pol" pitchFamily="2" charset="0"/>
              </a:rPr>
              <a:t>, </a:t>
            </a:r>
            <a:r>
              <a:rPr lang="el-GR" altLang="el-GR" dirty="0" err="1">
                <a:latin typeface="MgOldTimes UC Pol" pitchFamily="2" charset="0"/>
              </a:rPr>
              <a:t>ὑπὲρ</a:t>
            </a:r>
            <a:r>
              <a:rPr lang="el-GR" altLang="el-GR" dirty="0">
                <a:latin typeface="MgOldTimes UC Pol" pitchFamily="2" charset="0"/>
              </a:rPr>
              <a:t> </a:t>
            </a:r>
            <a:r>
              <a:rPr lang="el-GR" altLang="el-GR" dirty="0" err="1">
                <a:latin typeface="MgOldTimes UC Pol" pitchFamily="2" charset="0"/>
              </a:rPr>
              <a:t>ὑμῶν</a:t>
            </a:r>
            <a:r>
              <a:rPr lang="el-GR" altLang="el-GR" dirty="0">
                <a:latin typeface="MgOldTimes UC Pol" pitchFamily="2" charset="0"/>
              </a:rPr>
              <a:t> </a:t>
            </a:r>
            <a:r>
              <a:rPr lang="el-GR" altLang="el-GR" dirty="0" err="1">
                <a:latin typeface="MgOldTimes UC Pol" pitchFamily="2" charset="0"/>
              </a:rPr>
              <a:t>ἀεὶ</a:t>
            </a:r>
            <a:r>
              <a:rPr lang="el-GR" altLang="el-GR" dirty="0">
                <a:latin typeface="MgOldTimes UC Pol" pitchFamily="2" charset="0"/>
              </a:rPr>
              <a:t> </a:t>
            </a:r>
            <a:r>
              <a:rPr lang="el-GR" altLang="el-GR" dirty="0" err="1">
                <a:latin typeface="MgOldTimes UC Pol" pitchFamily="2" charset="0"/>
              </a:rPr>
              <a:t>πρεσβεύουσιν</a:t>
            </a:r>
            <a:r>
              <a:rPr lang="el-GR" altLang="el-GR" dirty="0">
                <a:latin typeface="MgOldTimes UC Pol" pitchFamily="2" charset="0"/>
              </a:rPr>
              <a:t>». </a:t>
            </a:r>
          </a:p>
          <a:p>
            <a:endParaRPr lang="el-GR" dirty="0"/>
          </a:p>
        </p:txBody>
      </p:sp>
      <p:pic>
        <p:nvPicPr>
          <p:cNvPr id="5" name="Απολυτίκιο.mp3" descr="Απολυτίκιο.mp3">
            <a:hlinkClick r:id="" action="ppaction://media"/>
            <a:extLst>
              <a:ext uri="{FF2B5EF4-FFF2-40B4-BE49-F238E27FC236}">
                <a16:creationId xmlns:a16="http://schemas.microsoft.com/office/drawing/2014/main" id="{4CE19F37-AE4A-2D41-87D3-D558A3A477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Απολυτίκιον</a:t>
            </a:r>
            <a:r>
              <a:rPr lang="el-GR" dirty="0"/>
              <a:t> </a:t>
            </a:r>
            <a:r>
              <a:rPr lang="el-GR" dirty="0" err="1"/>
              <a:t>Τριων</a:t>
            </a:r>
            <a:r>
              <a:rPr lang="el-GR" dirty="0"/>
              <a:t> </a:t>
            </a:r>
            <a:r>
              <a:rPr lang="el-GR" dirty="0" err="1"/>
              <a:t>Ιεραρχων</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   </a:t>
            </a:r>
            <a:r>
              <a:rPr lang="el-GR" u="sng" dirty="0"/>
              <a:t>Μετάφραση</a:t>
            </a:r>
          </a:p>
          <a:p>
            <a:pPr>
              <a:buNone/>
            </a:pPr>
            <a:r>
              <a:rPr lang="el-GR" dirty="0"/>
              <a:t>    Όλοι όσοι θαυμάζουμε τους λόγους των Τριών Μεγάλων Φωστήρων της τρισυπόστατης θεότητας, δηλαδή τον Μέγα Βασίλειο, τον Γρηγόριο τον Θεολόγο και τον ξακουστό Ιωάννη που το στόμα του έβγαζε χρυσάφι, ας τους τιμήσουμε με ύμνους. Γιατί αυτοί φώτισαν την οικουμένη με θείες διδασκαλίες. Γιατί σαν ποταμοί σοφίας πότισαν όλη την κτίση με τα άγια νερά της θεογνωσίας, και γιατί αυτοί μεσολαβούν και παρακαλούν πάντα την Αγία Τριάδα για μας.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a:t>Μεγασ</a:t>
            </a:r>
            <a:r>
              <a:rPr lang="el-GR" dirty="0"/>
              <a:t> </a:t>
            </a:r>
            <a:r>
              <a:rPr lang="el-GR" dirty="0" err="1"/>
              <a:t>βασιλειοσ</a:t>
            </a:r>
            <a:endParaRPr lang="el-GR" dirty="0"/>
          </a:p>
        </p:txBody>
      </p:sp>
      <p:sp>
        <p:nvSpPr>
          <p:cNvPr id="5" name="4 - Θέση περιεχομένου"/>
          <p:cNvSpPr>
            <a:spLocks noGrp="1"/>
          </p:cNvSpPr>
          <p:nvPr>
            <p:ph idx="1"/>
          </p:nvPr>
        </p:nvSpPr>
        <p:spPr/>
        <p:txBody>
          <a:bodyPr>
            <a:normAutofit fontScale="77500" lnSpcReduction="20000"/>
          </a:bodyPr>
          <a:lstStyle/>
          <a:p>
            <a:pPr>
              <a:buFont typeface="Wingdings" pitchFamily="2" charset="2"/>
              <a:buChar char="v"/>
            </a:pPr>
            <a:r>
              <a:rPr lang="el-GR" sz="4000" dirty="0"/>
              <a:t>Γεννήθηκε στην Καισάρεια της Καππαδοκίας. Ο πατέρας του, Βασίλειος, ασκούσε το επάγγελμα του καθηγητή ρητορικής.</a:t>
            </a:r>
          </a:p>
          <a:p>
            <a:pPr>
              <a:buFont typeface="Wingdings" pitchFamily="2" charset="2"/>
              <a:buChar char="v"/>
            </a:pPr>
            <a:r>
              <a:rPr lang="el-GR" sz="4000" dirty="0"/>
              <a:t>Τα πρώτα γράμματα τα έμαθε από τον πατέρα του. Κατόπιν η ανάγκη του για περαιτέρω μόρφωση τον έφερε στην Κωνσταντινούπολη και ακολούθως στην Αθήνα. Σπούδασε ρητορική, φιλοσοφία, αστρονομία, γεωμετρία, ιατρική, φυσική κ.α. </a:t>
            </a:r>
          </a:p>
          <a:p>
            <a:pPr>
              <a:buFont typeface="Wingdings" pitchFamily="2" charset="2"/>
              <a:buChar char="v"/>
            </a:pPr>
            <a:r>
              <a:rPr lang="el-GR" sz="4000" dirty="0"/>
              <a:t> Αργότερα χειροτονείται Επίσκοπος. Για τη δράση του ονομάστηκε «το λιοντάρι του Χριστού</a:t>
            </a:r>
            <a:r>
              <a:rPr lang="el-GR" sz="3300" dirty="0"/>
              <a:t>»</a:t>
            </a:r>
          </a:p>
          <a:p>
            <a:endParaRPr lang="el-GR" dirty="0"/>
          </a:p>
        </p:txBody>
      </p:sp>
      <p:pic>
        <p:nvPicPr>
          <p:cNvPr id="3" name="μεγας βασιλειος 1 εύα.mp3" descr="μεγας βασιλειος 1 εύα.mp3">
            <a:hlinkClick r:id="" action="ppaction://media"/>
            <a:extLst>
              <a:ext uri="{FF2B5EF4-FFF2-40B4-BE49-F238E27FC236}">
                <a16:creationId xmlns:a16="http://schemas.microsoft.com/office/drawing/2014/main" id="{99A88E74-9016-6949-AB2F-1E39123E78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Γρηγοριοσ</a:t>
            </a:r>
            <a:r>
              <a:rPr lang="el-GR" dirty="0"/>
              <a:t> ο </a:t>
            </a:r>
            <a:r>
              <a:rPr lang="el-GR" dirty="0" err="1"/>
              <a:t>θεολογοσ</a:t>
            </a:r>
            <a:r>
              <a:rPr lang="el-GR" dirty="0"/>
              <a:t> (</a:t>
            </a:r>
            <a:r>
              <a:rPr lang="el-GR" dirty="0" err="1"/>
              <a:t>ναζιανζηνοσ</a:t>
            </a:r>
            <a:r>
              <a:rPr lang="el-GR" dirty="0"/>
              <a:t>)</a:t>
            </a:r>
          </a:p>
        </p:txBody>
      </p:sp>
      <p:sp>
        <p:nvSpPr>
          <p:cNvPr id="5" name="4 - Θέση περιεχομένου"/>
          <p:cNvSpPr>
            <a:spLocks noGrp="1"/>
          </p:cNvSpPr>
          <p:nvPr>
            <p:ph idx="1"/>
          </p:nvPr>
        </p:nvSpPr>
        <p:spPr/>
        <p:txBody>
          <a:bodyPr>
            <a:noAutofit/>
          </a:bodyPr>
          <a:lstStyle/>
          <a:p>
            <a:pPr>
              <a:buFont typeface="Wingdings" pitchFamily="2" charset="2"/>
              <a:buChar char="v"/>
            </a:pPr>
            <a:r>
              <a:rPr lang="el-GR" sz="2400" dirty="0"/>
              <a:t>Ο Γρηγόριος γεννήθηκε  στην </a:t>
            </a:r>
            <a:r>
              <a:rPr lang="el-GR" sz="2400" dirty="0" err="1"/>
              <a:t>Αριανζό</a:t>
            </a:r>
            <a:r>
              <a:rPr lang="el-GR" sz="2400" dirty="0"/>
              <a:t>, κοντά στη Ναζιανζό της Καππαδοκίας, γι’ αυτό λέγεται και </a:t>
            </a:r>
            <a:r>
              <a:rPr lang="el-GR" sz="2400" dirty="0" err="1"/>
              <a:t>Ναζιανζηνός</a:t>
            </a:r>
            <a:r>
              <a:rPr lang="el-GR" sz="2400" dirty="0"/>
              <a:t>. Έλαβε χριστιανική αγωγή από τον πατέρα του Γρηγόριο, που ήταν Επίσκοπος και τη μητέρα του Νόννα.</a:t>
            </a:r>
          </a:p>
          <a:p>
            <a:pPr>
              <a:buFont typeface="Wingdings" pitchFamily="2" charset="2"/>
              <a:buChar char="v"/>
            </a:pPr>
            <a:r>
              <a:rPr lang="el-GR" sz="2400" dirty="0"/>
              <a:t> Σπούδασε στα πιο ονομαστά πνευματικά κέντρα της εποχής του, στην Καισάρεια, την Αλεξάνδρεια και την Αθήνα, όπου είχε συμμαθητή τον Μέγα Βασίλειο.</a:t>
            </a:r>
          </a:p>
          <a:p>
            <a:pPr>
              <a:buFont typeface="Wingdings" pitchFamily="2" charset="2"/>
              <a:buChar char="v"/>
            </a:pPr>
            <a:r>
              <a:rPr lang="el-GR" sz="2400" dirty="0"/>
              <a:t>Μετά τις σπουδές του βαπτίστηκε κι έφυγε για την έρημο, όπου έγινε μοναχός.</a:t>
            </a:r>
          </a:p>
          <a:p>
            <a:pPr>
              <a:buFont typeface="Wingdings" pitchFamily="2" charset="2"/>
              <a:buChar char="v"/>
            </a:pPr>
            <a:r>
              <a:rPr lang="el-GR" sz="2400" dirty="0"/>
              <a:t>Από την έρημο τον κάλεσε ο πατέρας του για να τον βοηθήσει στο ποιμαντικό του έργο και κατ’ απαίτηση των χριστιανών χειροτονήθηκε πρεσβύτερος κι αργότερα Επίσκοπος.</a:t>
            </a:r>
            <a:br>
              <a:rPr lang="el-GR" sz="2400" dirty="0"/>
            </a:br>
            <a:br>
              <a:rPr lang="el-GR" sz="2400" dirty="0"/>
            </a:br>
            <a:endParaRPr lang="el-GR" sz="2400" dirty="0"/>
          </a:p>
        </p:txBody>
      </p:sp>
      <p:pic>
        <p:nvPicPr>
          <p:cNvPr id="3" name="γρηγοριος 1 κατερινα.mp3" descr="γρηγοριος 1 κατερινα.mp3">
            <a:hlinkClick r:id="" action="ppaction://media"/>
            <a:extLst>
              <a:ext uri="{FF2B5EF4-FFF2-40B4-BE49-F238E27FC236}">
                <a16:creationId xmlns:a16="http://schemas.microsoft.com/office/drawing/2014/main" id="{B31DAB82-7C85-9A43-A33C-66994B9D37F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885</TotalTime>
  <Words>1743</Words>
  <Application>Microsoft Macintosh PowerPoint</Application>
  <PresentationFormat>On-screen Show (4:3)</PresentationFormat>
  <Paragraphs>132</Paragraphs>
  <Slides>35</Slides>
  <Notes>1</Notes>
  <HiddenSlides>0</HiddenSlides>
  <MMClips>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vt:lpstr>
      <vt:lpstr>Franklin Gothic Book</vt:lpstr>
      <vt:lpstr>Franklin Gothic Medium</vt:lpstr>
      <vt:lpstr>MgOldTimes UC Pol</vt:lpstr>
      <vt:lpstr>Palatino Linotype</vt:lpstr>
      <vt:lpstr>Wingdings</vt:lpstr>
      <vt:lpstr>Wingdings 2</vt:lpstr>
      <vt:lpstr>Διαστημικό</vt:lpstr>
      <vt:lpstr>30 Ιανουαριου</vt:lpstr>
      <vt:lpstr>Γιορτη των Γραμματων</vt:lpstr>
      <vt:lpstr>Οι τρεισ ΙερΑρχεΣ προστΑτεΣ:</vt:lpstr>
      <vt:lpstr>«οι μεΛΙρρυτοι ποταμοΙ τηΣ σΟΦΙαΣ»</vt:lpstr>
      <vt:lpstr>PowerPoint Presentation</vt:lpstr>
      <vt:lpstr>ΑΠΟΛΥΤΙΚΙΟ ΤΡΙΩΝ ΙΕΡΑΡΧΩΝ</vt:lpstr>
      <vt:lpstr>Απολυτίκιον Τριων Ιεραρχων</vt:lpstr>
      <vt:lpstr>Μεγασ βασιλειοσ</vt:lpstr>
      <vt:lpstr>Γρηγοριοσ ο θεολογοσ (ναζιανζηνοσ)</vt:lpstr>
      <vt:lpstr>Ιωαννησ χρυσοστομοσ</vt:lpstr>
      <vt:lpstr>Γιοι σπουδαιων γυναικων</vt:lpstr>
      <vt:lpstr>Αγια εμμελεια, μητερα μεγαλου βασιλειου</vt:lpstr>
      <vt:lpstr>Αγια νοννα, μητερα Γρηγοριου θεολογου</vt:lpstr>
      <vt:lpstr>Αγια ανθουσα, μητερα ιωαννη χρυσοστομου</vt:lpstr>
      <vt:lpstr>Φιλανθρωπικο εργο</vt:lpstr>
      <vt:lpstr>ΜΕΓΑΣ ΒΑΣΙΛΕΙΟΣ</vt:lpstr>
      <vt:lpstr>Γρηγοριοσ νΑΖΙΑΝΖΗΝΟΣ</vt:lpstr>
      <vt:lpstr>Ιωαννησ χρυσοστομοσ</vt:lpstr>
      <vt:lpstr>Αποφθεγματα μεγαλου βασιλειου</vt:lpstr>
      <vt:lpstr>ΡΗΣΕΙΣ γρηγοριου θεολογου</vt:lpstr>
      <vt:lpstr>Λογια ιωαννη χρυσοστομου</vt:lpstr>
      <vt:lpstr>Η εορτη των τριων ιεραρχων</vt:lpstr>
      <vt:lpstr>PowerPoint Presentation</vt:lpstr>
      <vt:lpstr>PowerPoint Presentation</vt:lpstr>
      <vt:lpstr>PowerPoint Presentation</vt:lpstr>
      <vt:lpstr>Οι τρεισ ιεραρχεσ στην ελληνικη παραδοση</vt:lpstr>
      <vt:lpstr>Το διαχρονικο αγαθο τησ παιδειασ</vt:lpstr>
      <vt:lpstr>Ο ρολοσ του δασκαλου</vt:lpstr>
      <vt:lpstr>PowerPoint Presentation</vt:lpstr>
      <vt:lpstr>Προτυπα δασκαλων και σοφιασ</vt:lpstr>
      <vt:lpstr>Οι δασκαλοι του γενουσ</vt:lpstr>
      <vt:lpstr>Η ελληνικη παιδεια</vt:lpstr>
      <vt:lpstr>Προσφορα των τριων ιεραρχων</vt:lpstr>
      <vt:lpstr>προσφορα των τριων ιεραρχων</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Ιανουαρίου</dc:title>
  <dc:creator>minat</dc:creator>
  <cp:lastModifiedBy>Microsoft Office User</cp:lastModifiedBy>
  <cp:revision>115</cp:revision>
  <dcterms:created xsi:type="dcterms:W3CDTF">2022-01-13T20:09:17Z</dcterms:created>
  <dcterms:modified xsi:type="dcterms:W3CDTF">2022-01-27T16:57:23Z</dcterms:modified>
</cp:coreProperties>
</file>