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425" r:id="rId2"/>
    <p:sldId id="362" r:id="rId3"/>
    <p:sldId id="429" r:id="rId4"/>
    <p:sldId id="381" r:id="rId5"/>
    <p:sldId id="430" r:id="rId6"/>
    <p:sldId id="383" r:id="rId7"/>
    <p:sldId id="431" r:id="rId8"/>
    <p:sldId id="388" r:id="rId9"/>
    <p:sldId id="393" r:id="rId10"/>
    <p:sldId id="432" r:id="rId11"/>
    <p:sldId id="433" r:id="rId12"/>
    <p:sldId id="382" r:id="rId13"/>
    <p:sldId id="384" r:id="rId14"/>
    <p:sldId id="385" r:id="rId15"/>
    <p:sldId id="386" r:id="rId16"/>
    <p:sldId id="389" r:id="rId17"/>
    <p:sldId id="390" r:id="rId18"/>
    <p:sldId id="391" r:id="rId19"/>
    <p:sldId id="392" r:id="rId20"/>
    <p:sldId id="395" r:id="rId21"/>
    <p:sldId id="396" r:id="rId22"/>
    <p:sldId id="398" r:id="rId23"/>
    <p:sldId id="399" r:id="rId24"/>
    <p:sldId id="400" r:id="rId25"/>
    <p:sldId id="401" r:id="rId26"/>
    <p:sldId id="402" r:id="rId27"/>
    <p:sldId id="403" r:id="rId28"/>
    <p:sldId id="404" r:id="rId29"/>
    <p:sldId id="405" r:id="rId30"/>
    <p:sldId id="406" r:id="rId31"/>
    <p:sldId id="407" r:id="rId32"/>
    <p:sldId id="408" r:id="rId33"/>
    <p:sldId id="409" r:id="rId34"/>
    <p:sldId id="411" r:id="rId35"/>
    <p:sldId id="413" r:id="rId36"/>
    <p:sldId id="414" r:id="rId37"/>
    <p:sldId id="415" r:id="rId38"/>
    <p:sldId id="416" r:id="rId39"/>
    <p:sldId id="417" r:id="rId40"/>
    <p:sldId id="418" r:id="rId41"/>
    <p:sldId id="419" r:id="rId42"/>
    <p:sldId id="421" r:id="rId43"/>
    <p:sldId id="422" r:id="rId44"/>
    <p:sldId id="427" r:id="rId4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FF66"/>
    <a:srgbClr val="B6F8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76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D89F43-D723-4371-9DD5-27AE89904014}" type="datetimeFigureOut">
              <a:rPr lang="el-GR" smtClean="0"/>
              <a:t>16/2/2022</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DC4A86-E010-45D7-84A7-FEB0F55BF5A9}" type="slidenum">
              <a:rPr lang="el-GR" smtClean="0"/>
              <a:t>‹#›</a:t>
            </a:fld>
            <a:endParaRPr lang="el-GR"/>
          </a:p>
        </p:txBody>
      </p:sp>
    </p:spTree>
    <p:extLst>
      <p:ext uri="{BB962C8B-B14F-4D97-AF65-F5344CB8AC3E}">
        <p14:creationId xmlns:p14="http://schemas.microsoft.com/office/powerpoint/2010/main" val="2784395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2C4215-B684-4647-8066-786FC7B05E56}" type="slidenum">
              <a:rPr lang="el-GR" smtClean="0"/>
              <a:pPr fontAlgn="base">
                <a:spcBef>
                  <a:spcPct val="0"/>
                </a:spcBef>
                <a:spcAft>
                  <a:spcPct val="0"/>
                </a:spcAft>
                <a:defRPr/>
              </a:pPr>
              <a:t>4</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98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406879-509F-4E12-A9D2-6EF840F1A9E2}" type="slidenum">
              <a:rPr lang="el-GR" smtClean="0"/>
              <a:pPr fontAlgn="base">
                <a:spcBef>
                  <a:spcPct val="0"/>
                </a:spcBef>
                <a:spcAft>
                  <a:spcPct val="0"/>
                </a:spcAft>
                <a:defRPr/>
              </a:pPr>
              <a:t>17</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99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239284-188A-4FFE-8D07-98F03AA8E70C}" type="slidenum">
              <a:rPr lang="el-GR" smtClean="0"/>
              <a:pPr fontAlgn="base">
                <a:spcBef>
                  <a:spcPct val="0"/>
                </a:spcBef>
                <a:spcAft>
                  <a:spcPct val="0"/>
                </a:spcAft>
                <a:defRPr/>
              </a:pPr>
              <a:t>18</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A9F353-247A-465F-9B4F-702613FED2AE}" type="slidenum">
              <a:rPr lang="fr-FR" smtClean="0"/>
              <a:pPr fontAlgn="base">
                <a:spcBef>
                  <a:spcPct val="0"/>
                </a:spcBef>
                <a:spcAft>
                  <a:spcPct val="0"/>
                </a:spcAft>
                <a:defRPr/>
              </a:pPr>
              <a:t>19</a:t>
            </a:fld>
            <a:endParaRPr lang="fr-F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103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4CBFF1-60E9-48D2-833E-9EA182DC5F31}" type="slidenum">
              <a:rPr lang="el-GR" smtClean="0"/>
              <a:pPr fontAlgn="base">
                <a:spcBef>
                  <a:spcPct val="0"/>
                </a:spcBef>
                <a:spcAft>
                  <a:spcPct val="0"/>
                </a:spcAft>
                <a:defRPr/>
              </a:pPr>
              <a:t>20</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1E959E-60A0-4393-B993-1E37E1A6AFAA}" type="slidenum">
              <a:rPr lang="fr-FR" smtClean="0"/>
              <a:pPr fontAlgn="base">
                <a:spcBef>
                  <a:spcPct val="0"/>
                </a:spcBef>
                <a:spcAft>
                  <a:spcPct val="0"/>
                </a:spcAft>
                <a:defRPr/>
              </a:pPr>
              <a:t>21</a:t>
            </a:fld>
            <a:endParaRPr lang="fr-F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106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890E75-A2A2-40D4-BB2A-0AC91D52229C}" type="slidenum">
              <a:rPr lang="el-GR" smtClean="0"/>
              <a:pPr fontAlgn="base">
                <a:spcBef>
                  <a:spcPct val="0"/>
                </a:spcBef>
                <a:spcAft>
                  <a:spcPct val="0"/>
                </a:spcAft>
                <a:defRPr/>
              </a:pPr>
              <a:t>22</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3A01BE-5F83-4D92-A627-3F8873A54929}" type="slidenum">
              <a:rPr lang="el-GR" smtClean="0"/>
              <a:pPr fontAlgn="base">
                <a:spcBef>
                  <a:spcPct val="0"/>
                </a:spcBef>
                <a:spcAft>
                  <a:spcPct val="0"/>
                </a:spcAft>
                <a:defRPr/>
              </a:pPr>
              <a:t>23</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108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0BDE07-2925-4724-8679-AB93EE02B084}" type="slidenum">
              <a:rPr lang="el-GR" smtClean="0"/>
              <a:pPr fontAlgn="base">
                <a:spcBef>
                  <a:spcPct val="0"/>
                </a:spcBef>
                <a:spcAft>
                  <a:spcPct val="0"/>
                </a:spcAft>
                <a:defRPr/>
              </a:pPr>
              <a:t>24</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AD277E-C468-448B-9E07-85EDB726F0D0}" type="slidenum">
              <a:rPr lang="fr-FR" smtClean="0"/>
              <a:pPr fontAlgn="base">
                <a:spcBef>
                  <a:spcPct val="0"/>
                </a:spcBef>
                <a:spcAft>
                  <a:spcPct val="0"/>
                </a:spcAft>
                <a:defRPr/>
              </a:pPr>
              <a:t>25</a:t>
            </a:fld>
            <a:endParaRPr lang="fr-F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BA7CAE-A78A-4522-B656-B4645B862F44}" type="slidenum">
              <a:rPr lang="fr-FR" smtClean="0"/>
              <a:pPr fontAlgn="base">
                <a:spcBef>
                  <a:spcPct val="0"/>
                </a:spcBef>
                <a:spcAft>
                  <a:spcPct val="0"/>
                </a:spcAft>
                <a:defRPr/>
              </a:pPr>
              <a:t>26</a:t>
            </a:fld>
            <a:endParaRPr lang="fr-F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AF1503-C51B-4ADF-90D6-EEFD48BDBAE9}" type="slidenum">
              <a:rPr lang="el-GR" smtClean="0"/>
              <a:pPr fontAlgn="base">
                <a:spcBef>
                  <a:spcPct val="0"/>
                </a:spcBef>
                <a:spcAft>
                  <a:spcPct val="0"/>
                </a:spcAft>
                <a:defRPr/>
              </a:pPr>
              <a:t>6</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8592C6-77DF-46EA-96ED-AABB64B30939}" type="slidenum">
              <a:rPr lang="fr-FR" smtClean="0"/>
              <a:pPr fontAlgn="base">
                <a:spcBef>
                  <a:spcPct val="0"/>
                </a:spcBef>
                <a:spcAft>
                  <a:spcPct val="0"/>
                </a:spcAft>
                <a:defRPr/>
              </a:pPr>
              <a:t>27</a:t>
            </a:fld>
            <a:endParaRPr lang="fr-F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112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3D58C1-B5FA-49BC-A495-4157A5EE1B99}" type="slidenum">
              <a:rPr lang="fr-FR" smtClean="0"/>
              <a:pPr fontAlgn="base">
                <a:spcBef>
                  <a:spcPct val="0"/>
                </a:spcBef>
                <a:spcAft>
                  <a:spcPct val="0"/>
                </a:spcAft>
                <a:defRPr/>
              </a:pPr>
              <a:t>28</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312DD9-DE97-4394-A76C-D89F2E2EF56A}" type="slidenum">
              <a:rPr lang="fr-FR" smtClean="0"/>
              <a:pPr fontAlgn="base">
                <a:spcBef>
                  <a:spcPct val="0"/>
                </a:spcBef>
                <a:spcAft>
                  <a:spcPct val="0"/>
                </a:spcAft>
                <a:defRPr/>
              </a:pPr>
              <a:t>29</a:t>
            </a:fld>
            <a:endParaRPr lang="fr-F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75AC15-399A-471E-9D1D-319327264A33}" type="slidenum">
              <a:rPr lang="fr-FR" smtClean="0"/>
              <a:pPr fontAlgn="base">
                <a:spcBef>
                  <a:spcPct val="0"/>
                </a:spcBef>
                <a:spcAft>
                  <a:spcPct val="0"/>
                </a:spcAft>
                <a:defRPr/>
              </a:pPr>
              <a:t>30</a:t>
            </a:fld>
            <a:endParaRPr lang="fr-F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77EF1D-31E3-4B81-A087-3F621FCD6824}" type="slidenum">
              <a:rPr lang="fr-FR" smtClean="0"/>
              <a:pPr fontAlgn="base">
                <a:spcBef>
                  <a:spcPct val="0"/>
                </a:spcBef>
                <a:spcAft>
                  <a:spcPct val="0"/>
                </a:spcAft>
                <a:defRPr/>
              </a:pPr>
              <a:t>31</a:t>
            </a:fld>
            <a:endParaRPr lang="fr-F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E55EEB-B2E4-48C2-9A98-5A034AF105B8}" type="slidenum">
              <a:rPr lang="el-GR" smtClean="0"/>
              <a:pPr fontAlgn="base">
                <a:spcBef>
                  <a:spcPct val="0"/>
                </a:spcBef>
                <a:spcAft>
                  <a:spcPct val="0"/>
                </a:spcAft>
                <a:defRPr/>
              </a:pPr>
              <a:t>32</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39BC23-048D-443F-ACE0-0D77CBC10383}" type="slidenum">
              <a:rPr lang="fr-FR" smtClean="0"/>
              <a:pPr fontAlgn="base">
                <a:spcBef>
                  <a:spcPct val="0"/>
                </a:spcBef>
                <a:spcAft>
                  <a:spcPct val="0"/>
                </a:spcAft>
                <a:defRPr/>
              </a:pPr>
              <a:t>33</a:t>
            </a:fld>
            <a:endParaRPr lang="fr-F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F555BA-7876-439E-B7FA-1542E554468C}" type="slidenum">
              <a:rPr lang="fr-FR" smtClean="0"/>
              <a:pPr fontAlgn="base">
                <a:spcBef>
                  <a:spcPct val="0"/>
                </a:spcBef>
                <a:spcAft>
                  <a:spcPct val="0"/>
                </a:spcAft>
                <a:defRPr/>
              </a:pPr>
              <a:t>34</a:t>
            </a:fld>
            <a:endParaRPr lang="fr-F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53538D-AD44-4FA6-8C4A-3CF807F51338}" type="slidenum">
              <a:rPr lang="fr-FR" smtClean="0"/>
              <a:pPr fontAlgn="base">
                <a:spcBef>
                  <a:spcPct val="0"/>
                </a:spcBef>
                <a:spcAft>
                  <a:spcPct val="0"/>
                </a:spcAft>
                <a:defRPr/>
              </a:pPr>
              <a:t>35</a:t>
            </a:fld>
            <a:endParaRPr lang="fr-FR"/>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37845A-F0B6-487D-A07E-3D1452A63A40}" type="slidenum">
              <a:rPr lang="fr-FR" smtClean="0"/>
              <a:pPr fontAlgn="base">
                <a:spcBef>
                  <a:spcPct val="0"/>
                </a:spcBef>
                <a:spcAft>
                  <a:spcPct val="0"/>
                </a:spcAft>
                <a:defRPr/>
              </a:pPr>
              <a:t>36</a:t>
            </a:fld>
            <a:endParaRPr lang="fr-F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158DE1-9A8E-4D96-A719-2D7C6890B7F5}" type="slidenum">
              <a:rPr lang="el-GR" smtClean="0"/>
              <a:pPr fontAlgn="base">
                <a:spcBef>
                  <a:spcPct val="0"/>
                </a:spcBef>
                <a:spcAft>
                  <a:spcPct val="0"/>
                </a:spcAft>
                <a:defRPr/>
              </a:pPr>
              <a:t>8</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1239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B3E276-9A10-475F-A069-7125D0D6E36B}" type="slidenum">
              <a:rPr lang="el-GR" smtClean="0"/>
              <a:pPr fontAlgn="base">
                <a:spcBef>
                  <a:spcPct val="0"/>
                </a:spcBef>
                <a:spcAft>
                  <a:spcPct val="0"/>
                </a:spcAft>
                <a:defRPr/>
              </a:pPr>
              <a:t>37</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9353C2-EC8A-4D4C-8A24-344025740F52}" type="slidenum">
              <a:rPr lang="fr-FR" smtClean="0"/>
              <a:pPr fontAlgn="base">
                <a:spcBef>
                  <a:spcPct val="0"/>
                </a:spcBef>
                <a:spcAft>
                  <a:spcPct val="0"/>
                </a:spcAft>
                <a:defRPr/>
              </a:pPr>
              <a:t>38</a:t>
            </a:fld>
            <a:endParaRPr lang="fr-F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1259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EFF307-95E2-4356-B6E9-98D493C535DD}" type="slidenum">
              <a:rPr lang="el-GR" smtClean="0"/>
              <a:pPr fontAlgn="base">
                <a:spcBef>
                  <a:spcPct val="0"/>
                </a:spcBef>
                <a:spcAft>
                  <a:spcPct val="0"/>
                </a:spcAft>
                <a:defRPr/>
              </a:pPr>
              <a:t>39</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C234E6-6D1D-4178-80B4-C4A92B79741D}" type="slidenum">
              <a:rPr lang="fr-FR" smtClean="0"/>
              <a:pPr fontAlgn="base">
                <a:spcBef>
                  <a:spcPct val="0"/>
                </a:spcBef>
                <a:spcAft>
                  <a:spcPct val="0"/>
                </a:spcAft>
                <a:defRPr/>
              </a:pPr>
              <a:t>40</a:t>
            </a:fld>
            <a:endParaRPr lang="fr-F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15A5E-B050-4A13-850A-29B5F6E58E41}" type="slidenum">
              <a:rPr lang="fr-FR" smtClean="0"/>
              <a:pPr fontAlgn="base">
                <a:spcBef>
                  <a:spcPct val="0"/>
                </a:spcBef>
                <a:spcAft>
                  <a:spcPct val="0"/>
                </a:spcAft>
                <a:defRPr/>
              </a:pPr>
              <a:t>41</a:t>
            </a:fld>
            <a:endParaRPr lang="fr-F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5897A4-EE4F-43BB-8ADF-E2318B0B553E}" type="slidenum">
              <a:rPr lang="fr-FR" smtClean="0"/>
              <a:pPr fontAlgn="base">
                <a:spcBef>
                  <a:spcPct val="0"/>
                </a:spcBef>
                <a:spcAft>
                  <a:spcPct val="0"/>
                </a:spcAft>
                <a:defRPr/>
              </a:pPr>
              <a:t>42</a:t>
            </a:fld>
            <a:endParaRPr lang="fr-F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5A7BFF-2D56-4628-A6C1-BD224136677D}" type="slidenum">
              <a:rPr lang="fr-FR" smtClean="0"/>
              <a:pPr fontAlgn="base">
                <a:spcBef>
                  <a:spcPct val="0"/>
                </a:spcBef>
                <a:spcAft>
                  <a:spcPct val="0"/>
                </a:spcAft>
                <a:defRPr/>
              </a:pPr>
              <a:t>43</a:t>
            </a:fld>
            <a:endParaRPr lang="fr-F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101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7B02B4-B6F9-461B-9B17-49D882BEAF5A}" type="slidenum">
              <a:rPr lang="el-GR" smtClean="0"/>
              <a:pPr fontAlgn="base">
                <a:spcBef>
                  <a:spcPct val="0"/>
                </a:spcBef>
                <a:spcAft>
                  <a:spcPct val="0"/>
                </a:spcAft>
                <a:defRPr/>
              </a:pPr>
              <a:t>9</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29FA13-8FBA-4D7D-9283-3BBD7A1B2638}" type="slidenum">
              <a:rPr lang="fr-FR" smtClean="0"/>
              <a:pPr fontAlgn="base">
                <a:spcBef>
                  <a:spcPct val="0"/>
                </a:spcBef>
                <a:spcAft>
                  <a:spcPct val="0"/>
                </a:spcAft>
                <a:defRPr/>
              </a:pPr>
              <a:t>12</a:t>
            </a:fld>
            <a:endParaRPr lang="fr-F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1739B1-0385-4AA5-9C06-CBC0D27EB340}" type="slidenum">
              <a:rPr lang="fr-FR" smtClean="0"/>
              <a:pPr fontAlgn="base">
                <a:spcBef>
                  <a:spcPct val="0"/>
                </a:spcBef>
                <a:spcAft>
                  <a:spcPct val="0"/>
                </a:spcAft>
                <a:defRPr/>
              </a:pPr>
              <a:t>13</a:t>
            </a:fld>
            <a:endParaRPr lang="fr-F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605D00-49B2-496D-9371-9EF5F27B2F28}" type="slidenum">
              <a:rPr lang="el-GR" smtClean="0"/>
              <a:pPr fontAlgn="base">
                <a:spcBef>
                  <a:spcPct val="0"/>
                </a:spcBef>
                <a:spcAft>
                  <a:spcPct val="0"/>
                </a:spcAft>
                <a:defRPr/>
              </a:pPr>
              <a:t>14</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605D00-49B2-496D-9371-9EF5F27B2F28}" type="slidenum">
              <a:rPr lang="el-GR" smtClean="0"/>
              <a:pPr fontAlgn="base">
                <a:spcBef>
                  <a:spcPct val="0"/>
                </a:spcBef>
                <a:spcAft>
                  <a:spcPct val="0"/>
                </a:spcAft>
                <a:defRPr/>
              </a:pPr>
              <a:t>15</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AE7CA3-E28A-458A-B9FC-45531258F84D}" type="slidenum">
              <a:rPr lang="fr-FR" smtClean="0"/>
              <a:pPr fontAlgn="base">
                <a:spcBef>
                  <a:spcPct val="0"/>
                </a:spcBef>
                <a:spcAft>
                  <a:spcPct val="0"/>
                </a:spcAft>
                <a:defRPr/>
              </a:pPr>
              <a:t>16</a:t>
            </a:fld>
            <a:endParaRPr lang="fr-F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F2853615-BFDE-46DE-814C-47EC6EF6D371}" type="datetimeFigureOut">
              <a:rPr lang="el-GR" smtClean="0"/>
              <a:t>16/2/2022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366211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F2853615-BFDE-46DE-814C-47EC6EF6D371}" type="datetimeFigureOut">
              <a:rPr lang="el-GR" smtClean="0"/>
              <a:t>16/2/2022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44383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F2853615-BFDE-46DE-814C-47EC6EF6D371}" type="datetimeFigureOut">
              <a:rPr lang="el-GR" smtClean="0"/>
              <a:t>16/2/2022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75879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p:txBody>
          <a:bodyPr/>
          <a:lstStyle>
            <a:lvl1pPr>
              <a:defRPr/>
            </a:lvl1pPr>
          </a:lstStyle>
          <a:p>
            <a:pPr>
              <a:defRPr/>
            </a:pPr>
            <a:endParaRPr lang="es-ES"/>
          </a:p>
        </p:txBody>
      </p:sp>
      <p:sp>
        <p:nvSpPr>
          <p:cNvPr id="4" name="Rectangle 5"/>
          <p:cNvSpPr>
            <a:spLocks noGrp="1" noChangeArrowheads="1"/>
          </p:cNvSpPr>
          <p:nvPr>
            <p:ph type="ftr" sz="quarter" idx="11"/>
          </p:nvPr>
        </p:nvSpPr>
        <p:spPr/>
        <p:txBody>
          <a:bodyPr/>
          <a:lstStyle>
            <a:lvl1pPr>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vl1pPr>
          </a:lstStyle>
          <a:p>
            <a:pPr>
              <a:defRPr/>
            </a:pPr>
            <a:fld id="{ED591782-89BC-4494-81C7-A96B255E4E30}" type="slidenum">
              <a:rPr lang="es-ES"/>
              <a:pPr>
                <a:defRPr/>
              </a:pPr>
              <a:t>‹#›</a:t>
            </a:fld>
            <a:endParaRPr lang="es-ES"/>
          </a:p>
        </p:txBody>
      </p:sp>
    </p:spTree>
    <p:extLst>
      <p:ext uri="{BB962C8B-B14F-4D97-AF65-F5344CB8AC3E}">
        <p14:creationId xmlns:p14="http://schemas.microsoft.com/office/powerpoint/2010/main" val="1996722484"/>
      </p:ext>
    </p:extLst>
  </p:cSld>
  <p:clrMapOvr>
    <a:masterClrMapping/>
  </p:clrMapOvr>
  <p:transition spd="slow" advClick="0" advTm="5000">
    <p:split/>
    <p:sndAc>
      <p:stSnd loop="1">
        <p:snd r:embed="rId1" name="The Promis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F2853615-BFDE-46DE-814C-47EC6EF6D371}" type="datetimeFigureOut">
              <a:rPr lang="el-GR" smtClean="0"/>
              <a:t>16/2/2022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752508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853615-BFDE-46DE-814C-47EC6EF6D371}" type="datetimeFigureOut">
              <a:rPr lang="el-GR" smtClean="0"/>
              <a:t>16/2/2022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445797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F2853615-BFDE-46DE-814C-47EC6EF6D371}" type="datetimeFigureOut">
              <a:rPr lang="el-GR" smtClean="0"/>
              <a:t>16/2/2022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72026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F2853615-BFDE-46DE-814C-47EC6EF6D371}" type="datetimeFigureOut">
              <a:rPr lang="el-GR" smtClean="0"/>
              <a:t>16/2/2022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20631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F2853615-BFDE-46DE-814C-47EC6EF6D371}" type="datetimeFigureOut">
              <a:rPr lang="el-GR" smtClean="0"/>
              <a:t>16/2/2022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0239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53615-BFDE-46DE-814C-47EC6EF6D371}" type="datetimeFigureOut">
              <a:rPr lang="el-GR" smtClean="0"/>
              <a:t>16/2/2022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103313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853615-BFDE-46DE-814C-47EC6EF6D371}" type="datetimeFigureOut">
              <a:rPr lang="el-GR" smtClean="0"/>
              <a:t>16/2/2022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317123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853615-BFDE-46DE-814C-47EC6EF6D371}" type="datetimeFigureOut">
              <a:rPr lang="el-GR" smtClean="0"/>
              <a:t>16/2/2022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3774490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16/2/2022</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extLst>
      <p:ext uri="{BB962C8B-B14F-4D97-AF65-F5344CB8AC3E}">
        <p14:creationId xmlns:p14="http://schemas.microsoft.com/office/powerpoint/2010/main" val="20429884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europeanpioneers.eu/files/europeanpioneers/assets/img/blog/2015/02/Big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217024" cy="45910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685800" y="4191223"/>
            <a:ext cx="7772400" cy="1470025"/>
          </a:xfrm>
        </p:spPr>
        <p:txBody>
          <a:bodyPr/>
          <a:lstStyle/>
          <a:p>
            <a:r>
              <a:rPr lang="el-GR" dirty="0"/>
              <a:t>ΓΙΟΡΤΗ ΤΟΥ ΔΕΝΤΡΟΥ</a:t>
            </a:r>
          </a:p>
        </p:txBody>
      </p:sp>
      <p:sp>
        <p:nvSpPr>
          <p:cNvPr id="5" name="Subtitle 4"/>
          <p:cNvSpPr>
            <a:spLocks noGrp="1"/>
          </p:cNvSpPr>
          <p:nvPr>
            <p:ph type="subTitle" idx="1"/>
          </p:nvPr>
        </p:nvSpPr>
        <p:spPr>
          <a:xfrm>
            <a:off x="1371600" y="5301208"/>
            <a:ext cx="6400800" cy="1080120"/>
          </a:xfrm>
        </p:spPr>
        <p:txBody>
          <a:bodyPr>
            <a:normAutofit fontScale="70000" lnSpcReduction="20000"/>
          </a:bodyPr>
          <a:lstStyle/>
          <a:p>
            <a:r>
              <a:rPr lang="el-GR" dirty="0"/>
              <a:t>Γυμνάσιο</a:t>
            </a:r>
            <a:r>
              <a:rPr lang="en-US" dirty="0"/>
              <a:t>- </a:t>
            </a:r>
            <a:r>
              <a:rPr lang="el-GR" dirty="0"/>
              <a:t> Λύκειο Ειρήνης και Ελευθερίας</a:t>
            </a:r>
          </a:p>
          <a:p>
            <a:r>
              <a:rPr lang="el-GR" dirty="0"/>
              <a:t> Δερύνειας- Σωτήρας</a:t>
            </a:r>
          </a:p>
          <a:p>
            <a:r>
              <a:rPr lang="el-GR" dirty="0"/>
              <a:t>Σχολική Χρονιά: </a:t>
            </a:r>
            <a:r>
              <a:rPr lang="en-US" dirty="0"/>
              <a:t>202</a:t>
            </a:r>
            <a:r>
              <a:rPr lang="el-GR" dirty="0"/>
              <a:t>1</a:t>
            </a:r>
            <a:r>
              <a:rPr lang="en-US" dirty="0"/>
              <a:t>-202</a:t>
            </a:r>
            <a:r>
              <a:rPr lang="el-GR" dirty="0"/>
              <a:t>2</a:t>
            </a:r>
          </a:p>
        </p:txBody>
      </p:sp>
    </p:spTree>
    <p:extLst>
      <p:ext uri="{BB962C8B-B14F-4D97-AF65-F5344CB8AC3E}">
        <p14:creationId xmlns:p14="http://schemas.microsoft.com/office/powerpoint/2010/main" val="2779301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7752B9-1886-4503-A65E-8B2BACA75C9F}"/>
              </a:ext>
            </a:extLst>
          </p:cNvPr>
          <p:cNvSpPr>
            <a:spLocks noGrp="1"/>
          </p:cNvSpPr>
          <p:nvPr>
            <p:ph idx="1"/>
          </p:nvPr>
        </p:nvSpPr>
        <p:spPr>
          <a:xfrm>
            <a:off x="251520" y="1166018"/>
            <a:ext cx="8435280" cy="5431334"/>
          </a:xfrm>
        </p:spPr>
        <p:txBody>
          <a:bodyPr>
            <a:normAutofit fontScale="85000" lnSpcReduction="20000"/>
          </a:bodyPr>
          <a:lstStyle/>
          <a:p>
            <a:pPr marL="0" lvl="0" indent="0" algn="ctr">
              <a:buNone/>
            </a:pPr>
            <a:r>
              <a:rPr lang="el-GR" sz="3900" dirty="0">
                <a:effectLst/>
                <a:latin typeface="+mj-lt"/>
                <a:ea typeface="Times New Roman" panose="02020603050405020304" pitchFamily="18" charset="0"/>
              </a:rPr>
              <a:t> Γιορτάζουν σήμερα τα δέντρα, το πράσινο.</a:t>
            </a:r>
          </a:p>
          <a:p>
            <a:pPr marL="0" lvl="0" indent="0" algn="ctr">
              <a:buNone/>
            </a:pPr>
            <a:r>
              <a:rPr lang="el-GR" sz="3900" dirty="0">
                <a:effectLst/>
                <a:latin typeface="+mj-lt"/>
                <a:ea typeface="Times New Roman" panose="02020603050405020304" pitchFamily="18" charset="0"/>
              </a:rPr>
              <a:t> Και όχι μόνο τα δέντρα και το πράσινο στην ελεύθερη γη μας.</a:t>
            </a:r>
          </a:p>
          <a:p>
            <a:pPr marL="0" lvl="0" indent="0" algn="ctr">
              <a:buNone/>
            </a:pPr>
            <a:r>
              <a:rPr lang="el-GR" sz="3900" dirty="0">
                <a:effectLst/>
                <a:latin typeface="+mj-lt"/>
                <a:ea typeface="Times New Roman" panose="02020603050405020304" pitchFamily="18" charset="0"/>
              </a:rPr>
              <a:t> Δεν μπορεί να ξεχνούμε τα κατεχόμενα δέντρα μας. </a:t>
            </a:r>
          </a:p>
          <a:p>
            <a:pPr marL="0" lvl="0" indent="0" algn="ctr">
              <a:buNone/>
            </a:pPr>
            <a:r>
              <a:rPr lang="el-GR" sz="3900" dirty="0">
                <a:effectLst/>
                <a:latin typeface="+mj-lt"/>
                <a:ea typeface="Times New Roman" panose="02020603050405020304" pitchFamily="18" charset="0"/>
              </a:rPr>
              <a:t>Τα δέντρα του Πενταδάκτυλου, της Καντάρας  το κυκλάμινο, τις πορτοκαλιές της Αμμοχώστου και της Μόρφου, τις λεμονιές του Καραβά και της Λαπήθου.</a:t>
            </a:r>
          </a:p>
          <a:p>
            <a:pPr marL="0" lvl="0" indent="0" algn="ctr">
              <a:buNone/>
            </a:pPr>
            <a:r>
              <a:rPr lang="el-GR" sz="3900" dirty="0">
                <a:effectLst/>
                <a:latin typeface="+mj-lt"/>
                <a:ea typeface="Times New Roman" panose="02020603050405020304" pitchFamily="18" charset="0"/>
              </a:rPr>
              <a:t>Τα δέντρα της κατεχόμενης γης μας είναι εκεί και να πάμε πίσω καρτερούν.</a:t>
            </a:r>
          </a:p>
          <a:p>
            <a:pPr marL="0" lvl="0" indent="0" algn="ctr">
              <a:buNone/>
            </a:pPr>
            <a:endParaRPr lang="en-CY" dirty="0"/>
          </a:p>
        </p:txBody>
      </p:sp>
      <p:pic>
        <p:nvPicPr>
          <p:cNvPr id="4" name="4. αντριάνα">
            <a:hlinkClick r:id="" action="ppaction://media"/>
            <a:extLst>
              <a:ext uri="{FF2B5EF4-FFF2-40B4-BE49-F238E27FC236}">
                <a16:creationId xmlns:a16="http://schemas.microsoft.com/office/drawing/2014/main" id="{6503EC6D-A696-45D1-AEFA-413A9F6A8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0128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http://www.europeanpioneers.eu/files/europeanpioneers/assets/img/blog/2015/02/BigTree.jpg">
            <a:extLst>
              <a:ext uri="{FF2B5EF4-FFF2-40B4-BE49-F238E27FC236}">
                <a16:creationId xmlns:a16="http://schemas.microsoft.com/office/drawing/2014/main" id="{C8085507-92F8-4806-9782-0C63E19A9D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19" r="8880" b="1"/>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D4E7DB1-85EC-4182-BBB6-7DBC7B315528}"/>
              </a:ext>
            </a:extLst>
          </p:cNvPr>
          <p:cNvSpPr>
            <a:spLocks noGrp="1"/>
          </p:cNvSpPr>
          <p:nvPr>
            <p:ph idx="1"/>
          </p:nvPr>
        </p:nvSpPr>
        <p:spPr>
          <a:xfrm>
            <a:off x="4788024" y="188640"/>
            <a:ext cx="3865109" cy="4608512"/>
          </a:xfrm>
        </p:spPr>
        <p:txBody>
          <a:bodyPr>
            <a:noAutofit/>
          </a:bodyPr>
          <a:lstStyle/>
          <a:p>
            <a:r>
              <a:rPr lang="el-GR" sz="3600" b="1" dirty="0"/>
              <a:t>Συμβολική δεντροφύτευση με τη συμμετοχή ομάδας μαθητών του κεντρικού μαθητικού συμβουλίου θα γίνει τον ερχόμενο μήνα.</a:t>
            </a:r>
            <a:endParaRPr lang="en-CY" sz="3600" b="1" dirty="0"/>
          </a:p>
        </p:txBody>
      </p:sp>
      <p:pic>
        <p:nvPicPr>
          <p:cNvPr id="5" name="5. αντριάνα">
            <a:hlinkClick r:id="" action="ppaction://media"/>
            <a:extLst>
              <a:ext uri="{FF2B5EF4-FFF2-40B4-BE49-F238E27FC236}">
                <a16:creationId xmlns:a16="http://schemas.microsoft.com/office/drawing/2014/main" id="{13658CE0-2372-4661-9F4A-04C0C78E87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6259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9392"/>
            <a:ext cx="9252520" cy="6957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077" name="Rectangle 6"/>
          <p:cNvSpPr>
            <a:spLocks noChangeArrowheads="1"/>
          </p:cNvSpPr>
          <p:nvPr/>
        </p:nvSpPr>
        <p:spPr bwMode="auto">
          <a:xfrm>
            <a:off x="1692275" y="765175"/>
            <a:ext cx="6264275" cy="1439863"/>
          </a:xfrm>
          <a:prstGeom prst="rect">
            <a:avLst/>
          </a:prstGeom>
          <a:noFill/>
          <a:ln w="9525">
            <a:noFill/>
            <a:miter lim="800000"/>
            <a:headEnd/>
            <a:tailEnd/>
          </a:ln>
        </p:spPr>
        <p:txBody>
          <a:bodyPr/>
          <a:lstStyle/>
          <a:p>
            <a:pPr marL="342900" indent="-342900" algn="ctr" fontAlgn="auto">
              <a:spcBef>
                <a:spcPct val="20000"/>
              </a:spcBef>
              <a:spcAft>
                <a:spcPts val="0"/>
              </a:spcAft>
              <a:defRPr/>
            </a:pPr>
            <a:r>
              <a:rPr lang="el-GR" sz="4000" b="1" dirty="0">
                <a:solidFill>
                  <a:srgbClr val="FFFFCC"/>
                </a:solidFill>
                <a:effectLst>
                  <a:outerShdw blurRad="38100" dist="38100" dir="2700000" algn="tl">
                    <a:srgbClr val="000000">
                      <a:alpha val="43137"/>
                    </a:srgbClr>
                  </a:outerShdw>
                </a:effectLst>
                <a:latin typeface="+mn-lt"/>
                <a:cs typeface="+mn-cs"/>
              </a:rPr>
              <a:t>Είμαι κάποιος που ζεις μαζί του κάθε μέρα</a:t>
            </a:r>
            <a:r>
              <a:rPr lang="es-ES" sz="4000" b="1" dirty="0">
                <a:solidFill>
                  <a:srgbClr val="FFFFCC"/>
                </a:solidFill>
                <a:effectLst>
                  <a:outerShdw blurRad="38100" dist="38100" dir="2700000" algn="tl">
                    <a:srgbClr val="000000">
                      <a:alpha val="43137"/>
                    </a:srgbClr>
                  </a:outerShdw>
                </a:effectLst>
                <a:latin typeface="+mn-lt"/>
                <a:cs typeface="+mn-cs"/>
              </a:rPr>
              <a:t>..</a:t>
            </a:r>
          </a:p>
        </p:txBody>
      </p:sp>
      <p:pic>
        <p:nvPicPr>
          <p:cNvPr id="26628" name="Picture 8" descr="69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475"/>
            <a:ext cx="91440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892773"/>
      </p:ext>
    </p:extLst>
  </p:cSld>
  <p:clrMapOvr>
    <a:masterClrMapping/>
  </p:clrMapOvr>
  <p:transition spd="slow" advClick="0" advTm="5000">
    <p:spli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8"/>
          <p:cNvGrpSpPr>
            <a:grpSpLocks/>
          </p:cNvGrpSpPr>
          <p:nvPr/>
        </p:nvGrpSpPr>
        <p:grpSpPr bwMode="auto">
          <a:xfrm>
            <a:off x="1403350" y="620713"/>
            <a:ext cx="6302375" cy="1439862"/>
            <a:chOff x="884" y="391"/>
            <a:chExt cx="3970" cy="907"/>
          </a:xfrm>
        </p:grpSpPr>
        <p:sp>
          <p:nvSpPr>
            <p:cNvPr id="28677" name="Rectangle 5"/>
            <p:cNvSpPr>
              <a:spLocks noChangeArrowheads="1"/>
            </p:cNvSpPr>
            <p:nvPr/>
          </p:nvSpPr>
          <p:spPr bwMode="auto">
            <a:xfrm>
              <a:off x="908" y="391"/>
              <a:ext cx="3946"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fr-FR" sz="4400" b="1">
                <a:solidFill>
                  <a:srgbClr val="FFFF99"/>
                </a:solidFill>
                <a:latin typeface="Constantia" pitchFamily="18" charset="0"/>
              </a:endParaRPr>
            </a:p>
          </p:txBody>
        </p:sp>
        <p:sp>
          <p:nvSpPr>
            <p:cNvPr id="28678" name="Rectangle 7"/>
            <p:cNvSpPr>
              <a:spLocks noChangeArrowheads="1"/>
            </p:cNvSpPr>
            <p:nvPr/>
          </p:nvSpPr>
          <p:spPr bwMode="auto">
            <a:xfrm>
              <a:off x="884" y="391"/>
              <a:ext cx="3946"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fr-FR" sz="4400" b="1">
                <a:solidFill>
                  <a:srgbClr val="FFFFCC"/>
                </a:solidFill>
                <a:latin typeface="Constantia" pitchFamily="18" charset="0"/>
              </a:endParaRPr>
            </a:p>
          </p:txBody>
        </p:sp>
      </p:grpSp>
      <p:pic>
        <p:nvPicPr>
          <p:cNvPr id="28675" name="Picture 13" descr="34DD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96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 Box 14"/>
          <p:cNvSpPr txBox="1">
            <a:spLocks noChangeArrowheads="1"/>
          </p:cNvSpPr>
          <p:nvPr/>
        </p:nvSpPr>
        <p:spPr bwMode="auto">
          <a:xfrm>
            <a:off x="369888" y="5805264"/>
            <a:ext cx="8621712" cy="579437"/>
          </a:xfrm>
          <a:prstGeom prst="rect">
            <a:avLst/>
          </a:prstGeom>
          <a:noFill/>
          <a:ln w="9525">
            <a:noFill/>
            <a:miter lim="800000"/>
            <a:headEnd/>
            <a:tailEnd/>
          </a:ln>
        </p:spPr>
        <p:txBody>
          <a:bodyPr>
            <a:spAutoFit/>
          </a:bodyPr>
          <a:lstStyle/>
          <a:p>
            <a:pPr algn="ctr" fontAlgn="auto">
              <a:spcBef>
                <a:spcPct val="20000"/>
              </a:spcBef>
              <a:spcAft>
                <a:spcPts val="0"/>
              </a:spcAft>
              <a:defRPr/>
            </a:pPr>
            <a:r>
              <a:rPr lang="el-GR" sz="3200" b="1" dirty="0">
                <a:solidFill>
                  <a:srgbClr val="FFFFCC"/>
                </a:solidFill>
                <a:effectLst>
                  <a:outerShdw blurRad="38100" dist="38100" dir="2700000" algn="tl">
                    <a:srgbClr val="000000">
                      <a:alpha val="43137"/>
                    </a:srgbClr>
                  </a:outerShdw>
                </a:effectLst>
                <a:latin typeface="+mn-lt"/>
                <a:cs typeface="+mn-cs"/>
              </a:rPr>
              <a:t>Κάποιος που θέλει τα καλύτερα για σένα</a:t>
            </a:r>
            <a:endParaRPr lang="es-ES" dirty="0">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418753515"/>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78"/>
                                        </p:tgtEl>
                                        <p:attrNameLst>
                                          <p:attrName>style.visibility</p:attrName>
                                        </p:attrNameLst>
                                      </p:cBhvr>
                                      <p:to>
                                        <p:strVal val="visible"/>
                                      </p:to>
                                    </p:set>
                                    <p:animEffect transition="in" filter="fade">
                                      <p:cBhvr>
                                        <p:cTn id="7" dur="3000"/>
                                        <p:tgtEl>
                                          <p:spTgt spid="1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347663"/>
            <a:ext cx="9255126"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643409"/>
      </p:ext>
    </p:extLst>
  </p:cSld>
  <p:clrMapOvr>
    <a:masterClrMapping/>
  </p:clrMapOvr>
  <p:transition spd="slow" advClick="0" advTm="5000">
    <p:spli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781"/>
            <a:ext cx="9144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864955"/>
      </p:ext>
    </p:extLst>
  </p:cSld>
  <p:clrMapOvr>
    <a:masterClrMapping/>
  </p:clrMapOvr>
  <p:transition spd="slow" advClick="0" advTm="5000">
    <p:spli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Jesus_Bos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297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1" name="Group 10"/>
          <p:cNvGrpSpPr>
            <a:grpSpLocks/>
          </p:cNvGrpSpPr>
          <p:nvPr/>
        </p:nvGrpSpPr>
        <p:grpSpPr bwMode="auto">
          <a:xfrm>
            <a:off x="1258888" y="5084763"/>
            <a:ext cx="6310312" cy="1439862"/>
            <a:chOff x="764" y="2387"/>
            <a:chExt cx="3975" cy="907"/>
          </a:xfrm>
        </p:grpSpPr>
        <p:sp>
          <p:nvSpPr>
            <p:cNvPr id="32776" name="Rectangle 6"/>
            <p:cNvSpPr>
              <a:spLocks noChangeArrowheads="1"/>
            </p:cNvSpPr>
            <p:nvPr/>
          </p:nvSpPr>
          <p:spPr bwMode="auto">
            <a:xfrm>
              <a:off x="793" y="2387"/>
              <a:ext cx="3946"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fr-FR" sz="4000" b="1">
                <a:latin typeface="Constantia" pitchFamily="18" charset="0"/>
              </a:endParaRPr>
            </a:p>
          </p:txBody>
        </p:sp>
        <p:sp>
          <p:nvSpPr>
            <p:cNvPr id="32777" name="Rectangle 8"/>
            <p:cNvSpPr>
              <a:spLocks noChangeArrowheads="1"/>
            </p:cNvSpPr>
            <p:nvPr/>
          </p:nvSpPr>
          <p:spPr bwMode="auto">
            <a:xfrm>
              <a:off x="764" y="2387"/>
              <a:ext cx="3946"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fr-FR" sz="4000" b="1">
                <a:solidFill>
                  <a:srgbClr val="FFFFCC"/>
                </a:solidFill>
                <a:latin typeface="Constantia" pitchFamily="18" charset="0"/>
              </a:endParaRPr>
            </a:p>
          </p:txBody>
        </p:sp>
      </p:grpSp>
      <p:grpSp>
        <p:nvGrpSpPr>
          <p:cNvPr id="32772" name="Group 20"/>
          <p:cNvGrpSpPr>
            <a:grpSpLocks/>
          </p:cNvGrpSpPr>
          <p:nvPr/>
        </p:nvGrpSpPr>
        <p:grpSpPr bwMode="auto">
          <a:xfrm>
            <a:off x="3492500" y="3500438"/>
            <a:ext cx="228600" cy="728662"/>
            <a:chOff x="1100" y="3521"/>
            <a:chExt cx="144" cy="459"/>
          </a:xfrm>
        </p:grpSpPr>
        <p:sp>
          <p:nvSpPr>
            <p:cNvPr id="32774" name="Rectangle 18"/>
            <p:cNvSpPr>
              <a:spLocks noChangeArrowheads="1"/>
            </p:cNvSpPr>
            <p:nvPr/>
          </p:nvSpPr>
          <p:spPr bwMode="auto">
            <a:xfrm>
              <a:off x="1128" y="3521"/>
              <a:ext cx="11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fr-FR" sz="4000" b="1">
                <a:latin typeface="Constantia" pitchFamily="18" charset="0"/>
              </a:endParaRPr>
            </a:p>
          </p:txBody>
        </p:sp>
        <p:sp>
          <p:nvSpPr>
            <p:cNvPr id="32775" name="Rectangle 14"/>
            <p:cNvSpPr>
              <a:spLocks noChangeArrowheads="1"/>
            </p:cNvSpPr>
            <p:nvPr/>
          </p:nvSpPr>
          <p:spPr bwMode="auto">
            <a:xfrm>
              <a:off x="1100" y="3538"/>
              <a:ext cx="11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fr-FR" sz="4000" b="1">
                <a:solidFill>
                  <a:srgbClr val="FFFFCC"/>
                </a:solidFill>
                <a:latin typeface="Constantia" pitchFamily="18" charset="0"/>
              </a:endParaRPr>
            </a:p>
          </p:txBody>
        </p:sp>
      </p:grpSp>
      <p:sp>
        <p:nvSpPr>
          <p:cNvPr id="3093" name="Text Box 21"/>
          <p:cNvSpPr txBox="1">
            <a:spLocks noChangeArrowheads="1"/>
          </p:cNvSpPr>
          <p:nvPr/>
        </p:nvSpPr>
        <p:spPr bwMode="auto">
          <a:xfrm>
            <a:off x="1600200" y="5949280"/>
            <a:ext cx="6554788" cy="584200"/>
          </a:xfrm>
          <a:prstGeom prst="rect">
            <a:avLst/>
          </a:prstGeom>
          <a:noFill/>
          <a:ln w="9525">
            <a:noFill/>
            <a:miter lim="800000"/>
            <a:headEnd/>
            <a:tailEnd/>
          </a:ln>
        </p:spPr>
        <p:txBody>
          <a:bodyPr wrap="none">
            <a:spAutoFit/>
          </a:bodyPr>
          <a:lstStyle/>
          <a:p>
            <a:pPr fontAlgn="auto">
              <a:spcBef>
                <a:spcPts val="0"/>
              </a:spcBef>
              <a:spcAft>
                <a:spcPts val="0"/>
              </a:spcAft>
              <a:defRPr/>
            </a:pPr>
            <a:r>
              <a:rPr lang="el-GR" sz="3200" b="1" dirty="0">
                <a:solidFill>
                  <a:srgbClr val="FFFFCC"/>
                </a:solidFill>
                <a:effectLst>
                  <a:outerShdw blurRad="38100" dist="38100" dir="2700000" algn="tl">
                    <a:srgbClr val="000000">
                      <a:alpha val="43137"/>
                    </a:srgbClr>
                  </a:outerShdw>
                </a:effectLst>
                <a:latin typeface="+mn-lt"/>
                <a:cs typeface="+mn-cs"/>
              </a:rPr>
              <a:t>Κάποιος απαραίτητος για τη ζωή σου</a:t>
            </a:r>
            <a:endParaRPr lang="es-ES" sz="3200" b="1" dirty="0">
              <a:solidFill>
                <a:srgbClr val="FFFFCC"/>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3240535860"/>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93"/>
                                        </p:tgtEl>
                                        <p:attrNameLst>
                                          <p:attrName>style.visibility</p:attrName>
                                        </p:attrNameLst>
                                      </p:cBhvr>
                                      <p:to>
                                        <p:strVal val="visible"/>
                                      </p:to>
                                    </p:set>
                                    <p:animEffect transition="in" filter="fade">
                                      <p:cBhvr>
                                        <p:cTn id="7" dur="2000"/>
                                        <p:tgtEl>
                                          <p:spTgt spid="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l-GR"/>
          </a:p>
        </p:txBody>
      </p:sp>
      <p:sp>
        <p:nvSpPr>
          <p:cNvPr id="33795" name="Content Placeholder 2"/>
          <p:cNvSpPr>
            <a:spLocks noGrp="1"/>
          </p:cNvSpPr>
          <p:nvPr>
            <p:ph idx="1"/>
          </p:nvPr>
        </p:nvSpPr>
        <p:spPr/>
        <p:txBody>
          <a:bodyPr/>
          <a:lstStyle/>
          <a:p>
            <a:pPr eaLnBrk="1" hangingPunct="1"/>
            <a:endParaRPr lang="el-GR"/>
          </a:p>
        </p:txBody>
      </p:sp>
      <p:pic>
        <p:nvPicPr>
          <p:cNvPr id="4" name="Picture 3" descr="C:\Users\user\Pictures\A &amp; D Hadjichambi\Cyprus Flora\Pistacia terebinthus\Trimiklini a 13.5.05 (30).JPG"/>
          <p:cNvPicPr/>
          <p:nvPr/>
        </p:nvPicPr>
        <p:blipFill>
          <a:blip r:embed="rId3"/>
          <a:srcRect/>
          <a:stretch>
            <a:fillRect/>
          </a:stretch>
        </p:blipFill>
        <p:spPr bwMode="auto">
          <a:xfrm>
            <a:off x="0" y="0"/>
            <a:ext cx="9144000" cy="6858000"/>
          </a:xfrm>
          <a:prstGeom prst="rect">
            <a:avLst/>
          </a:prstGeom>
          <a:ln w="28575">
            <a:solidFill>
              <a:schemeClr val="tx2">
                <a:lumMod val="1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6328030"/>
      </p:ext>
    </p:extLst>
  </p:cSld>
  <p:clrMapOvr>
    <a:masterClrMapping/>
  </p:clrMapOvr>
  <p:transition spd="slow" advClick="0" advTm="5000">
    <p:spli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0" y="395553"/>
            <a:ext cx="9145016" cy="609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692403"/>
      </p:ext>
    </p:extLst>
  </p:cSld>
  <p:clrMapOvr>
    <a:masterClrMapping/>
  </p:clrMapOvr>
  <p:transition spd="slow" advClick="0" advTm="5000">
    <p:spli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endParaRPr lang="fr-FR"/>
          </a:p>
        </p:txBody>
      </p:sp>
      <p:pic>
        <p:nvPicPr>
          <p:cNvPr id="35843" name="Picture 8" descr="74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9"/>
          <p:cNvSpPr txBox="1">
            <a:spLocks noChangeArrowheads="1"/>
          </p:cNvSpPr>
          <p:nvPr/>
        </p:nvSpPr>
        <p:spPr bwMode="auto">
          <a:xfrm>
            <a:off x="3059113" y="5805264"/>
            <a:ext cx="3522662" cy="584200"/>
          </a:xfrm>
          <a:prstGeom prst="rect">
            <a:avLst/>
          </a:prstGeom>
          <a:noFill/>
          <a:ln w="9525">
            <a:noFill/>
            <a:miter lim="800000"/>
            <a:headEnd/>
            <a:tailEnd/>
          </a:ln>
        </p:spPr>
        <p:txBody>
          <a:bodyPr wrap="none">
            <a:spAutoFit/>
          </a:bodyPr>
          <a:lstStyle/>
          <a:p>
            <a:pPr fontAlgn="auto">
              <a:spcBef>
                <a:spcPts val="0"/>
              </a:spcBef>
              <a:spcAft>
                <a:spcPts val="0"/>
              </a:spcAft>
              <a:defRPr/>
            </a:pPr>
            <a:r>
              <a:rPr lang="el-GR" sz="3200" b="1" dirty="0">
                <a:solidFill>
                  <a:srgbClr val="FFFFCC"/>
                </a:solidFill>
                <a:effectLst>
                  <a:outerShdw blurRad="38100" dist="38100" dir="2700000" algn="tl">
                    <a:srgbClr val="000000">
                      <a:alpha val="43137"/>
                    </a:srgbClr>
                  </a:outerShdw>
                </a:effectLst>
                <a:latin typeface="+mn-lt"/>
                <a:cs typeface="+mn-cs"/>
              </a:rPr>
              <a:t>Γιατί χωρίς εμένα…</a:t>
            </a:r>
            <a:endParaRPr lang="es-ES" sz="3200" b="1" dirty="0">
              <a:solidFill>
                <a:srgbClr val="FFFFCC"/>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556101097"/>
      </p:ext>
    </p:extLst>
  </p:cSld>
  <p:clrMapOvr>
    <a:masterClrMapping/>
  </p:clrMapOvr>
  <p:transition spd="slow" advClick="0" advTm="5000">
    <p:spli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politis-news.com/politispics/20101006_o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9" y="-171400"/>
            <a:ext cx="9356109" cy="7029400"/>
          </a:xfrm>
          <a:prstGeom prst="rect">
            <a:avLst/>
          </a:prstGeom>
          <a:noFill/>
          <a:extLst>
            <a:ext uri="{909E8E84-426E-40DD-AFC4-6F175D3DCCD1}">
              <a14:hiddenFill xmlns:a14="http://schemas.microsoft.com/office/drawing/2010/main">
                <a:solidFill>
                  <a:srgbClr val="FFFFFF"/>
                </a:solidFill>
              </a14:hiddenFill>
            </a:ext>
          </a:extLst>
        </p:spPr>
      </p:pic>
      <p:pic>
        <p:nvPicPr>
          <p:cNvPr id="4" name="koimisoy persefoni TRAGOYDI">
            <a:hlinkClick r:id="" action="ppaction://media"/>
            <a:extLst>
              <a:ext uri="{FF2B5EF4-FFF2-40B4-BE49-F238E27FC236}">
                <a16:creationId xmlns:a16="http://schemas.microsoft.com/office/drawing/2014/main" id="{210F0AD0-425E-4588-BA64-FC372A732D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504" y="80628"/>
            <a:ext cx="9001000" cy="6300700"/>
          </a:xfrm>
          <a:prstGeom prst="rect">
            <a:avLst/>
          </a:prstGeom>
        </p:spPr>
      </p:pic>
    </p:spTree>
    <p:extLst>
      <p:ext uri="{BB962C8B-B14F-4D97-AF65-F5344CB8AC3E}">
        <p14:creationId xmlns:p14="http://schemas.microsoft.com/office/powerpoint/2010/main" val="431939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1" y="1"/>
            <a:ext cx="96761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496194"/>
      </p:ext>
    </p:extLst>
  </p:cSld>
  <p:clrMapOvr>
    <a:masterClrMapping/>
  </p:clrMapOvr>
  <p:transition spd="slow" advClick="0" advTm="5000">
    <p:spli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deser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3635375" y="1628775"/>
            <a:ext cx="5075238" cy="584200"/>
          </a:xfrm>
          <a:prstGeom prst="rect">
            <a:avLst/>
          </a:prstGeom>
          <a:noFill/>
          <a:ln w="9525">
            <a:noFill/>
            <a:miter lim="800000"/>
            <a:headEnd/>
            <a:tailEnd/>
          </a:ln>
        </p:spPr>
        <p:txBody>
          <a:bodyPr wrap="none">
            <a:spAutoFit/>
          </a:bodyPr>
          <a:lstStyle/>
          <a:p>
            <a:pPr fontAlgn="auto">
              <a:spcBef>
                <a:spcPts val="0"/>
              </a:spcBef>
              <a:spcAft>
                <a:spcPts val="0"/>
              </a:spcAft>
              <a:defRPr/>
            </a:pPr>
            <a:r>
              <a:rPr lang="el-GR" sz="3200" b="1" dirty="0">
                <a:solidFill>
                  <a:srgbClr val="FFFFCC"/>
                </a:solidFill>
                <a:effectLst>
                  <a:outerShdw blurRad="38100" dist="38100" dir="2700000" algn="tl">
                    <a:srgbClr val="000000">
                      <a:alpha val="43137"/>
                    </a:srgbClr>
                  </a:outerShdw>
                </a:effectLst>
                <a:latin typeface="+mn-lt"/>
                <a:cs typeface="+mn-cs"/>
              </a:rPr>
              <a:t>Δεν θα μπορούσες να ζήσεις</a:t>
            </a:r>
            <a:endParaRPr lang="es-ES" sz="3200" b="1" dirty="0">
              <a:solidFill>
                <a:srgbClr val="FFFFCC"/>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4257647596"/>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fade">
                                      <p:cBhvr>
                                        <p:cTn id="7" dur="2000"/>
                                        <p:tgtEl>
                                          <p:spTgt spid="47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6285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6565788"/>
      </p:ext>
    </p:extLst>
  </p:cSld>
  <p:clrMapOvr>
    <a:masterClrMapping/>
  </p:clrMapOvr>
  <p:transition spd="slow" advClick="0" advTm="5000">
    <p:spli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023237"/>
      </p:ext>
    </p:extLst>
  </p:cSld>
  <p:clrMapOvr>
    <a:masterClrMapping/>
  </p:clrMapOvr>
  <p:transition spd="slow" advClick="0" advTm="5000">
    <p:spli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l-GR"/>
          </a:p>
        </p:txBody>
      </p:sp>
      <p:sp>
        <p:nvSpPr>
          <p:cNvPr id="44035" name="Content Placeholder 2"/>
          <p:cNvSpPr>
            <a:spLocks noGrp="1"/>
          </p:cNvSpPr>
          <p:nvPr>
            <p:ph idx="1"/>
          </p:nvPr>
        </p:nvSpPr>
        <p:spPr/>
        <p:txBody>
          <a:bodyPr/>
          <a:lstStyle/>
          <a:p>
            <a:pPr eaLnBrk="1" hangingPunct="1"/>
            <a:endParaRPr lang="el-GR"/>
          </a:p>
        </p:txBody>
      </p:sp>
      <p:pic>
        <p:nvPicPr>
          <p:cNvPr id="44036" name="Picture 2"/>
          <p:cNvPicPr>
            <a:picLocks noChangeAspect="1" noChangeArrowheads="1"/>
          </p:cNvPicPr>
          <p:nvPr/>
        </p:nvPicPr>
        <p:blipFill>
          <a:blip r:embed="rId3">
            <a:lum bright="-10000"/>
            <a:extLst>
              <a:ext uri="{28A0092B-C50C-407E-A947-70E740481C1C}">
                <a14:useLocalDpi xmlns:a14="http://schemas.microsoft.com/office/drawing/2010/main" val="0"/>
              </a:ext>
            </a:extLst>
          </a:blip>
          <a:srcRect l="17429" t="4547" r="17819" b="625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
          <p:cNvGrpSpPr>
            <a:grpSpLocks/>
          </p:cNvGrpSpPr>
          <p:nvPr/>
        </p:nvGrpSpPr>
        <p:grpSpPr bwMode="auto">
          <a:xfrm>
            <a:off x="0" y="692150"/>
            <a:ext cx="2952750" cy="646113"/>
            <a:chOff x="687" y="120"/>
            <a:chExt cx="4453" cy="914"/>
          </a:xfrm>
        </p:grpSpPr>
        <p:sp>
          <p:nvSpPr>
            <p:cNvPr id="44038" name="Rectangle 6"/>
            <p:cNvSpPr>
              <a:spLocks noChangeArrowheads="1"/>
            </p:cNvSpPr>
            <p:nvPr/>
          </p:nvSpPr>
          <p:spPr bwMode="auto">
            <a:xfrm>
              <a:off x="711" y="120"/>
              <a:ext cx="442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fr-FR" sz="4000" b="1">
                <a:latin typeface="Constantia" pitchFamily="18" charset="0"/>
              </a:endParaRPr>
            </a:p>
          </p:txBody>
        </p:sp>
        <p:sp>
          <p:nvSpPr>
            <p:cNvPr id="7" name="Rectangle 7"/>
            <p:cNvSpPr>
              <a:spLocks noChangeArrowheads="1"/>
            </p:cNvSpPr>
            <p:nvPr/>
          </p:nvSpPr>
          <p:spPr bwMode="auto">
            <a:xfrm>
              <a:off x="687" y="127"/>
              <a:ext cx="4429" cy="907"/>
            </a:xfrm>
            <a:prstGeom prst="rect">
              <a:avLst/>
            </a:prstGeom>
            <a:noFill/>
            <a:ln w="9525">
              <a:noFill/>
              <a:miter lim="800000"/>
              <a:headEnd/>
              <a:tailEnd/>
            </a:ln>
          </p:spPr>
          <p:txBody>
            <a:bodyPr/>
            <a:lstStyle/>
            <a:p>
              <a:pPr marL="342900" indent="-342900" algn="ctr" fontAlgn="auto">
                <a:spcBef>
                  <a:spcPct val="20000"/>
                </a:spcBef>
                <a:spcAft>
                  <a:spcPts val="0"/>
                </a:spcAft>
                <a:defRPr/>
              </a:pPr>
              <a:r>
                <a:rPr lang="el-GR" sz="4000" b="1" dirty="0">
                  <a:solidFill>
                    <a:srgbClr val="FFFFCC"/>
                  </a:solidFill>
                  <a:effectLst>
                    <a:outerShdw blurRad="38100" dist="38100" dir="2700000" algn="tl">
                      <a:srgbClr val="000000">
                        <a:alpha val="43137"/>
                      </a:srgbClr>
                    </a:outerShdw>
                  </a:effectLst>
                  <a:latin typeface="+mn-lt"/>
                  <a:cs typeface="+mn-cs"/>
                </a:rPr>
                <a:t>Γιατί;</a:t>
              </a:r>
              <a:endParaRPr lang="es-ES" sz="4000" b="1" dirty="0">
                <a:solidFill>
                  <a:srgbClr val="FFFFCC"/>
                </a:solidFill>
                <a:effectLst>
                  <a:outerShdw blurRad="38100" dist="38100" dir="2700000" algn="tl">
                    <a:srgbClr val="000000">
                      <a:alpha val="43137"/>
                    </a:srgbClr>
                  </a:outerShdw>
                </a:effectLst>
                <a:latin typeface="+mn-lt"/>
                <a:cs typeface="+mn-cs"/>
              </a:endParaRPr>
            </a:p>
          </p:txBody>
        </p:sp>
      </p:grpSp>
    </p:spTree>
    <p:extLst>
      <p:ext uri="{BB962C8B-B14F-4D97-AF65-F5344CB8AC3E}">
        <p14:creationId xmlns:p14="http://schemas.microsoft.com/office/powerpoint/2010/main" val="2712791566"/>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Basu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34925" y="1990725"/>
            <a:ext cx="7069138" cy="1438275"/>
            <a:chOff x="687" y="120"/>
            <a:chExt cx="4453" cy="914"/>
          </a:xfrm>
        </p:grpSpPr>
        <p:sp>
          <p:nvSpPr>
            <p:cNvPr id="45060" name="Rectangle 6"/>
            <p:cNvSpPr>
              <a:spLocks noChangeArrowheads="1"/>
            </p:cNvSpPr>
            <p:nvPr/>
          </p:nvSpPr>
          <p:spPr bwMode="auto">
            <a:xfrm>
              <a:off x="711" y="120"/>
              <a:ext cx="442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fr-FR" sz="4000" b="1">
                <a:latin typeface="Constantia" pitchFamily="18" charset="0"/>
              </a:endParaRPr>
            </a:p>
          </p:txBody>
        </p:sp>
        <p:sp>
          <p:nvSpPr>
            <p:cNvPr id="18437" name="Rectangle 7"/>
            <p:cNvSpPr>
              <a:spLocks noChangeArrowheads="1"/>
            </p:cNvSpPr>
            <p:nvPr/>
          </p:nvSpPr>
          <p:spPr bwMode="auto">
            <a:xfrm>
              <a:off x="687" y="127"/>
              <a:ext cx="4429" cy="907"/>
            </a:xfrm>
            <a:prstGeom prst="rect">
              <a:avLst/>
            </a:prstGeom>
            <a:noFill/>
            <a:ln w="9525">
              <a:noFill/>
              <a:miter lim="800000"/>
              <a:headEnd/>
              <a:tailEnd/>
            </a:ln>
          </p:spPr>
          <p:txBody>
            <a:bodyPr/>
            <a:lstStyle/>
            <a:p>
              <a:pPr marL="342900" indent="-342900" algn="ctr" fontAlgn="auto">
                <a:spcBef>
                  <a:spcPct val="20000"/>
                </a:spcBef>
                <a:spcAft>
                  <a:spcPts val="0"/>
                </a:spcAft>
                <a:defRPr/>
              </a:pPr>
              <a:r>
                <a:rPr lang="el-GR" sz="4000" b="1" dirty="0">
                  <a:solidFill>
                    <a:srgbClr val="FFFFCC"/>
                  </a:solidFill>
                  <a:effectLst>
                    <a:outerShdw blurRad="38100" dist="38100" dir="2700000" algn="tl">
                      <a:srgbClr val="000000">
                        <a:alpha val="43137"/>
                      </a:srgbClr>
                    </a:outerShdw>
                  </a:effectLst>
                  <a:latin typeface="+mn-lt"/>
                  <a:cs typeface="+mn-cs"/>
                </a:rPr>
                <a:t>Μου το ανταποδίδεις έτσι;</a:t>
              </a:r>
              <a:endParaRPr lang="es-ES" sz="4000" b="1" dirty="0">
                <a:solidFill>
                  <a:srgbClr val="FFFFCC"/>
                </a:solidFill>
                <a:effectLst>
                  <a:outerShdw blurRad="38100" dist="38100" dir="2700000" algn="tl">
                    <a:srgbClr val="000000">
                      <a:alpha val="43137"/>
                    </a:srgbClr>
                  </a:outerShdw>
                </a:effectLst>
                <a:latin typeface="+mn-lt"/>
                <a:cs typeface="+mn-cs"/>
              </a:endParaRPr>
            </a:p>
          </p:txBody>
        </p:sp>
      </p:grpSp>
    </p:spTree>
    <p:extLst>
      <p:ext uri="{BB962C8B-B14F-4D97-AF65-F5344CB8AC3E}">
        <p14:creationId xmlns:p14="http://schemas.microsoft.com/office/powerpoint/2010/main" val="3192898015"/>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714805"/>
      </p:ext>
    </p:extLst>
  </p:cSld>
  <p:clrMapOvr>
    <a:masterClrMapping/>
  </p:clrMapOvr>
  <p:transition spd="slow" advClick="0" advTm="5000">
    <p:spli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974386"/>
      </p:ext>
    </p:extLst>
  </p:cSld>
  <p:clrMapOvr>
    <a:masterClrMapping/>
  </p:clrMapOvr>
  <p:transition spd="slow" advClick="0" advTm="5000">
    <p:spli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fontAlgn="auto" hangingPunct="1">
              <a:spcAft>
                <a:spcPts val="0"/>
              </a:spcAft>
              <a:defRPr/>
            </a:pPr>
            <a:endParaRPr lang="fr-FR"/>
          </a:p>
        </p:txBody>
      </p:sp>
      <p:sp>
        <p:nvSpPr>
          <p:cNvPr id="48131" name="Rectangle 3"/>
          <p:cNvSpPr>
            <a:spLocks noGrp="1" noChangeArrowheads="1"/>
          </p:cNvSpPr>
          <p:nvPr>
            <p:ph type="body" idx="1"/>
          </p:nvPr>
        </p:nvSpPr>
        <p:spPr/>
        <p:txBody>
          <a:bodyPr/>
          <a:lstStyle/>
          <a:p>
            <a:pPr eaLnBrk="1" hangingPunct="1"/>
            <a:endParaRPr lang="fr-FR"/>
          </a:p>
        </p:txBody>
      </p:sp>
      <p:pic>
        <p:nvPicPr>
          <p:cNvPr id="48132" name="Picture 4" descr="crown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565409"/>
      </p:ext>
    </p:extLst>
  </p:cSld>
  <p:clrMapOvr>
    <a:masterClrMapping/>
  </p:clrMapOvr>
  <p:transition spd="slow" advClick="0" advTm="5000">
    <p:spli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maree no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528243"/>
      </p:ext>
    </p:extLst>
  </p:cSld>
  <p:clrMapOvr>
    <a:masterClrMapping/>
  </p:clrMapOvr>
  <p:transition spd="slow" advClick="0" advTm="5000">
    <p:spli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EDE566-DEED-4D1D-B32A-2B5B584D746D}"/>
              </a:ext>
            </a:extLst>
          </p:cNvPr>
          <p:cNvSpPr>
            <a:spLocks noGrp="1"/>
          </p:cNvSpPr>
          <p:nvPr>
            <p:ph idx="1"/>
          </p:nvPr>
        </p:nvSpPr>
        <p:spPr>
          <a:xfrm>
            <a:off x="457200" y="1166018"/>
            <a:ext cx="8229600" cy="4525963"/>
          </a:xfrm>
        </p:spPr>
        <p:txBody>
          <a:bodyPr>
            <a:normAutofit fontScale="92500" lnSpcReduction="20000"/>
          </a:bodyPr>
          <a:lstStyle/>
          <a:p>
            <a:r>
              <a:rPr lang="el-GR" dirty="0"/>
              <a:t>Τίποτε δεν υπάρχει πιο όμορφο από ένα καταπράσινο κάμπο, μια δεντροφυτεμένη βουνοπλαγιά, ένα λουλουδιασμένο κήπο. Όλες αυτές οι ομορφιές της φύσης, δεν ζητούν τίποτε περισσότερο από εμάς παρά μόνο την αγάπη και την προστασία μας.</a:t>
            </a:r>
          </a:p>
          <a:p>
            <a:pPr marL="0" indent="0">
              <a:buNone/>
            </a:pPr>
            <a:endParaRPr lang="el-GR" dirty="0"/>
          </a:p>
          <a:p>
            <a:r>
              <a:rPr lang="el-GR" dirty="0"/>
              <a:t>Αρχίζουμε τη σημερινή μας γιορτή αφιερωμένη στο Δέντρο, με μήνυμα από την πρόεδρο του σχολείου μας </a:t>
            </a:r>
            <a:r>
              <a:rPr lang="el-GR" u="sng" dirty="0"/>
              <a:t>Κάκια Ιωάννου, μαθήτρια του τμήματος Ε41.</a:t>
            </a:r>
          </a:p>
          <a:p>
            <a:endParaRPr lang="el-GR" dirty="0"/>
          </a:p>
          <a:p>
            <a:endParaRPr lang="en-CY" dirty="0"/>
          </a:p>
        </p:txBody>
      </p:sp>
      <p:pic>
        <p:nvPicPr>
          <p:cNvPr id="4" name="1. Αντριάνα">
            <a:hlinkClick r:id="" action="ppaction://media"/>
            <a:extLst>
              <a:ext uri="{FF2B5EF4-FFF2-40B4-BE49-F238E27FC236}">
                <a16:creationId xmlns:a16="http://schemas.microsoft.com/office/drawing/2014/main" id="{3E405CDF-3827-433D-A5C0-6C09EB4F63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071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FOCA HERI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898079"/>
      </p:ext>
    </p:extLst>
  </p:cSld>
  <p:clrMapOvr>
    <a:masterClrMapping/>
  </p:clrMapOvr>
  <p:transition spd="slow" advClick="0" advTm="5000">
    <p:spli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foca beb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0" y="765175"/>
            <a:ext cx="2952750" cy="646113"/>
            <a:chOff x="687" y="120"/>
            <a:chExt cx="4453" cy="914"/>
          </a:xfrm>
        </p:grpSpPr>
        <p:sp>
          <p:nvSpPr>
            <p:cNvPr id="51204" name="Rectangle 6"/>
            <p:cNvSpPr>
              <a:spLocks noChangeArrowheads="1"/>
            </p:cNvSpPr>
            <p:nvPr/>
          </p:nvSpPr>
          <p:spPr bwMode="auto">
            <a:xfrm>
              <a:off x="711" y="120"/>
              <a:ext cx="442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fr-FR" sz="4000" b="1">
                <a:latin typeface="Constantia" pitchFamily="18" charset="0"/>
              </a:endParaRPr>
            </a:p>
          </p:txBody>
        </p:sp>
        <p:sp>
          <p:nvSpPr>
            <p:cNvPr id="5" name="Rectangle 7"/>
            <p:cNvSpPr>
              <a:spLocks noChangeArrowheads="1"/>
            </p:cNvSpPr>
            <p:nvPr/>
          </p:nvSpPr>
          <p:spPr bwMode="auto">
            <a:xfrm>
              <a:off x="687" y="127"/>
              <a:ext cx="4429" cy="907"/>
            </a:xfrm>
            <a:prstGeom prst="rect">
              <a:avLst/>
            </a:prstGeom>
            <a:noFill/>
            <a:ln w="9525">
              <a:noFill/>
              <a:miter lim="800000"/>
              <a:headEnd/>
              <a:tailEnd/>
            </a:ln>
          </p:spPr>
          <p:txBody>
            <a:bodyPr/>
            <a:lstStyle/>
            <a:p>
              <a:pPr marL="342900" indent="-342900" algn="ctr" fontAlgn="auto">
                <a:spcBef>
                  <a:spcPct val="20000"/>
                </a:spcBef>
                <a:spcAft>
                  <a:spcPts val="0"/>
                </a:spcAft>
                <a:defRPr/>
              </a:pPr>
              <a:r>
                <a:rPr lang="el-GR" sz="4000" b="1" dirty="0">
                  <a:solidFill>
                    <a:srgbClr val="FFFFCC"/>
                  </a:solidFill>
                  <a:effectLst>
                    <a:outerShdw blurRad="38100" dist="38100" dir="2700000" algn="tl">
                      <a:srgbClr val="000000">
                        <a:alpha val="43137"/>
                      </a:srgbClr>
                    </a:outerShdw>
                  </a:effectLst>
                  <a:latin typeface="+mn-lt"/>
                  <a:cs typeface="+mn-cs"/>
                </a:rPr>
                <a:t>Γιατί;</a:t>
              </a:r>
              <a:endParaRPr lang="es-ES" sz="4000" b="1" dirty="0">
                <a:solidFill>
                  <a:srgbClr val="FFFFCC"/>
                </a:solidFill>
                <a:effectLst>
                  <a:outerShdw blurRad="38100" dist="38100" dir="2700000" algn="tl">
                    <a:srgbClr val="000000">
                      <a:alpha val="43137"/>
                    </a:srgbClr>
                  </a:outerShdw>
                </a:effectLst>
                <a:latin typeface="+mn-lt"/>
                <a:cs typeface="+mn-cs"/>
              </a:endParaRPr>
            </a:p>
          </p:txBody>
        </p:sp>
      </p:grpSp>
    </p:spTree>
    <p:extLst>
      <p:ext uri="{BB962C8B-B14F-4D97-AF65-F5344CB8AC3E}">
        <p14:creationId xmlns:p14="http://schemas.microsoft.com/office/powerpoint/2010/main" val="2109359534"/>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327107"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8888517"/>
      </p:ext>
    </p:extLst>
  </p:cSld>
  <p:clrMapOvr>
    <a:masterClrMapping/>
  </p:clrMapOvr>
  <p:transition spd="slow" advClick="0" advTm="5000">
    <p:spli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RGetAttachmen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918118"/>
      </p:ext>
    </p:extLst>
  </p:cSld>
  <p:clrMapOvr>
    <a:masterClrMapping/>
  </p:clrMapOvr>
  <p:transition spd="slow" advClick="0" advTm="5000">
    <p:spli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mahogany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914400" y="5791200"/>
            <a:ext cx="7689850" cy="792163"/>
            <a:chOff x="716" y="708"/>
            <a:chExt cx="4844" cy="499"/>
          </a:xfrm>
        </p:grpSpPr>
        <p:sp>
          <p:nvSpPr>
            <p:cNvPr id="46084" name="Rectangle 5"/>
            <p:cNvSpPr>
              <a:spLocks noChangeArrowheads="1"/>
            </p:cNvSpPr>
            <p:nvPr/>
          </p:nvSpPr>
          <p:spPr bwMode="auto">
            <a:xfrm>
              <a:off x="748" y="708"/>
              <a:ext cx="4812" cy="499"/>
            </a:xfrm>
            <a:prstGeom prst="rect">
              <a:avLst/>
            </a:prstGeom>
            <a:noFill/>
            <a:ln w="9525">
              <a:noFill/>
              <a:miter lim="800000"/>
              <a:headEnd/>
              <a:tailEnd/>
            </a:ln>
          </p:spPr>
          <p:txBody>
            <a:bodyPr/>
            <a:lstStyle/>
            <a:p>
              <a:pPr marL="342900" indent="-342900" algn="ctr" fontAlgn="auto">
                <a:spcBef>
                  <a:spcPct val="20000"/>
                </a:spcBef>
                <a:spcAft>
                  <a:spcPts val="0"/>
                </a:spcAft>
                <a:defRPr/>
              </a:pPr>
              <a:r>
                <a:rPr lang="el-GR" sz="4000" b="1" dirty="0">
                  <a:solidFill>
                    <a:srgbClr val="FFFFCC"/>
                  </a:solidFill>
                  <a:effectLst>
                    <a:outerShdw blurRad="38100" dist="38100" dir="2700000" algn="tl">
                      <a:srgbClr val="000000">
                        <a:alpha val="43137"/>
                      </a:srgbClr>
                    </a:outerShdw>
                  </a:effectLst>
                  <a:latin typeface="+mn-lt"/>
                  <a:cs typeface="+mn-cs"/>
                </a:rPr>
                <a:t>Μου δίνεις </a:t>
              </a:r>
              <a:r>
                <a:rPr lang="el-GR" sz="4000" b="1">
                  <a:solidFill>
                    <a:srgbClr val="FFFFCC"/>
                  </a:solidFill>
                  <a:effectLst>
                    <a:outerShdw blurRad="38100" dist="38100" dir="2700000" algn="tl">
                      <a:srgbClr val="000000">
                        <a:alpha val="43137"/>
                      </a:srgbClr>
                    </a:outerShdw>
                  </a:effectLst>
                  <a:latin typeface="+mn-lt"/>
                  <a:cs typeface="+mn-cs"/>
                </a:rPr>
                <a:t>πίσω τον </a:t>
              </a:r>
              <a:r>
                <a:rPr lang="el-GR" sz="4000" b="1" dirty="0">
                  <a:solidFill>
                    <a:srgbClr val="FFFFCC"/>
                  </a:solidFill>
                  <a:effectLst>
                    <a:outerShdw blurRad="38100" dist="38100" dir="2700000" algn="tl">
                      <a:srgbClr val="000000">
                        <a:alpha val="43137"/>
                      </a:srgbClr>
                    </a:outerShdw>
                  </a:effectLst>
                  <a:latin typeface="+mn-lt"/>
                  <a:cs typeface="+mn-cs"/>
                </a:rPr>
                <a:t>θάνατο;</a:t>
              </a:r>
              <a:endParaRPr lang="es-ES" sz="4000" b="1" dirty="0">
                <a:effectLst>
                  <a:outerShdw blurRad="38100" dist="38100" dir="2700000" algn="tl">
                    <a:srgbClr val="000000">
                      <a:alpha val="43137"/>
                    </a:srgbClr>
                  </a:outerShdw>
                </a:effectLst>
                <a:latin typeface="+mn-lt"/>
                <a:cs typeface="+mn-cs"/>
              </a:endParaRPr>
            </a:p>
          </p:txBody>
        </p:sp>
        <p:sp>
          <p:nvSpPr>
            <p:cNvPr id="55301" name="Rectangle 6"/>
            <p:cNvSpPr>
              <a:spLocks noChangeArrowheads="1"/>
            </p:cNvSpPr>
            <p:nvPr/>
          </p:nvSpPr>
          <p:spPr bwMode="auto">
            <a:xfrm>
              <a:off x="716" y="708"/>
              <a:ext cx="435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fr-FR" sz="4000" b="1">
                <a:solidFill>
                  <a:srgbClr val="FFFFCC"/>
                </a:solidFill>
                <a:latin typeface="Constantia" pitchFamily="18" charset="0"/>
              </a:endParaRPr>
            </a:p>
          </p:txBody>
        </p:sp>
      </p:grpSp>
    </p:spTree>
    <p:extLst>
      <p:ext uri="{BB962C8B-B14F-4D97-AF65-F5344CB8AC3E}">
        <p14:creationId xmlns:p14="http://schemas.microsoft.com/office/powerpoint/2010/main" val="1033016715"/>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 descr="ours-polaire-23-02-01-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 Box 9"/>
          <p:cNvSpPr txBox="1">
            <a:spLocks noChangeArrowheads="1"/>
          </p:cNvSpPr>
          <p:nvPr/>
        </p:nvSpPr>
        <p:spPr bwMode="auto">
          <a:xfrm>
            <a:off x="1449214" y="5445224"/>
            <a:ext cx="6507162" cy="1484313"/>
          </a:xfrm>
          <a:prstGeom prst="rect">
            <a:avLst/>
          </a:prstGeom>
          <a:noFill/>
          <a:ln w="9525">
            <a:noFill/>
            <a:miter lim="800000"/>
            <a:headEnd/>
            <a:tailEnd/>
          </a:ln>
        </p:spPr>
        <p:txBody>
          <a:bodyPr wrap="none">
            <a:spAutoFit/>
          </a:bodyPr>
          <a:lstStyle/>
          <a:p>
            <a:pPr fontAlgn="auto">
              <a:spcBef>
                <a:spcPct val="20000"/>
              </a:spcBef>
              <a:spcAft>
                <a:spcPts val="0"/>
              </a:spcAft>
              <a:defRPr/>
            </a:pPr>
            <a:r>
              <a:rPr lang="el-GR" sz="3200" b="1" dirty="0">
                <a:solidFill>
                  <a:srgbClr val="FFFFCC"/>
                </a:solidFill>
                <a:effectLst>
                  <a:outerShdw blurRad="38100" dist="38100" dir="2700000" algn="tl">
                    <a:srgbClr val="000000">
                      <a:alpha val="43137"/>
                    </a:srgbClr>
                  </a:outerShdw>
                </a:effectLst>
                <a:latin typeface="+mn-lt"/>
                <a:cs typeface="+mn-cs"/>
              </a:rPr>
              <a:t>Αυτή είναι η κληρονομιά που θέλεις </a:t>
            </a:r>
          </a:p>
          <a:p>
            <a:pPr fontAlgn="auto">
              <a:spcBef>
                <a:spcPct val="20000"/>
              </a:spcBef>
              <a:spcAft>
                <a:spcPts val="0"/>
              </a:spcAft>
              <a:defRPr/>
            </a:pPr>
            <a:r>
              <a:rPr lang="el-GR" sz="3200" b="1" dirty="0">
                <a:solidFill>
                  <a:srgbClr val="FFFFCC"/>
                </a:solidFill>
                <a:effectLst>
                  <a:outerShdw blurRad="38100" dist="38100" dir="2700000" algn="tl">
                    <a:srgbClr val="000000">
                      <a:alpha val="43137"/>
                    </a:srgbClr>
                  </a:outerShdw>
                </a:effectLst>
                <a:latin typeface="+mn-lt"/>
                <a:cs typeface="+mn-cs"/>
              </a:rPr>
              <a:t>να αφήσεις στα παιδιά σου;</a:t>
            </a:r>
            <a:endParaRPr lang="es-ES" sz="3200" b="1" dirty="0">
              <a:solidFill>
                <a:srgbClr val="FFFFCC"/>
              </a:solidFill>
              <a:effectLst>
                <a:outerShdw blurRad="38100" dist="38100" dir="2700000" algn="tl">
                  <a:srgbClr val="000000">
                    <a:alpha val="43137"/>
                  </a:srgbClr>
                </a:outerShdw>
              </a:effectLst>
              <a:latin typeface="+mn-lt"/>
              <a:cs typeface="+mn-cs"/>
            </a:endParaRPr>
          </a:p>
          <a:p>
            <a:pPr fontAlgn="auto">
              <a:spcBef>
                <a:spcPts val="0"/>
              </a:spcBef>
              <a:spcAft>
                <a:spcPts val="0"/>
              </a:spcAft>
              <a:defRPr/>
            </a:pPr>
            <a:endParaRPr lang="es-ES" sz="2000" dirty="0">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966391518"/>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81"/>
                                        </p:tgtEl>
                                        <p:attrNameLst>
                                          <p:attrName>style.visibility</p:attrName>
                                        </p:attrNameLst>
                                      </p:cBhvr>
                                      <p:to>
                                        <p:strVal val="visible"/>
                                      </p:to>
                                    </p:set>
                                    <p:animEffect transition="in" filter="fade">
                                      <p:cBhvr>
                                        <p:cTn id="7" dur="30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1" descr="ef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0" name="Text Box 22"/>
          <p:cNvSpPr txBox="1">
            <a:spLocks noChangeArrowheads="1"/>
          </p:cNvSpPr>
          <p:nvPr/>
        </p:nvSpPr>
        <p:spPr bwMode="auto">
          <a:xfrm>
            <a:off x="756691" y="5725120"/>
            <a:ext cx="6551613" cy="584200"/>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l-GR" sz="3200" b="1" dirty="0">
                <a:solidFill>
                  <a:srgbClr val="FFFFCC"/>
                </a:solidFill>
                <a:effectLst>
                  <a:outerShdw blurRad="38100" dist="38100" dir="2700000" algn="tl">
                    <a:srgbClr val="000000">
                      <a:alpha val="43137"/>
                    </a:srgbClr>
                  </a:outerShdw>
                </a:effectLst>
                <a:latin typeface="+mn-lt"/>
                <a:cs typeface="+mn-cs"/>
              </a:rPr>
              <a:t>Κάνε κάτι για μένα και για όλους μας</a:t>
            </a:r>
            <a:endParaRPr lang="es-ES" sz="3200" b="1" dirty="0">
              <a:solidFill>
                <a:srgbClr val="FFFFCC"/>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365070876"/>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430"/>
                                        </p:tgtEl>
                                        <p:attrNameLst>
                                          <p:attrName>style.visibility</p:attrName>
                                        </p:attrNameLst>
                                      </p:cBhvr>
                                      <p:to>
                                        <p:strVal val="visible"/>
                                      </p:to>
                                    </p:set>
                                    <p:animEffect transition="in" filter="fade">
                                      <p:cBhvr>
                                        <p:cTn id="7" dur="2000"/>
                                        <p:tgtEl>
                                          <p:spTgt spid="17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l-GR"/>
          </a:p>
        </p:txBody>
      </p:sp>
      <p:sp>
        <p:nvSpPr>
          <p:cNvPr id="59395" name="Content Placeholder 2"/>
          <p:cNvSpPr>
            <a:spLocks noGrp="1"/>
          </p:cNvSpPr>
          <p:nvPr>
            <p:ph idx="1"/>
          </p:nvPr>
        </p:nvSpPr>
        <p:spPr/>
        <p:txBody>
          <a:bodyPr/>
          <a:lstStyle/>
          <a:p>
            <a:pPr eaLnBrk="1" hangingPunct="1"/>
            <a:endParaRPr lang="el-GR"/>
          </a:p>
        </p:txBody>
      </p:sp>
      <p:pic>
        <p:nvPicPr>
          <p:cNvPr id="59396" name="Picture 2"/>
          <p:cNvPicPr>
            <a:picLocks noChangeAspect="1" noChangeArrowheads="1"/>
          </p:cNvPicPr>
          <p:nvPr/>
        </p:nvPicPr>
        <p:blipFill>
          <a:blip r:embed="rId3">
            <a:lum bright="-10000"/>
            <a:extLst>
              <a:ext uri="{28A0092B-C50C-407E-A947-70E740481C1C}">
                <a14:useLocalDpi xmlns:a14="http://schemas.microsoft.com/office/drawing/2010/main" val="0"/>
              </a:ext>
            </a:extLst>
          </a:blip>
          <a:srcRect l="17709" t="10454" r="18092" b="1572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179512" y="5805264"/>
            <a:ext cx="8472487" cy="584200"/>
          </a:xfrm>
          <a:prstGeom prst="rect">
            <a:avLst/>
          </a:prstGeom>
          <a:noFill/>
          <a:ln w="9525">
            <a:noFill/>
            <a:miter lim="800000"/>
            <a:headEnd/>
            <a:tailEnd/>
          </a:ln>
        </p:spPr>
        <p:txBody>
          <a:bodyPr>
            <a:spAutoFit/>
          </a:bodyPr>
          <a:lstStyle/>
          <a:p>
            <a:pPr algn="r" fontAlgn="auto">
              <a:spcBef>
                <a:spcPts val="0"/>
              </a:spcBef>
              <a:spcAft>
                <a:spcPts val="0"/>
              </a:spcAft>
              <a:defRPr/>
            </a:pPr>
            <a:r>
              <a:rPr lang="el-GR" sz="3200" b="1" dirty="0">
                <a:solidFill>
                  <a:srgbClr val="FFFFCC"/>
                </a:solidFill>
                <a:effectLst>
                  <a:outerShdw blurRad="38100" dist="38100" dir="2700000" algn="tl">
                    <a:srgbClr val="000000">
                      <a:alpha val="43137"/>
                    </a:srgbClr>
                  </a:outerShdw>
                </a:effectLst>
                <a:latin typeface="+mn-lt"/>
                <a:cs typeface="+mn-cs"/>
              </a:rPr>
              <a:t>Αν δεν το κάνεις εσύ ποιος θα το κάνει;</a:t>
            </a:r>
            <a:endParaRPr lang="es-ES" sz="3200" b="1" dirty="0">
              <a:solidFill>
                <a:srgbClr val="FFFFCC"/>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4023427225"/>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retocNational%20Geographic_NGM2001_08p98-9"/>
          <p:cNvPicPr>
            <a:picLocks noChangeAspect="1" noChangeArrowheads="1"/>
          </p:cNvPicPr>
          <p:nvPr/>
        </p:nvPicPr>
        <p:blipFill>
          <a:blip r:embed="rId3">
            <a:extLst>
              <a:ext uri="{28A0092B-C50C-407E-A947-70E740481C1C}">
                <a14:useLocalDpi xmlns:a14="http://schemas.microsoft.com/office/drawing/2010/main" val="0"/>
              </a:ext>
            </a:extLst>
          </a:blip>
          <a:srcRect t="6548" b="934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p:cNvSpPr txBox="1">
            <a:spLocks noChangeArrowheads="1"/>
          </p:cNvSpPr>
          <p:nvPr/>
        </p:nvSpPr>
        <p:spPr bwMode="auto">
          <a:xfrm>
            <a:off x="1311275" y="63293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atin typeface="Constantia" pitchFamily="18" charset="0"/>
            </a:endParaRPr>
          </a:p>
        </p:txBody>
      </p:sp>
      <p:sp>
        <p:nvSpPr>
          <p:cNvPr id="97286" name="Text Box 6"/>
          <p:cNvSpPr txBox="1">
            <a:spLocks noChangeArrowheads="1"/>
          </p:cNvSpPr>
          <p:nvPr/>
        </p:nvSpPr>
        <p:spPr bwMode="auto">
          <a:xfrm>
            <a:off x="756121" y="908050"/>
            <a:ext cx="6480175" cy="584200"/>
          </a:xfrm>
          <a:prstGeom prst="rect">
            <a:avLst/>
          </a:prstGeom>
          <a:noFill/>
          <a:ln w="9525">
            <a:noFill/>
            <a:miter lim="800000"/>
            <a:headEnd/>
            <a:tailEnd/>
          </a:ln>
        </p:spPr>
        <p:txBody>
          <a:bodyPr>
            <a:spAutoFit/>
          </a:bodyPr>
          <a:lstStyle/>
          <a:p>
            <a:pPr fontAlgn="auto">
              <a:spcBef>
                <a:spcPts val="0"/>
              </a:spcBef>
              <a:spcAft>
                <a:spcPts val="0"/>
              </a:spcAft>
              <a:defRPr/>
            </a:pPr>
            <a:r>
              <a:rPr lang="el-GR" sz="3200" b="1" dirty="0">
                <a:solidFill>
                  <a:srgbClr val="FFFFCC"/>
                </a:solidFill>
                <a:effectLst>
                  <a:outerShdw blurRad="38100" dist="38100" dir="2700000" algn="tl">
                    <a:srgbClr val="000000">
                      <a:alpha val="43137"/>
                    </a:srgbClr>
                  </a:outerShdw>
                </a:effectLst>
                <a:latin typeface="+mn-lt"/>
                <a:cs typeface="+mn-cs"/>
              </a:rPr>
              <a:t>Αν δεν γίνει τώρα ….. Πότε;</a:t>
            </a:r>
            <a:endParaRPr lang="es-ES" sz="3200" dirty="0">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168334836"/>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286"/>
                                        </p:tgtEl>
                                        <p:attrNameLst>
                                          <p:attrName>style.visibility</p:attrName>
                                        </p:attrNameLst>
                                      </p:cBhvr>
                                      <p:to>
                                        <p:strVal val="visible"/>
                                      </p:to>
                                    </p:set>
                                    <p:animEffect transition="in" filter="fade">
                                      <p:cBhvr>
                                        <p:cTn id="7" dur="2000"/>
                                        <p:tgtEl>
                                          <p:spTgt spid="9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l-GR"/>
          </a:p>
        </p:txBody>
      </p:sp>
      <p:sp>
        <p:nvSpPr>
          <p:cNvPr id="61443" name="Content Placeholder 2"/>
          <p:cNvSpPr>
            <a:spLocks noGrp="1"/>
          </p:cNvSpPr>
          <p:nvPr>
            <p:ph idx="1"/>
          </p:nvPr>
        </p:nvSpPr>
        <p:spPr/>
        <p:txBody>
          <a:bodyPr/>
          <a:lstStyle/>
          <a:p>
            <a:pPr eaLnBrk="1" hangingPunct="1"/>
            <a:endParaRPr lang="el-GR"/>
          </a:p>
        </p:txBody>
      </p:sp>
      <p:pic>
        <p:nvPicPr>
          <p:cNvPr id="61444" name="Picture 2"/>
          <p:cNvPicPr>
            <a:picLocks noChangeAspect="1" noChangeArrowheads="1"/>
          </p:cNvPicPr>
          <p:nvPr/>
        </p:nvPicPr>
        <p:blipFill>
          <a:blip r:embed="rId3">
            <a:lum bright="-10000"/>
            <a:extLst>
              <a:ext uri="{28A0092B-C50C-407E-A947-70E740481C1C}">
                <a14:useLocalDpi xmlns:a14="http://schemas.microsoft.com/office/drawing/2010/main" val="0"/>
              </a:ext>
            </a:extLst>
          </a:blip>
          <a:srcRect l="17982" t="12422" r="18925" b="1375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612105" y="1404938"/>
            <a:ext cx="6480175" cy="584200"/>
          </a:xfrm>
          <a:prstGeom prst="rect">
            <a:avLst/>
          </a:prstGeom>
          <a:noFill/>
          <a:ln w="9525">
            <a:noFill/>
            <a:miter lim="800000"/>
            <a:headEnd/>
            <a:tailEnd/>
          </a:ln>
        </p:spPr>
        <p:txBody>
          <a:bodyPr>
            <a:spAutoFit/>
          </a:bodyPr>
          <a:lstStyle/>
          <a:p>
            <a:pPr fontAlgn="auto">
              <a:spcBef>
                <a:spcPts val="0"/>
              </a:spcBef>
              <a:spcAft>
                <a:spcPts val="0"/>
              </a:spcAft>
              <a:defRPr/>
            </a:pPr>
            <a:r>
              <a:rPr lang="el-GR" sz="3200" b="1" dirty="0">
                <a:solidFill>
                  <a:srgbClr val="FFFFCC"/>
                </a:solidFill>
                <a:effectLst>
                  <a:outerShdw blurRad="38100" dist="38100" dir="2700000" algn="tl">
                    <a:srgbClr val="000000">
                      <a:alpha val="43137"/>
                    </a:srgbClr>
                  </a:outerShdw>
                </a:effectLst>
                <a:latin typeface="+mn-lt"/>
                <a:cs typeface="+mn-cs"/>
              </a:rPr>
              <a:t>Σκέψου…..</a:t>
            </a:r>
            <a:endParaRPr lang="es-ES" sz="3200" dirty="0">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514643662"/>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 y="-1712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κάκια Νεο">
            <a:hlinkClick r:id="" action="ppaction://media"/>
            <a:extLst>
              <a:ext uri="{FF2B5EF4-FFF2-40B4-BE49-F238E27FC236}">
                <a16:creationId xmlns:a16="http://schemas.microsoft.com/office/drawing/2014/main" id="{F3C3FA83-9797-428B-A50F-07F0F7DFF4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13960476"/>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girlwith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5"/>
          <p:cNvSpPr txBox="1">
            <a:spLocks noChangeArrowheads="1"/>
          </p:cNvSpPr>
          <p:nvPr/>
        </p:nvSpPr>
        <p:spPr bwMode="auto">
          <a:xfrm>
            <a:off x="611188" y="5297488"/>
            <a:ext cx="3563937" cy="769937"/>
          </a:xfrm>
          <a:prstGeom prst="rect">
            <a:avLst/>
          </a:prstGeom>
          <a:noFill/>
          <a:ln w="9525">
            <a:noFill/>
            <a:miter lim="800000"/>
            <a:headEnd/>
            <a:tailEnd/>
          </a:ln>
        </p:spPr>
        <p:txBody>
          <a:bodyPr wrap="none">
            <a:spAutoFit/>
          </a:bodyPr>
          <a:lstStyle/>
          <a:p>
            <a:pPr fontAlgn="auto">
              <a:spcBef>
                <a:spcPts val="0"/>
              </a:spcBef>
              <a:spcAft>
                <a:spcPts val="0"/>
              </a:spcAft>
              <a:defRPr/>
            </a:pPr>
            <a:r>
              <a:rPr lang="el-GR" sz="4400" b="1" dirty="0">
                <a:solidFill>
                  <a:srgbClr val="FFFF99"/>
                </a:solidFill>
                <a:effectLst>
                  <a:outerShdw blurRad="38100" dist="38100" dir="2700000" algn="tl">
                    <a:srgbClr val="000000">
                      <a:alpha val="43137"/>
                    </a:srgbClr>
                  </a:outerShdw>
                </a:effectLst>
                <a:latin typeface="+mn-lt"/>
                <a:cs typeface="+mn-cs"/>
              </a:rPr>
              <a:t>Σε ευχαριστώ</a:t>
            </a:r>
            <a:r>
              <a:rPr lang="es-ES" sz="4400" b="1" dirty="0">
                <a:solidFill>
                  <a:srgbClr val="FFFF99"/>
                </a:solidFill>
                <a:effectLst>
                  <a:outerShdw blurRad="38100" dist="38100" dir="2700000" algn="tl">
                    <a:srgbClr val="000000">
                      <a:alpha val="43137"/>
                    </a:srgbClr>
                  </a:outerShdw>
                </a:effectLst>
                <a:latin typeface="+mn-lt"/>
                <a:cs typeface="+mn-cs"/>
              </a:rPr>
              <a:t>!</a:t>
            </a:r>
          </a:p>
        </p:txBody>
      </p:sp>
    </p:spTree>
    <p:extLst>
      <p:ext uri="{BB962C8B-B14F-4D97-AF65-F5344CB8AC3E}">
        <p14:creationId xmlns:p14="http://schemas.microsoft.com/office/powerpoint/2010/main" val="2604152816"/>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309"/>
                                        </p:tgtEl>
                                        <p:attrNameLst>
                                          <p:attrName>style.visibility</p:attrName>
                                        </p:attrNameLst>
                                      </p:cBhvr>
                                      <p:to>
                                        <p:strVal val="visible"/>
                                      </p:to>
                                    </p:set>
                                    <p:animEffect transition="in" filter="fade">
                                      <p:cBhvr>
                                        <p:cTn id="7" dur="1000"/>
                                        <p:tgtEl>
                                          <p:spTgt spid="98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12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6"/>
          <p:cNvSpPr txBox="1">
            <a:spLocks noChangeArrowheads="1"/>
          </p:cNvSpPr>
          <p:nvPr/>
        </p:nvSpPr>
        <p:spPr bwMode="auto">
          <a:xfrm>
            <a:off x="967929" y="5683398"/>
            <a:ext cx="3748087" cy="769938"/>
          </a:xfrm>
          <a:prstGeom prst="rect">
            <a:avLst/>
          </a:prstGeom>
          <a:noFill/>
          <a:ln w="9525">
            <a:noFill/>
            <a:miter lim="800000"/>
            <a:headEnd/>
            <a:tailEnd/>
          </a:ln>
        </p:spPr>
        <p:txBody>
          <a:bodyPr wrap="none">
            <a:spAutoFit/>
          </a:bodyPr>
          <a:lstStyle/>
          <a:p>
            <a:pPr fontAlgn="auto">
              <a:spcBef>
                <a:spcPts val="0"/>
              </a:spcBef>
              <a:spcAft>
                <a:spcPts val="0"/>
              </a:spcAft>
              <a:defRPr/>
            </a:pPr>
            <a:r>
              <a:rPr lang="el-GR" sz="4400" b="1" dirty="0">
                <a:effectLst>
                  <a:outerShdw blurRad="38100" dist="38100" dir="2700000" algn="tl">
                    <a:srgbClr val="000000">
                      <a:alpha val="43137"/>
                    </a:srgbClr>
                  </a:outerShdw>
                </a:effectLst>
                <a:latin typeface="+mn-lt"/>
                <a:cs typeface="+mn-cs"/>
              </a:rPr>
              <a:t>Σε ευχαριστώ</a:t>
            </a:r>
            <a:r>
              <a:rPr lang="es-ES" sz="4400" b="1" dirty="0">
                <a:effectLst>
                  <a:outerShdw blurRad="38100" dist="38100" dir="2700000" algn="tl">
                    <a:srgbClr val="000000">
                      <a:alpha val="43137"/>
                    </a:srgbClr>
                  </a:outerShdw>
                </a:effectLst>
                <a:latin typeface="+mn-lt"/>
                <a:cs typeface="+mn-cs"/>
              </a:rPr>
              <a:t>!!</a:t>
            </a:r>
            <a:endParaRPr lang="es-ES" sz="3600" b="1" dirty="0">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520303797"/>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358"/>
                                        </p:tgtEl>
                                        <p:attrNameLst>
                                          <p:attrName>style.visibility</p:attrName>
                                        </p:attrNameLst>
                                      </p:cBhvr>
                                      <p:to>
                                        <p:strVal val="visible"/>
                                      </p:to>
                                    </p:set>
                                    <p:animEffect transition="in" filter="fade">
                                      <p:cBhvr>
                                        <p:cTn id="7" dur="1000"/>
                                        <p:tgtEl>
                                          <p:spTgt spid="100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PAN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5"/>
          <p:cNvSpPr txBox="1">
            <a:spLocks noChangeArrowheads="1"/>
          </p:cNvSpPr>
          <p:nvPr/>
        </p:nvSpPr>
        <p:spPr bwMode="auto">
          <a:xfrm>
            <a:off x="755650" y="5300663"/>
            <a:ext cx="3932238" cy="769937"/>
          </a:xfrm>
          <a:prstGeom prst="rect">
            <a:avLst/>
          </a:prstGeom>
          <a:noFill/>
          <a:ln w="9525">
            <a:noFill/>
            <a:miter lim="800000"/>
            <a:headEnd/>
            <a:tailEnd/>
          </a:ln>
        </p:spPr>
        <p:txBody>
          <a:bodyPr wrap="none">
            <a:spAutoFit/>
          </a:bodyPr>
          <a:lstStyle/>
          <a:p>
            <a:pPr fontAlgn="auto">
              <a:spcBef>
                <a:spcPts val="0"/>
              </a:spcBef>
              <a:spcAft>
                <a:spcPts val="0"/>
              </a:spcAft>
              <a:defRPr/>
            </a:pPr>
            <a:r>
              <a:rPr lang="el-GR" sz="4400" b="1" dirty="0">
                <a:solidFill>
                  <a:srgbClr val="FFFF99"/>
                </a:solidFill>
                <a:effectLst>
                  <a:outerShdw blurRad="38100" dist="38100" dir="2700000" algn="tl">
                    <a:srgbClr val="000000">
                      <a:alpha val="43137"/>
                    </a:srgbClr>
                  </a:outerShdw>
                </a:effectLst>
                <a:latin typeface="+mn-lt"/>
                <a:cs typeface="+mn-cs"/>
              </a:rPr>
              <a:t>Σε ευχαριστώ</a:t>
            </a:r>
            <a:r>
              <a:rPr lang="es-ES" sz="4400" b="1" dirty="0">
                <a:solidFill>
                  <a:srgbClr val="FFFF99"/>
                </a:solidFill>
                <a:effectLst>
                  <a:outerShdw blurRad="38100" dist="38100" dir="2700000" algn="tl">
                    <a:srgbClr val="000000">
                      <a:alpha val="43137"/>
                    </a:srgbClr>
                  </a:outerShdw>
                </a:effectLst>
                <a:latin typeface="+mn-lt"/>
                <a:cs typeface="+mn-cs"/>
              </a:rPr>
              <a:t>!!!</a:t>
            </a:r>
          </a:p>
        </p:txBody>
      </p:sp>
    </p:spTree>
    <p:extLst>
      <p:ext uri="{BB962C8B-B14F-4D97-AF65-F5344CB8AC3E}">
        <p14:creationId xmlns:p14="http://schemas.microsoft.com/office/powerpoint/2010/main" val="1867333598"/>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fade">
                                      <p:cBhvr>
                                        <p:cTn id="7" dur="20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4"/>
          <p:cNvGrpSpPr>
            <a:grpSpLocks/>
          </p:cNvGrpSpPr>
          <p:nvPr/>
        </p:nvGrpSpPr>
        <p:grpSpPr bwMode="auto">
          <a:xfrm>
            <a:off x="1258888" y="2636838"/>
            <a:ext cx="6950075" cy="792162"/>
            <a:chOff x="769" y="1389"/>
            <a:chExt cx="4378" cy="499"/>
          </a:xfrm>
        </p:grpSpPr>
        <p:sp>
          <p:nvSpPr>
            <p:cNvPr id="66567" name="Rectangle 5"/>
            <p:cNvSpPr>
              <a:spLocks noChangeArrowheads="1"/>
            </p:cNvSpPr>
            <p:nvPr/>
          </p:nvSpPr>
          <p:spPr bwMode="auto">
            <a:xfrm>
              <a:off x="793" y="1389"/>
              <a:ext cx="435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fr-FR" sz="4000" b="1">
                <a:latin typeface="Constantia" pitchFamily="18" charset="0"/>
              </a:endParaRPr>
            </a:p>
          </p:txBody>
        </p:sp>
        <p:sp>
          <p:nvSpPr>
            <p:cNvPr id="66568" name="Rectangle 6"/>
            <p:cNvSpPr>
              <a:spLocks noChangeArrowheads="1"/>
            </p:cNvSpPr>
            <p:nvPr/>
          </p:nvSpPr>
          <p:spPr bwMode="auto">
            <a:xfrm>
              <a:off x="769" y="1389"/>
              <a:ext cx="435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fr-FR" sz="4000" b="1">
                <a:solidFill>
                  <a:srgbClr val="FFFFCC"/>
                </a:solidFill>
                <a:latin typeface="Constantia" pitchFamily="18" charset="0"/>
              </a:endParaRPr>
            </a:p>
          </p:txBody>
        </p:sp>
      </p:grpSp>
      <p:pic>
        <p:nvPicPr>
          <p:cNvPr id="66563" name="Picture 15" descr="rangiroa_aerial_09_HR-P_BACCH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p:nvGrpSpPr>
        <p:grpSpPr bwMode="auto">
          <a:xfrm>
            <a:off x="2268538" y="5229225"/>
            <a:ext cx="4230687" cy="804863"/>
            <a:chOff x="815" y="1979"/>
            <a:chExt cx="4378" cy="507"/>
          </a:xfrm>
        </p:grpSpPr>
        <p:sp>
          <p:nvSpPr>
            <p:cNvPr id="66565" name="Rectangle 8"/>
            <p:cNvSpPr>
              <a:spLocks noChangeArrowheads="1"/>
            </p:cNvSpPr>
            <p:nvPr/>
          </p:nvSpPr>
          <p:spPr bwMode="auto">
            <a:xfrm>
              <a:off x="839" y="1979"/>
              <a:ext cx="435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fr-FR" sz="4000" b="1">
                <a:latin typeface="Constantia" pitchFamily="18" charset="0"/>
              </a:endParaRPr>
            </a:p>
          </p:txBody>
        </p:sp>
        <p:sp>
          <p:nvSpPr>
            <p:cNvPr id="55302" name="Rectangle 9"/>
            <p:cNvSpPr>
              <a:spLocks noChangeArrowheads="1"/>
            </p:cNvSpPr>
            <p:nvPr/>
          </p:nvSpPr>
          <p:spPr bwMode="auto">
            <a:xfrm>
              <a:off x="815" y="1987"/>
              <a:ext cx="4353" cy="499"/>
            </a:xfrm>
            <a:prstGeom prst="rect">
              <a:avLst/>
            </a:prstGeom>
            <a:noFill/>
            <a:ln w="9525">
              <a:noFill/>
              <a:miter lim="800000"/>
              <a:headEnd/>
              <a:tailEnd/>
            </a:ln>
          </p:spPr>
          <p:txBody>
            <a:bodyPr/>
            <a:lstStyle/>
            <a:p>
              <a:pPr marL="342900" indent="-342900" algn="ctr" fontAlgn="auto">
                <a:spcBef>
                  <a:spcPct val="20000"/>
                </a:spcBef>
                <a:spcAft>
                  <a:spcPts val="0"/>
                </a:spcAft>
                <a:defRPr/>
              </a:pPr>
              <a:r>
                <a:rPr lang="el-GR" sz="4400" b="1" dirty="0">
                  <a:solidFill>
                    <a:srgbClr val="FFFFCC"/>
                  </a:solidFill>
                  <a:effectLst>
                    <a:outerShdw blurRad="38100" dist="38100" dir="2700000" algn="tl">
                      <a:srgbClr val="000000">
                        <a:alpha val="43137"/>
                      </a:srgbClr>
                    </a:outerShdw>
                  </a:effectLst>
                  <a:latin typeface="+mn-lt"/>
                  <a:cs typeface="+mn-cs"/>
                </a:rPr>
                <a:t>Σε χαιρετώ…</a:t>
              </a:r>
            </a:p>
            <a:p>
              <a:pPr marL="342900" indent="-342900" algn="r" fontAlgn="auto">
                <a:spcBef>
                  <a:spcPct val="20000"/>
                </a:spcBef>
                <a:spcAft>
                  <a:spcPts val="0"/>
                </a:spcAft>
                <a:defRPr/>
              </a:pPr>
              <a:r>
                <a:rPr lang="el-GR" sz="4400" b="1" dirty="0">
                  <a:solidFill>
                    <a:srgbClr val="FFFFCC"/>
                  </a:solidFill>
                  <a:effectLst>
                    <a:outerShdw blurRad="38100" dist="38100" dir="2700000" algn="tl">
                      <a:srgbClr val="000000">
                        <a:alpha val="43137"/>
                      </a:srgbClr>
                    </a:outerShdw>
                  </a:effectLst>
                  <a:latin typeface="+mn-lt"/>
                  <a:cs typeface="+mn-cs"/>
                </a:rPr>
                <a:t>Η φύση</a:t>
              </a:r>
              <a:endParaRPr lang="es-ES" sz="4400" b="1" dirty="0">
                <a:solidFill>
                  <a:srgbClr val="FFFFCC"/>
                </a:solidFill>
                <a:effectLst>
                  <a:outerShdw blurRad="38100" dist="38100" dir="2700000" algn="tl">
                    <a:srgbClr val="000000">
                      <a:alpha val="43137"/>
                    </a:srgbClr>
                  </a:outerShdw>
                </a:effectLst>
                <a:latin typeface="+mn-lt"/>
                <a:cs typeface="+mn-cs"/>
              </a:endParaRPr>
            </a:p>
          </p:txBody>
        </p:sp>
      </p:grpSp>
    </p:spTree>
    <p:extLst>
      <p:ext uri="{BB962C8B-B14F-4D97-AF65-F5344CB8AC3E}">
        <p14:creationId xmlns:p14="http://schemas.microsoft.com/office/powerpoint/2010/main" val="3560745583"/>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europeanpioneers.eu/files/europeanpioneers/assets/img/blog/2015/02/Big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217024" cy="45910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685800" y="4767287"/>
            <a:ext cx="7772400" cy="1470025"/>
          </a:xfrm>
        </p:spPr>
        <p:txBody>
          <a:bodyPr/>
          <a:lstStyle/>
          <a:p>
            <a:r>
              <a:rPr lang="el-GR" dirty="0"/>
              <a:t>Σας ευχαριστούμε!!!</a:t>
            </a:r>
          </a:p>
        </p:txBody>
      </p:sp>
    </p:spTree>
    <p:extLst>
      <p:ext uri="{BB962C8B-B14F-4D97-AF65-F5344CB8AC3E}">
        <p14:creationId xmlns:p14="http://schemas.microsoft.com/office/powerpoint/2010/main" val="710464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5D631A-2C96-483B-A50B-860EEFADB530}"/>
              </a:ext>
            </a:extLst>
          </p:cNvPr>
          <p:cNvSpPr>
            <a:spLocks noGrp="1"/>
          </p:cNvSpPr>
          <p:nvPr>
            <p:ph idx="1"/>
          </p:nvPr>
        </p:nvSpPr>
        <p:spPr>
          <a:xfrm>
            <a:off x="457200" y="692696"/>
            <a:ext cx="8229600" cy="5433467"/>
          </a:xfrm>
        </p:spPr>
        <p:txBody>
          <a:bodyPr>
            <a:normAutofit lnSpcReduction="10000"/>
          </a:bodyPr>
          <a:lstStyle/>
          <a:p>
            <a:pPr algn="just"/>
            <a:r>
              <a:rPr lang="el-GR" sz="2400" dirty="0">
                <a:effectLst/>
                <a:ea typeface="Times New Roman" panose="02020603050405020304" pitchFamily="18" charset="0"/>
              </a:rPr>
              <a:t>Από την προϊστορική εποχή οι Έλληνες ζώντας σε αγροτική κοινωνία πρόσεξαν πως η γη τους εξασφάλιζε την επιβίωση. Λάτρεψαν λοιπόν τη Μάνα Γη. Στην κλασική εποχή γεμάτοι από δέος μπροστά στο μυστήριο της ζωής, από ενθουσιασμό για την καρποφορία, από κατάπληξη για την αναγέννηση της φύσης έπλασαν τον μύθο του Διόνυσου. Τον κύκλο της ζωής, επίσης, και τη λατρεία τους στη γη, τη βλάστηση και την προσφορά της ενσάρκωνε και ο μύθος της Δήμητρας και της κόρης της Περσεφόνης. Στην εποχή μας οι άνθρωποι εξακολουθούν να συνειδητοποιούν το μεγαλείο της φύσης και να έχουν την ανάγκη να υμνήσουν τη μαγεία της.</a:t>
            </a:r>
          </a:p>
          <a:p>
            <a:pPr marL="0" lvl="0" indent="0" algn="just">
              <a:buNone/>
            </a:pPr>
            <a:endParaRPr lang="en-CY" sz="2400" dirty="0">
              <a:effectLst/>
              <a:ea typeface="Times New Roman" panose="02020603050405020304" pitchFamily="18" charset="0"/>
            </a:endParaRPr>
          </a:p>
          <a:p>
            <a:pPr marL="457200" algn="just"/>
            <a:r>
              <a:rPr lang="el-GR" sz="2400" dirty="0">
                <a:effectLst/>
                <a:ea typeface="Times New Roman" panose="02020603050405020304" pitchFamily="18" charset="0"/>
              </a:rPr>
              <a:t> Έναν ύμνο στη Μάνα Γη, στη μητέρα φύση απευθύνει ο Νίκος Χαρούς, με το ποίημα του «Μάνα Γη». </a:t>
            </a:r>
            <a:r>
              <a:rPr lang="el-GR" sz="2400" dirty="0">
                <a:ea typeface="Times New Roman" panose="02020603050405020304" pitchFamily="18" charset="0"/>
              </a:rPr>
              <a:t>Α</a:t>
            </a:r>
            <a:r>
              <a:rPr lang="el-GR" sz="2400" dirty="0">
                <a:effectLst/>
                <a:ea typeface="Times New Roman" panose="02020603050405020304" pitchFamily="18" charset="0"/>
              </a:rPr>
              <a:t>παγγέλλει η </a:t>
            </a:r>
            <a:r>
              <a:rPr lang="el-GR" sz="2400" u="sng" dirty="0">
                <a:effectLst/>
                <a:ea typeface="Times New Roman" panose="02020603050405020304" pitchFamily="18" charset="0"/>
              </a:rPr>
              <a:t>Μαρία Σαλαμιώτη του τμήματος Δ22</a:t>
            </a:r>
            <a:r>
              <a:rPr lang="el-GR" sz="2400" dirty="0">
                <a:effectLst/>
                <a:ea typeface="Times New Roman" panose="02020603050405020304" pitchFamily="18" charset="0"/>
              </a:rPr>
              <a:t>.</a:t>
            </a:r>
            <a:endParaRPr lang="en-CY" sz="2400" dirty="0">
              <a:effectLst/>
              <a:ea typeface="Times New Roman" panose="02020603050405020304" pitchFamily="18" charset="0"/>
            </a:endParaRPr>
          </a:p>
          <a:p>
            <a:endParaRPr lang="en-CY" dirty="0"/>
          </a:p>
        </p:txBody>
      </p:sp>
      <p:pic>
        <p:nvPicPr>
          <p:cNvPr id="4" name="2. αντριάνα">
            <a:hlinkClick r:id="" action="ppaction://media"/>
            <a:extLst>
              <a:ext uri="{FF2B5EF4-FFF2-40B4-BE49-F238E27FC236}">
                <a16:creationId xmlns:a16="http://schemas.microsoft.com/office/drawing/2014/main" id="{D8743A6B-A740-4F80-94F3-F739FC89A6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1801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l-GR"/>
          </a:p>
        </p:txBody>
      </p:sp>
      <p:pic>
        <p:nvPicPr>
          <p:cNvPr id="27652" name="Picture 2"/>
          <p:cNvPicPr>
            <a:picLocks noChangeAspect="1" noChangeArrowheads="1"/>
          </p:cNvPicPr>
          <p:nvPr/>
        </p:nvPicPr>
        <p:blipFill>
          <a:blip r:embed="rId5">
            <a:lum bright="-10000"/>
            <a:extLst>
              <a:ext uri="{28A0092B-C50C-407E-A947-70E740481C1C}">
                <a14:useLocalDpi xmlns:a14="http://schemas.microsoft.com/office/drawing/2010/main" val="0"/>
              </a:ext>
            </a:extLst>
          </a:blip>
          <a:srcRect l="17429" t="8485" r="18373" b="1572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μαρία Σ">
            <a:hlinkClick r:id="" action="ppaction://media"/>
            <a:extLst>
              <a:ext uri="{FF2B5EF4-FFF2-40B4-BE49-F238E27FC236}">
                <a16:creationId xmlns:a16="http://schemas.microsoft.com/office/drawing/2014/main" id="{A40D3FA3-2B58-4F20-AEAE-A29149A9720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267200" y="3557588"/>
            <a:ext cx="609600" cy="609600"/>
          </a:xfrm>
        </p:spPr>
      </p:pic>
    </p:spTree>
    <p:extLst>
      <p:ext uri="{BB962C8B-B14F-4D97-AF65-F5344CB8AC3E}">
        <p14:creationId xmlns:p14="http://schemas.microsoft.com/office/powerpoint/2010/main" val="1678470924"/>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1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09D6A-65DC-4D53-A7E1-4EB4791B73F3}"/>
              </a:ext>
            </a:extLst>
          </p:cNvPr>
          <p:cNvSpPr>
            <a:spLocks noGrp="1"/>
          </p:cNvSpPr>
          <p:nvPr>
            <p:ph idx="1"/>
          </p:nvPr>
        </p:nvSpPr>
        <p:spPr>
          <a:xfrm>
            <a:off x="457200" y="404664"/>
            <a:ext cx="8229600" cy="4525963"/>
          </a:xfrm>
        </p:spPr>
        <p:txBody>
          <a:bodyPr>
            <a:noAutofit/>
          </a:bodyPr>
          <a:lstStyle/>
          <a:p>
            <a:r>
              <a:rPr lang="el-GR" dirty="0"/>
              <a:t>Σήμερα, που το πράσινο λιγοστεύει εξ αιτίας της μόλυνσης της ατμόσφαιρας, της αλόγιστης ανάπτυξης και της αποψίλωσης των δασών είναι επιτακτική η ανάγκη να προστατευθεί και να διασωθεί κάθε δέντρο όπου και αν βρίσκεται. Την άποψη αυτή εκφράζει και η λαϊκή θυμοσοφία στον ποιητικό διάλογο « Η Παραντζιελιά» που ακολουθεί. Απαγγέλλουν </a:t>
            </a:r>
            <a:r>
              <a:rPr lang="el-GR" u="sng" dirty="0"/>
              <a:t>οι μαθήτριες: Λίλη Σωτηρία και Παρασκευή Σπανού του τμήματος Δ21.</a:t>
            </a:r>
          </a:p>
        </p:txBody>
      </p:sp>
      <p:pic>
        <p:nvPicPr>
          <p:cNvPr id="4" name="3. αντριάνα">
            <a:hlinkClick r:id="" action="ppaction://media"/>
            <a:extLst>
              <a:ext uri="{FF2B5EF4-FFF2-40B4-BE49-F238E27FC236}">
                <a16:creationId xmlns:a16="http://schemas.microsoft.com/office/drawing/2014/main" id="{77D07C05-19B2-4938-A7BD-FF6A6CA2FA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757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960" y="0"/>
            <a:ext cx="10287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Η Παρατζελιά">
            <a:hlinkClick r:id="" action="ppaction://media"/>
            <a:extLst>
              <a:ext uri="{FF2B5EF4-FFF2-40B4-BE49-F238E27FC236}">
                <a16:creationId xmlns:a16="http://schemas.microsoft.com/office/drawing/2014/main" id="{EC3C3315-945B-4FC9-A101-F35833AC5C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64255502"/>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l-GR"/>
          </a:p>
        </p:txBody>
      </p:sp>
      <p:pic>
        <p:nvPicPr>
          <p:cNvPr id="36868" name="Picture 2"/>
          <p:cNvPicPr>
            <a:picLocks noChangeAspect="1" noChangeArrowheads="1"/>
          </p:cNvPicPr>
          <p:nvPr/>
        </p:nvPicPr>
        <p:blipFill>
          <a:blip r:embed="rId5">
            <a:lum bright="-10000"/>
            <a:extLst>
              <a:ext uri="{28A0092B-C50C-407E-A947-70E740481C1C}">
                <a14:useLocalDpi xmlns:a14="http://schemas.microsoft.com/office/drawing/2010/main" val="0"/>
              </a:ext>
            </a:extLst>
          </a:blip>
          <a:srcRect l="17429" t="5531" r="17819" b="82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ichael Jackson - Earth Song (Official Video)">
            <a:hlinkClick r:id="" action="ppaction://media"/>
            <a:extLst>
              <a:ext uri="{FF2B5EF4-FFF2-40B4-BE49-F238E27FC236}">
                <a16:creationId xmlns:a16="http://schemas.microsoft.com/office/drawing/2014/main" id="{07E8E9EF-809B-4B1B-B164-CDA3553FB9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555750" y="1600200"/>
            <a:ext cx="6034088" cy="4525963"/>
          </a:xfrm>
        </p:spPr>
      </p:pic>
    </p:spTree>
    <p:extLst>
      <p:ext uri="{BB962C8B-B14F-4D97-AF65-F5344CB8AC3E}">
        <p14:creationId xmlns:p14="http://schemas.microsoft.com/office/powerpoint/2010/main" val="1903593576"/>
      </p:ext>
    </p:extLst>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6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1474</TotalTime>
  <Words>522</Words>
  <Application>Microsoft Office PowerPoint</Application>
  <PresentationFormat>On-screen Show (4:3)</PresentationFormat>
  <Paragraphs>74</Paragraphs>
  <Slides>44</Slides>
  <Notes>36</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Constantia</vt:lpstr>
      <vt:lpstr>Office Theme</vt:lpstr>
      <vt:lpstr>ΓΙΟΡΤΗ ΤΟΥ ΔΕΝΤΡΟΥ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Σας ευχαριστούμε!!!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χλωρίδα και η πανίδα της Κύπρου</dc:title>
  <dc:creator>Student</dc:creator>
  <cp:lastModifiedBy>demo0781_033@te.schools.ac.cy</cp:lastModifiedBy>
  <cp:revision>142</cp:revision>
  <dcterms:created xsi:type="dcterms:W3CDTF">2014-03-18T06:17:32Z</dcterms:created>
  <dcterms:modified xsi:type="dcterms:W3CDTF">2022-02-16T07:47:45Z</dcterms:modified>
</cp:coreProperties>
</file>