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4022" r:id="rId1"/>
  </p:sldMasterIdLst>
  <p:notesMasterIdLst>
    <p:notesMasterId r:id="rId48"/>
  </p:notesMasterIdLst>
  <p:handoutMasterIdLst>
    <p:handoutMasterId r:id="rId49"/>
  </p:handoutMasterIdLst>
  <p:sldIdLst>
    <p:sldId id="256" r:id="rId2"/>
    <p:sldId id="431" r:id="rId3"/>
    <p:sldId id="434" r:id="rId4"/>
    <p:sldId id="435" r:id="rId5"/>
    <p:sldId id="522" r:id="rId6"/>
    <p:sldId id="441" r:id="rId7"/>
    <p:sldId id="513" r:id="rId8"/>
    <p:sldId id="514" r:id="rId9"/>
    <p:sldId id="445" r:id="rId10"/>
    <p:sldId id="446" r:id="rId11"/>
    <p:sldId id="521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516" r:id="rId20"/>
    <p:sldId id="458" r:id="rId21"/>
    <p:sldId id="520" r:id="rId22"/>
    <p:sldId id="448" r:id="rId23"/>
    <p:sldId id="459" r:id="rId24"/>
    <p:sldId id="466" r:id="rId25"/>
    <p:sldId id="467" r:id="rId26"/>
    <p:sldId id="468" r:id="rId27"/>
    <p:sldId id="518" r:id="rId28"/>
    <p:sldId id="460" r:id="rId29"/>
    <p:sldId id="470" r:id="rId30"/>
    <p:sldId id="471" r:id="rId31"/>
    <p:sldId id="472" r:id="rId32"/>
    <p:sldId id="473" r:id="rId33"/>
    <p:sldId id="488" r:id="rId34"/>
    <p:sldId id="491" r:id="rId35"/>
    <p:sldId id="492" r:id="rId36"/>
    <p:sldId id="493" r:id="rId37"/>
    <p:sldId id="500" r:id="rId38"/>
    <p:sldId id="498" r:id="rId39"/>
    <p:sldId id="499" r:id="rId40"/>
    <p:sldId id="501" r:id="rId41"/>
    <p:sldId id="503" r:id="rId42"/>
    <p:sldId id="505" r:id="rId43"/>
    <p:sldId id="507" r:id="rId44"/>
    <p:sldId id="508" r:id="rId45"/>
    <p:sldId id="509" r:id="rId46"/>
    <p:sldId id="370" r:id="rId47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41D"/>
    <a:srgbClr val="4472C4"/>
    <a:srgbClr val="FEFAF8"/>
    <a:srgbClr val="FF6600"/>
    <a:srgbClr val="FFFFCC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 autoAdjust="0"/>
    <p:restoredTop sz="96190" autoAdjust="0"/>
  </p:normalViewPr>
  <p:slideViewPr>
    <p:cSldViewPr snapToGrid="0">
      <p:cViewPr varScale="1">
        <p:scale>
          <a:sx n="121" d="100"/>
          <a:sy n="121" d="100"/>
        </p:scale>
        <p:origin x="168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7CFC5A-BAD4-4B2A-8265-682B8FA258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31FCA-BE32-42E1-9328-19A72B9305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62E9A574-F995-4C50-A015-B6D6442F5942}" type="datetime8">
              <a:rPr lang="x-none" smtClean="0"/>
              <a:pPr/>
              <a:t>14/01/2023 6:54 PM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05BBA-19B4-441A-9867-111B26953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9BD6B-681F-456D-B7CE-7A5B6CBA4A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207DB199-222F-4A27-A0CC-C803EC4C32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120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3D9A6895-C639-4AFF-9A62-BB63D76879C9}" type="datetime8">
              <a:rPr lang="x-none" smtClean="0"/>
              <a:pPr/>
              <a:t>14/01/2023 6:54 PM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FACCFC6-863A-40F9-B8AD-6BDFE07535B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2421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07C-BB79-47FB-AF78-AEB46C9EC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531E-0B6F-4A09-9B95-42DB2C19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1EE9-B2D6-4D9F-B725-42ECEEC3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CD55-0D83-44BE-A05D-E7B07275FD1D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01C3-94B0-4857-9A55-8BE2CE6F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FF6B-E28D-446E-BC8A-1919EB9A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3E676-85DE-F939-35E4-B8A90C76F19C}"/>
              </a:ext>
            </a:extLst>
          </p:cNvPr>
          <p:cNvSpPr/>
          <p:nvPr userDrawn="1"/>
        </p:nvSpPr>
        <p:spPr>
          <a:xfrm>
            <a:off x="0" y="0"/>
            <a:ext cx="12192000" cy="9828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175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F8E7-6A44-40BE-9820-7D455C12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E31D7-1BA3-4A64-ABEE-E7A523643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B007-AC0F-4522-920C-7BC91316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E785-638A-4AC1-945E-32B820752286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8214-288D-407B-A1E8-4D59539D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A7B60-8426-4082-BF3A-EE77E893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41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225D6-F546-40E6-89DB-C1014606F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33A8A-59D2-446E-BC4E-E473DFC5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6909-3084-4343-8087-BB5A9B2F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8032-C88C-4DFF-BB11-A6170C6A51CC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CD38-BDB3-4C2E-8C77-47996624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3424-9090-4BA2-AB0D-242557EB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91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2C24-1266-470F-8AA3-B89FDB42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A761-3801-4B0C-BA5F-8C053DF3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0F87-1862-468F-90FD-80D1CECE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C41F-9511-4F41-A371-FFCA60E32027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4146-F368-4C10-9779-87ADA8C7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430D4-B98D-4237-93E2-32A50770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08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3708-9036-476C-9C5C-7591C53C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60619-4E3D-4ECB-AFCB-D8BA5928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C45E7-C5C5-4117-B4EE-19E2A55A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EC1C-AA31-4F00-A13F-8437F3F08024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E5EAB-15EE-41FD-86BF-B5B1A33B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F8CF5-7672-4B28-B0B0-A2E77850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67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B299-7BD4-42CA-9BE2-3DFC8CF7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0909-A4DF-4DA4-8888-3EE414F94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14930-DBD1-4CBF-9B95-45B1749ED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B00B8-4159-4862-B47F-099C74D9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ABF-B05F-4CE3-887D-52C39D5CABD6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4CC95-7C68-4ECE-A1A9-010783BC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AD472-D221-4C78-96E7-DD6FB723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73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01D8-5EF9-41AD-A6C8-914614DC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D5B4A-5215-4ED9-A1C0-DF22B4C6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6A792-687A-4FFF-8471-E5BB2A9BA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7E0D6-AB3B-4DA8-95CF-7E61C9D72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9DC95-AB17-4C39-8274-FB90021D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7B016-2D26-48A0-AFA8-79B92B66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816F-5006-4F66-9799-C9D7002FCC5F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3B7BE-3FC5-415D-80FC-140AF950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8DC4A-2F86-45A8-86B9-ADEDA5D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07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252F-0466-498F-BC40-CC170323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2C472-0E66-43A0-9CC3-367A7BD9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1DB3-8B34-43B6-8CF5-D37751EAF179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6FDEE-9E57-4B95-BCAE-B4042EB1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CB05B-A8EF-46F5-A831-309A53EC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93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67663-E2CD-40AA-AEA5-1C72083D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A6D4-A18F-4383-9A91-736E58A7AB6D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7B1A6-D676-49E8-B2AE-84E2D880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E056-2FAA-4552-970B-2EFC687D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52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39A1-93FD-4FAB-8C73-E1EB1851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8BDE-7F59-4A52-920E-AE7ED471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5A632-EC2D-4EC1-B12B-10B3E7EEE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0B3E0-5ECD-4F3D-A1ED-2D2EC3AE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7F7-9B10-4E76-963E-5A1274A088B1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ED21B-47C8-410C-8E63-E19709E6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3AF80-B4DA-490C-A166-BA98AF14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1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1A84-FEF3-4C92-A3B7-4038F8AB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D2AF5-1998-4B67-AC3A-6763F5CC2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25533-F0F3-40FA-A1A5-A63B8C552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D6BE1-CFAA-454D-826E-166E0990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A572-4927-4BF0-8C57-FE956C912A86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5484F-6E12-4054-8F24-F68D3F69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2B26C-0AC4-4B3D-93F1-14E90788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4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6E015-F94E-41F2-A21B-4DE8EDB8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0612-9D69-49E4-A1E5-0AA2863F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61B68-0ACE-4D19-AC2F-5E2E2287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9CED-033D-4DB6-A932-907ADBE17A7D}" type="datetime1">
              <a:rPr lang="el-GR" smtClean="0"/>
              <a:pPr/>
              <a:t>14/1/23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7E297-521F-41C3-B4FB-250348A13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934D-6708-419C-82E0-3CDF18985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F1E8-E20A-4A12-9AB0-CC2D055889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77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 Security: 4 Simple Ways to Protect Your Event Data - Pathable">
            <a:extLst>
              <a:ext uri="{FF2B5EF4-FFF2-40B4-BE49-F238E27FC236}">
                <a16:creationId xmlns:a16="http://schemas.microsoft.com/office/drawing/2014/main" id="{4E5C1F9F-96D5-4172-8B07-0C1AED57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31"/>
            <a:ext cx="12191999" cy="54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475BB-14DD-47B2-B176-168C431206E9}"/>
              </a:ext>
            </a:extLst>
          </p:cNvPr>
          <p:cNvSpPr/>
          <p:nvPr/>
        </p:nvSpPr>
        <p:spPr>
          <a:xfrm>
            <a:off x="240203" y="0"/>
            <a:ext cx="5419405" cy="4852340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59F5C-2648-41B4-A8CF-87446780C84C}"/>
              </a:ext>
            </a:extLst>
          </p:cNvPr>
          <p:cNvSpPr txBox="1"/>
          <p:nvPr/>
        </p:nvSpPr>
        <p:spPr>
          <a:xfrm>
            <a:off x="7811" y="108930"/>
            <a:ext cx="5747653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Σεμινάριο Ενημέρωσης Σχολικών Επιτροπών Ενιαίας Γραπτής Αξιολόγησης Τετραμήνων για την Οργάνωση και Προετοιμασία Σχολικών Μονάδων για την Ενιαία Γραπτή Αξιολόγηση Α΄ Τετραμήνου για το Σχολικό Έτος 2022 - 23</a:t>
            </a:r>
          </a:p>
          <a:p>
            <a:pPr algn="ctr">
              <a:lnSpc>
                <a:spcPct val="115000"/>
              </a:lnSpc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8CAE72-7D84-456E-BBDD-CA9FB587ECCC}"/>
              </a:ext>
            </a:extLst>
          </p:cNvPr>
          <p:cNvCxnSpPr/>
          <p:nvPr/>
        </p:nvCxnSpPr>
        <p:spPr>
          <a:xfrm>
            <a:off x="5747656" y="5627248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AEE0B-7C72-4684-B230-C9298AFA59D2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772EF-76AD-4348-99E8-A3A9AE40354F}"/>
              </a:ext>
            </a:extLst>
          </p:cNvPr>
          <p:cNvSpPr txBox="1"/>
          <p:nvPr/>
        </p:nvSpPr>
        <p:spPr>
          <a:xfrm>
            <a:off x="161169" y="2786184"/>
            <a:ext cx="5440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Ανδρέας Φιλίππου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</a:t>
            </a:r>
            <a:b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Προϊστάμενος Γραφείου Εκπαιδευτικού Προγραμματισμού</a:t>
            </a:r>
          </a:p>
          <a:p>
            <a:pPr algn="ctr">
              <a:spcBef>
                <a:spcPts val="1200"/>
              </a:spcBef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Αντώνης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Τέκλος</a:t>
            </a:r>
            <a:br>
              <a:rPr lang="el-G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Λειτουργός Εκπαιδευτικού Προγραμματισμού ΔΜΓΕ</a:t>
            </a:r>
          </a:p>
          <a:p>
            <a:pPr algn="ctr">
              <a:spcBef>
                <a:spcPts val="1200"/>
              </a:spcBef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Μιχάλης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Πηλαβάκης</a:t>
            </a:r>
            <a:br>
              <a:rPr lang="el-G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Λειτουργός Εκπαιδευτικού Προγραμματισμού ΔΜΓΕ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F6BF4-BC50-4EAA-86B7-2EF9376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LVIN ROBINSON on Triple lock exam results announcement | Daily Mail Online">
            <a:extLst>
              <a:ext uri="{FF2B5EF4-FFF2-40B4-BE49-F238E27FC236}">
                <a16:creationId xmlns:a16="http://schemas.microsoft.com/office/drawing/2014/main" id="{F5D2046A-1B60-49E5-B5A2-E509F0811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 bwMode="auto">
          <a:xfrm flipH="1">
            <a:off x="5702350" y="-30503"/>
            <a:ext cx="6481839" cy="54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6AF22-96CC-1C01-CE59-2C284B5AA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03" y="5644298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26217" y="114964"/>
            <a:ext cx="1184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Καθορισμός - Υποχρεώσεις Επιτηρητών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AEEB6-4FAF-165F-A16E-DEE001978474}"/>
              </a:ext>
            </a:extLst>
          </p:cNvPr>
          <p:cNvSpPr txBox="1"/>
          <p:nvPr/>
        </p:nvSpPr>
        <p:spPr>
          <a:xfrm>
            <a:off x="5321" y="983462"/>
            <a:ext cx="1191388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τα </a:t>
            </a:r>
            <a:r>
              <a:rPr lang="el-GR" sz="2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Φιλολογικά μαθήματα 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(Νέα Ελληνικά και Ιστορία) όλων των τάξεων Γυμνασίου, τα θέματα της Γραπτής Αξιολόγησης δίνονται στους/στις μαθητές/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φωτοαντίγραφα και </a:t>
            </a:r>
            <a:r>
              <a:rPr lang="el-GR" sz="2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απαντήσεις τους σημειώνονται σε ειδικό τετράδιο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 οποίο προβλέπεται ειδικός χώρος για την αναγραφή των ατομικών στοιχείων του/της κάθε μαθητή/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καθώς και ειδικός χώρος αναγραφής της βαθμολογίας των βαθμολογητών/τριών.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τα μαθήματα </a:t>
            </a:r>
            <a:r>
              <a:rPr lang="el-GR" sz="2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Φυσικά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(Φυσική, Χημεία και Βιολογία) και </a:t>
            </a:r>
            <a:r>
              <a:rPr lang="el-GR" sz="2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Μαθηματικά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όλων των τάξεων Γυμνασίου, τα θέματα της Γραπτής Αξιολόγησης δίνονται στους/στις μαθητές/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φωτοαντίγραφα μονής όψης και </a:t>
            </a:r>
            <a:r>
              <a:rPr lang="el-GR" sz="2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απαντήσεις τους σημειώνονται πάνω στο εξεταστικό δοκίμιο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5600" algn="just" defTabSz="179388">
              <a:spcBef>
                <a:spcPts val="1200"/>
              </a:spcBef>
              <a:spcAft>
                <a:spcPts val="1200"/>
              </a:spcAft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Στην περίπτωση αυτή προβλέπεται ειδικός χώρος για την αναγραφή των ατομικών 	στοιχείων τους στην  πρώτη σελίδα του εξεταστικού δοκιμίου.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24542-5D3C-D7C1-BD04-6AE40E6C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90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0534 -0.11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5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0534 -0.11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26217" y="114964"/>
            <a:ext cx="1184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Καθορισμός - Υποχρεώσεις Επιτηρητών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AEEB6-4FAF-165F-A16E-DEE001978474}"/>
              </a:ext>
            </a:extLst>
          </p:cNvPr>
          <p:cNvSpPr txBox="1"/>
          <p:nvPr/>
        </p:nvSpPr>
        <p:spPr>
          <a:xfrm>
            <a:off x="5321" y="1698208"/>
            <a:ext cx="119138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τα 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ΟΛΑ τα εξεταζόμενα μαθήματα του Λυκείου,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θέματα της Γραπτής Αξιολόγησης δίνονται στους/στις μαθητές/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φωτοαντίγραφα και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απαντήσεις τους σημειώνονται σε ειδικό τετράδιο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 οποίο προβλέπεται ειδικός χώρος για την αναγραφή των ατομικών στοιχείων του/της κάθε μαθητή/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καθώς και ειδικός χώρος αναγραφής της βαθμολογίας των βαθμολογητών/τριών.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24542-5D3C-D7C1-BD04-6AE40E6C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90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538690" y="76004"/>
            <a:ext cx="10970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Προσέλευση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0104E-F5C8-1781-745C-772A0B38A821}"/>
              </a:ext>
            </a:extLst>
          </p:cNvPr>
          <p:cNvSpPr txBox="1"/>
          <p:nvPr/>
        </p:nvSpPr>
        <p:spPr>
          <a:xfrm>
            <a:off x="-12657" y="1045488"/>
            <a:ext cx="119498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Προσέρχονται στην αίθουσα εξέτασης </a:t>
            </a:r>
            <a:r>
              <a:rPr lang="el-GR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τουλάχιστον δέκα (10΄) λεπτά</a:t>
            </a:r>
            <a:r>
              <a:rPr lang="el-G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πριν από την καθορισμένη ώρα έναρξης της εξέτασης.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Δίνουν οδηγίες στους υποψηφίους </a:t>
            </a:r>
            <a:r>
              <a:rPr lang="el-GR" sz="3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καθίσουν σύμφωνα με τη σειρά τους στον κατάλογο </a:t>
            </a:r>
            <a:r>
              <a:rPr lang="el-G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υποψηφίων, ο καθένας πίσω από τον άλλο, αρχίζοντας από το πρώτο θρανίο της εισόδου. Όλα τα θρανία στις αίθουσες εξετάσεων θα είναι αριθμημένα.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F37C1-7F76-ABBE-FC2B-55D48202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6812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39849" y="81551"/>
            <a:ext cx="1193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Πίνακας Αίθουσας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EDA51-5F5A-8BD5-7A51-5815D3E41CCD}"/>
              </a:ext>
            </a:extLst>
          </p:cNvPr>
          <p:cNvSpPr txBox="1"/>
          <p:nvPr/>
        </p:nvSpPr>
        <p:spPr>
          <a:xfrm>
            <a:off x="241019" y="917818"/>
            <a:ext cx="117293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Γ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ράφουν στον πίνακα της αίθουσας εξέτασης: </a:t>
            </a:r>
          </a:p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Το μάθημα, τον κωδικό του εξεταζόμενου μαθήματος, τον αριθμό σελίδων του εξεταστικού δοκιμίου, την ημερομηνία, την ώρα έναρξης και λήξης της εξέτασης.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B60EF-6000-724E-71E8-1EBF43DAA7F8}"/>
              </a:ext>
            </a:extLst>
          </p:cNvPr>
          <p:cNvSpPr/>
          <p:nvPr/>
        </p:nvSpPr>
        <p:spPr>
          <a:xfrm>
            <a:off x="342190" y="2218402"/>
            <a:ext cx="11729347" cy="3209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l-GR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l-GR" b="1" dirty="0">
                <a:solidFill>
                  <a:schemeClr val="tx1"/>
                </a:solidFill>
              </a:rPr>
              <a:t>Μάθημα :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ΝΕΑ ΕΛΛΗΝΙΚΑ Α΄ ΓΥΜΝΑΣΙΟΥ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tx1"/>
                </a:solidFill>
              </a:rPr>
              <a:t>Κωδικός Μαθήματος :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1Α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tx1"/>
                </a:solidFill>
              </a:rPr>
              <a:t>Ημερομηνία: 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16/01/2023</a:t>
            </a:r>
          </a:p>
          <a:p>
            <a:pPr>
              <a:spcAft>
                <a:spcPts val="600"/>
              </a:spcAft>
            </a:pPr>
            <a:r>
              <a:rPr lang="el-GR" b="1" dirty="0">
                <a:solidFill>
                  <a:schemeClr val="tx1"/>
                </a:solidFill>
              </a:rPr>
              <a:t>Αριθμός δακτυλογραφημένων σελίδων :  ……….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tx1"/>
                </a:solidFill>
              </a:rPr>
              <a:t>Ώρα έναρξης εξέτασης :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07:45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l-GR" b="1" dirty="0">
                <a:solidFill>
                  <a:schemeClr val="tx1"/>
                </a:solidFill>
              </a:rPr>
              <a:t>Ώρα λήξης εξέτασης : 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10:00</a:t>
            </a:r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«Κατοχή/χρήση κινητού τηλεφώνου ή άλλης ηλεκτρονικής συσκευής στην οποία αποθηκεύονται πληροφορίες 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(π.χ. ηλεκτρονικό ρολόι χειρός) = απόπειρα δολίευσης».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0EA9B-60CE-06D7-B642-ACE939BD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2" y="5727612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461326" y="89540"/>
            <a:ext cx="1149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Υπολογιστικές Μηχανές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FBDD2-FB94-458B-C3CD-1BF5D6E85A38}"/>
              </a:ext>
            </a:extLst>
          </p:cNvPr>
          <p:cNvSpPr txBox="1"/>
          <p:nvPr/>
        </p:nvSpPr>
        <p:spPr>
          <a:xfrm>
            <a:off x="276192" y="1045488"/>
            <a:ext cx="1177668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Ελέγχουν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Ότι οι μαθητές/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δεν έχουν μαζί τους οποιοδήποτε αντικείμενο, το οποίο είναι δυνατό να χρησιμοποιηθεί με σκοπό τη 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</a:rPr>
              <a:t>δολίευση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Τις υπολογιστικές μηχανές των μαθητών.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Πρέπει να φέρουν σφραγίδα του σχολείου και μονογραφή.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Δεν πρέπει να επιδέχονται προγραμματισμό.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Επιτρέπουν τη χρήση τους στα μαθήματα για τα οποία προβλέπεται.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Χρήση μη εγκεκριμένης υπολογιστικής μηχανής θεωρείται απόπειρα δολίευσης.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9FDE6-407E-3A30-63C3-9A997BF0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5" y="574379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5107" y="149142"/>
            <a:ext cx="1189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Τετράδια Απαντήσεων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FBDD2-FB94-458B-C3CD-1BF5D6E85A38}"/>
              </a:ext>
            </a:extLst>
          </p:cNvPr>
          <p:cNvSpPr txBox="1"/>
          <p:nvPr/>
        </p:nvSpPr>
        <p:spPr>
          <a:xfrm>
            <a:off x="-4551" y="995169"/>
            <a:ext cx="12191997" cy="409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Φιλολογικά μαθήματα </a:t>
            </a:r>
            <a:r>
              <a:rPr lang="el-GR" sz="24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(Νέα Ελληνικά και Ιστορία) όλων των τάξεων Γυμνασίου: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Διανέμουν τα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τετράδια απαντήσεων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ίνουν οδηγίες στους/στις μαθητές/</a:t>
            </a:r>
            <a:r>
              <a:rPr lang="el-GR" sz="24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για </a:t>
            </a:r>
            <a:r>
              <a:rPr lang="en-US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καταγραφή :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ων ατομικών τους στοιχείων στο ειδικό πλαίσιο του εξωφύλλου του τετραδίου απαντήσεων.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Των υπόλοιπων στοιχείων (μάθημα, κωδικός μαθήματος).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3CE8F-4470-9483-F4E7-2DA1DD2E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3" y="5768123"/>
            <a:ext cx="4324350" cy="102870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A46A9880-9991-C9A3-2860-1D1A940996D7}"/>
              </a:ext>
            </a:extLst>
          </p:cNvPr>
          <p:cNvGrpSpPr>
            <a:grpSpLocks/>
          </p:cNvGrpSpPr>
          <p:nvPr/>
        </p:nvGrpSpPr>
        <p:grpSpPr bwMode="auto">
          <a:xfrm>
            <a:off x="8236755" y="1617081"/>
            <a:ext cx="3687767" cy="2208104"/>
            <a:chOff x="866780" y="5335954"/>
            <a:chExt cx="4848220" cy="2115616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8FA1BD2-4A1B-F50F-9330-66BD184D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5335954"/>
              <a:ext cx="2362200" cy="21156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>
                <a:latin typeface="Calibri" panose="020F0502020204030204" pitchFamily="34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57B9829C-AFD6-C006-D4E8-3A45B6CBA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205" y="6857991"/>
              <a:ext cx="1953602" cy="3833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Bookman Old Style" pitchFamily="18" charset="0"/>
                  <a:cs typeface="Arial" charset="0"/>
                </a:rPr>
                <a:t>ΤΕΤΡΑΔΙΟ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12D2A1C-E6B7-91EC-0884-E684DFA0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5" y="5427938"/>
              <a:ext cx="1042147" cy="428131"/>
            </a:xfrm>
            <a:prstGeom prst="rect">
              <a:avLst/>
            </a:prstGeom>
            <a:noFill/>
            <a:ln w="19050" algn="ctr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>
                <a:latin typeface="Calibri" panose="020F0502020204030204" pitchFamily="34" charset="0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570C612B-E173-A70A-3086-D9E6BB193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75" y="5562298"/>
              <a:ext cx="2059200" cy="550675"/>
            </a:xfrm>
            <a:prstGeom prst="wedgeRoundRectCallout">
              <a:avLst>
                <a:gd name="adj1" fmla="val 91287"/>
                <a:gd name="adj2" fmla="val -28856"/>
                <a:gd name="adj3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500" b="1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ΠΡΟΣΩΠΙΚΑ ΣΤΟΙΧΕΙΑ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B591DCCF-F87F-2D70-627E-958F21E28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6004263"/>
              <a:ext cx="1042147" cy="428131"/>
            </a:xfrm>
            <a:prstGeom prst="rect">
              <a:avLst/>
            </a:prstGeom>
            <a:noFill/>
            <a:ln w="19050" algn="ctr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>
                <a:latin typeface="Calibri" panose="020F0502020204030204" pitchFamily="34" charset="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F0DC1BBF-6051-369E-5FF6-CC841009D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780" y="6415099"/>
              <a:ext cx="2325894" cy="556800"/>
            </a:xfrm>
            <a:prstGeom prst="wedgeRoundRectCallout">
              <a:avLst>
                <a:gd name="adj1" fmla="val 86102"/>
                <a:gd name="adj2" fmla="val -87417"/>
                <a:gd name="adj3" fmla="val 16667"/>
              </a:avLst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1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ΣΤΟΙΧΕΙΑ</a:t>
              </a:r>
            </a:p>
            <a:p>
              <a:pPr eaLnBrk="1" hangingPunct="1"/>
              <a:r>
                <a:rPr lang="el-GR" altLang="el-GR" sz="1600" b="1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ΜΑΘΗΜΑΤΟΣ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7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73747" y="139731"/>
            <a:ext cx="1164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Παραλαβή Θεμάτων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FBDD2-FB94-458B-C3CD-1BF5D6E85A38}"/>
              </a:ext>
            </a:extLst>
          </p:cNvPr>
          <p:cNvSpPr txBox="1"/>
          <p:nvPr/>
        </p:nvSpPr>
        <p:spPr>
          <a:xfrm>
            <a:off x="245371" y="1295019"/>
            <a:ext cx="11157534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t">
              <a:lnSpc>
                <a:spcPct val="115000"/>
              </a:lnSpc>
              <a:spcAft>
                <a:spcPts val="600"/>
              </a:spcAft>
            </a:pPr>
            <a:r>
              <a:rPr lang="el-GR" sz="4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Παραλαμβάνουν </a:t>
            </a:r>
            <a:r>
              <a:rPr lang="el-GR" sz="4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σφραγισμένο</a:t>
            </a:r>
            <a:r>
              <a:rPr lang="el-GR" sz="4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φάκελο με τα εξεταστικά δοκίμια στην αίθουσα εξέτασης </a:t>
            </a:r>
            <a:r>
              <a:rPr lang="el-GR" sz="4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 εκπρόσωπο </a:t>
            </a:r>
            <a:r>
              <a:rPr lang="el-GR" sz="4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επιτροπής Τετραμήνων.</a:t>
            </a:r>
            <a:r>
              <a:rPr lang="en-GB" sz="4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4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4400" u="none" strike="sng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54B57-05B3-0CEB-7EB3-1DA04070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38385" y="123418"/>
            <a:ext cx="1171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- Έναρξη της Εξέτασης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1DE9D-99D9-8957-DC03-201E77FB2E43}"/>
              </a:ext>
            </a:extLst>
          </p:cNvPr>
          <p:cNvSpPr txBox="1"/>
          <p:nvPr/>
        </p:nvSpPr>
        <p:spPr>
          <a:xfrm>
            <a:off x="84277" y="1086905"/>
            <a:ext cx="119498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την έναρξη της εξέτασης (η οποία σηματοδοτείται με το κτύπημα του κουδουνιού):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Ανοίγουν τον σφραγισμένο φάκελο </a:t>
            </a:r>
            <a:r>
              <a:rPr lang="el-GR" sz="2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παρουσία των μαθητών/τριών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διανέμουν τα δοκίμια.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τα μαθήματα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Φυσικά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(Βιολογία, Φυσική και Χημεία) και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Μαθηματικά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όλων των τάξεων Γυμνασίου, δίνουν οδηγίες για καταγραφή: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ατομικών τους στοιχείων στο ειδικό πλαίσιο της πρώτης σελίδας του εξεταστικού δοκιμίου.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υπόλοιπων στοιχείων (μάθημα, κωδικός μαθήματος), μπορεί να έρθουν συμπληρωμένα τα στοιχεία αυτά.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5D3E-541C-ADED-727F-AD5BF9F17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0" y="5795369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87A90-A068-4ED2-BE68-EF328F349F65}"/>
              </a:ext>
            </a:extLst>
          </p:cNvPr>
          <p:cNvSpPr/>
          <p:nvPr/>
        </p:nvSpPr>
        <p:spPr>
          <a:xfrm>
            <a:off x="0" y="-223230"/>
            <a:ext cx="12192000" cy="126108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33931"/>
            <a:ext cx="1240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DB4B7-19F2-65DA-7E20-7F3719E77030}"/>
              </a:ext>
            </a:extLst>
          </p:cNvPr>
          <p:cNvSpPr txBox="1"/>
          <p:nvPr/>
        </p:nvSpPr>
        <p:spPr>
          <a:xfrm>
            <a:off x="61210" y="1037858"/>
            <a:ext cx="1201032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δίνουν διευκρινίσεις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ό,τι αφορά το περιεχόμενο του εξεταστικού δοκιμίου.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Μπορούν όμως να βοηθήσουν τους/τις μαθητές/</a:t>
            </a:r>
            <a:r>
              <a:rPr lang="el-GR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τριες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(δίνοντας οδηγίες) να συμπληρώσουν σωστά τα ατομικά τους στοιχεία και τον κωδικό του εξεταζόμενου μαθήματος, πριν την έναρξη της εξέτασης.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Υποχρεούνται να λαμβάνουν όλα τα αναγκαία μέτρα, ώστε η εξέταση να διεξάγεται ομαλά και να αποκλείεται </a:t>
            </a:r>
            <a:r>
              <a:rPr lang="el-GR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δολίευση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43DBB-087F-DB62-4573-3FF0B084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" y="576812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0463" y="209138"/>
            <a:ext cx="1195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6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ΛΑΘΗ ΣΤΑ ΔΟΚΙΜΙΑ</a:t>
            </a:r>
            <a:endParaRPr lang="el-G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25698-92F8-87BE-BDB5-E92B7C7A0D23}"/>
              </a:ext>
            </a:extLst>
          </p:cNvPr>
          <p:cNvSpPr txBox="1"/>
          <p:nvPr/>
        </p:nvSpPr>
        <p:spPr>
          <a:xfrm>
            <a:off x="120463" y="1224859"/>
            <a:ext cx="1195107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περίπτωση που υπάρχει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ισχυρισμός για λάθος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εξεταστικό δοκίμιο, δεν δίνεται καμία διευκρίνιση ή διόρθωση κατά τη διάρκεια της εξέτασης, εκτός και αν υπάρξει διαφορετική απόφαση από την Αρμόδια Αρχή. </a:t>
            </a:r>
          </a:p>
          <a:p>
            <a:pPr marL="342900" lvl="0" indent="-342900" algn="just" fontAlgn="t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Αρμόδια Αρχή αποφασίζει σε μεταγενέστερο στάδιο για τη σοβαρότητα του λάθους και καθορίζει με οδηγίες προς τους/τις βαθμολογητές/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τον τρόπο με τον οποίο βαθμολογείται η ερώτηση.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93310" y="73697"/>
            <a:ext cx="1197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Χρονικές Περίοδοι Εξέτασης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0478-2AFC-29C0-BB46-CFEC78A244F6}"/>
              </a:ext>
            </a:extLst>
          </p:cNvPr>
          <p:cNvSpPr txBox="1"/>
          <p:nvPr/>
        </p:nvSpPr>
        <p:spPr>
          <a:xfrm>
            <a:off x="266594" y="1043230"/>
            <a:ext cx="11804943" cy="426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λειτουργικούς σκοπούς κάθε μέρα θα χωρίζεται σε δύο χρονικές περιόδους: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πρώτη θα ξεκινάει στις 7:45 π.μ. 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μαθητές θα προσέρχονται στις αίθουσες στις 7:30 π.μ.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δεύτερη θα ξεκινάει στις 10:30 π.μ.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μαθητές θα προσέρχονται στις αίθουσες στις 10:15 π.μ.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93548-707E-928D-0CC4-FBB1F1A8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0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58210" y="156947"/>
            <a:ext cx="1172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Προσέλευση/Αποχώρηση Μαθητών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8DFD1-4784-561D-5065-706668C72527}"/>
              </a:ext>
            </a:extLst>
          </p:cNvPr>
          <p:cNvSpPr txBox="1"/>
          <p:nvPr/>
        </p:nvSpPr>
        <p:spPr>
          <a:xfrm>
            <a:off x="258210" y="1065005"/>
            <a:ext cx="117258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Επιτρέπουν, κατ’ εξαίρεση, την είσοδο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ύστερα από απόφαση του/της προέδρου της Επιτροπής Τετραμήνων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εκπροσώπου του, σε μαθητή/</a:t>
            </a:r>
            <a:r>
              <a:rPr lang="el-GR" sz="24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τρια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που καθυστέρησε να προσέλθει στην αίθουσα εξέτασης,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όχι όμως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μετά από παρέλευση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είκοσι (20)</a:t>
            </a:r>
            <a:r>
              <a:rPr lang="el-GR" sz="240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λεπτών από την ώρα έναρξης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αναγράφεται στο πρόγραμμα εξετάσεων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Νοείται ότι στους/στις μαθητές/</a:t>
            </a:r>
            <a:r>
              <a:rPr lang="el-GR" sz="24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τριες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που καθυστέρησαν να προσέλθουν στην εξέταση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παραχωρείται 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πρόσθετος χρόνος από τον προκαθορισμένο για ολοκλήρωση της εξέτασης αυτής.</a:t>
            </a:r>
          </a:p>
          <a:p>
            <a:pPr marL="342900" lvl="0" indent="-34290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Επιτρέπουν την έξοδο/αποχώρηση των μαθητών/τριών από την αίθουσα εξέτασης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μόνο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μετά την παρέλευση </a:t>
            </a:r>
            <a:r>
              <a:rPr lang="el-GR" sz="24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τριάντα (30)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λεπτών από την έναρξη της εξέτασης.</a:t>
            </a:r>
            <a:endParaRPr lang="en-US" sz="240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1EE44-9017-CC8D-91EE-50238967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99357" y="209991"/>
            <a:ext cx="1172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Μάθημα Φυσικών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1EE44-9017-CC8D-91EE-50238967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4A9BF-AD11-6081-5B6A-E7B45731E833}"/>
              </a:ext>
            </a:extLst>
          </p:cNvPr>
          <p:cNvSpPr txBox="1"/>
          <p:nvPr/>
        </p:nvSpPr>
        <p:spPr>
          <a:xfrm>
            <a:off x="-101603" y="986582"/>
            <a:ext cx="121277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Μετά την ολοκλήρωση του χρόνου της εξέτασης της Φυσικής (η οποία έχει διάρκεια </a:t>
            </a:r>
            <a:r>
              <a:rPr lang="el-GR" sz="2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σαρανταπέντε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(45) λεπτών στη Β΄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Γυμνασίου, ενώ τριανταπέντε (35) λεπτών στην Γ΄ Γυμνασίου), οι επιτηρητές/</a:t>
            </a:r>
            <a:r>
              <a:rPr lang="el-GR" sz="2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ζητούν από τους μαθητές/</a:t>
            </a:r>
            <a:r>
              <a:rPr lang="el-GR" sz="2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να σταματήσουν να γράφουν και να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παραμείνουν στη θέση</a:t>
            </a:r>
            <a:r>
              <a:rPr lang="el-GR" sz="2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τους. </a:t>
            </a:r>
          </a:p>
          <a:p>
            <a:pPr marL="342900" indent="-342900" algn="just" fontAlgn="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Δεν επιτρέπεται η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έξοδος/αποχώρηση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των μαθητών/τριών από την αίθουσα εξέτασης κατά </a:t>
            </a:r>
            <a:r>
              <a:rPr lang="el-GR" sz="22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τη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διάρκεια της εξέτασης της Φυσικής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l-GR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 fontAlgn="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Στη συνέχεια οι επιτηρητές/</a:t>
            </a:r>
            <a:r>
              <a:rPr lang="el-GR" sz="2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διανέμουν ταυτόχρονα τα δοκίμια της Χημείας και Βιολογίας.</a:t>
            </a:r>
            <a:endParaRPr lang="en-US" sz="2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fontAlgn="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Επιτρέπουν την έξοδο/αποχώρηση των μαθητών/τριών από την αίθουσα εξέτασης μόνο μετά την παρέλευση </a:t>
            </a:r>
            <a:r>
              <a:rPr lang="el-GR" sz="2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τριάντα (30)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λεπτών από την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έναρξη της εξέτασης της Χημείας – Βιολογίας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427933" y="86717"/>
            <a:ext cx="1153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- 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Παρουσιολόγια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E9556-FC6F-0839-BF2A-88F4D3316963}"/>
              </a:ext>
            </a:extLst>
          </p:cNvPr>
          <p:cNvSpPr txBox="1"/>
          <p:nvPr/>
        </p:nvSpPr>
        <p:spPr>
          <a:xfrm>
            <a:off x="28193" y="1065741"/>
            <a:ext cx="118681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Σημειώνουν </a:t>
            </a:r>
          </a:p>
          <a:p>
            <a:pPr marL="742950" lvl="1" indent="-28575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αριθμό αίθουσας εξέτασης και </a:t>
            </a:r>
          </a:p>
          <a:p>
            <a:pPr marL="742950" lvl="1" indent="-28575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τους παρόντες στον κατάλογο μαθητών/τριών, 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t">
              <a:spcAft>
                <a:spcPts val="1200"/>
              </a:spcAft>
            </a:pPr>
            <a:r>
              <a:rPr lang="el-GR" sz="28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γράφοντας ανάλογα τη λέξη παρών/απών, παρούσα/απούσα στον κατάλληλο χώρο καταγράφοντας και τον συνολικό αριθμό των παρόντων.</a:t>
            </a:r>
          </a:p>
          <a:p>
            <a:pPr marL="285750" lvl="0" indent="-28575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Συμπληρώνουν στον κατάλογο μαθητών/τριών τα δικά τους στοιχεία και υπογράφουν.</a:t>
            </a:r>
            <a:endParaRPr lang="en-US" sz="280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0BB99-61DD-E100-1589-4E6A3AF8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20304" y="167951"/>
            <a:ext cx="1189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ΚΑΤΑΛΟΓΟΙ ΜΑΘΗΤΩΝ  – ΠΑΡΟΥΣΙΟΛΟΓΙΑ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360D6-C747-E641-4B28-EAF181C6A406}"/>
              </a:ext>
            </a:extLst>
          </p:cNvPr>
          <p:cNvSpPr txBox="1"/>
          <p:nvPr/>
        </p:nvSpPr>
        <p:spPr>
          <a:xfrm>
            <a:off x="125996" y="1087501"/>
            <a:ext cx="589847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καταλόγους πρέπει να αναγράφονται 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Όνομα Σχολείου – Σχολική Χρονιά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Ημερομηνία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Μάθημα – Κωδικός Μαθήματος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Αίθουσα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Ονόματα επιτηρητών/τριών  – Θέση για υπογραφή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Ονόματα μαθητών/τριών – Τμήματα 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ΠΑΡΩΝ/ΑΠΩΝ  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FBE19-1208-ECAE-D654-166FAC42B728}"/>
              </a:ext>
            </a:extLst>
          </p:cNvPr>
          <p:cNvSpPr txBox="1"/>
          <p:nvPr/>
        </p:nvSpPr>
        <p:spPr>
          <a:xfrm>
            <a:off x="6096000" y="1295019"/>
            <a:ext cx="5898470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ΓΥΜΝΑΣΙΟ ___________                                       2022 - 2023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ΕΝΙΑΙΑ ΓΡΑΠΤΗ ΑΞΙΟΛΟΓΗΣΗ Α΄ΤΕΤΡΑΜΗΝΟΥ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Ημερομηνία : 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16/01/2023</a:t>
            </a:r>
            <a:endParaRPr lang="el-G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 :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</a:t>
            </a:r>
          </a:p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Μάθημα: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ΜΑΘΗΜΑΤΙΚΑ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Κωδικός Μαθήματος :  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2Β</a:t>
            </a:r>
          </a:p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Αίθουσα: 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el-G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Επιτηρητής/τρία :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Αντώνης Τέκλος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Υπογραφή:  </a:t>
            </a:r>
          </a:p>
          <a:p>
            <a:r>
              <a:rPr lang="el-G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Επιτηρητής/τρία :                                     Υπογραφή:  </a:t>
            </a:r>
          </a:p>
          <a:p>
            <a:endParaRPr lang="el-G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r>
              <a:rPr lang="el-GR" dirty="0"/>
              <a:t> 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7304-BC25-C9E1-A1AA-D77916F40935}"/>
              </a:ext>
            </a:extLst>
          </p:cNvPr>
          <p:cNvSpPr/>
          <p:nvPr/>
        </p:nvSpPr>
        <p:spPr>
          <a:xfrm>
            <a:off x="6167535" y="1295019"/>
            <a:ext cx="5719665" cy="2689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65226A06-24F2-11E9-12E3-46EA4C22C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62434"/>
              </p:ext>
            </p:extLst>
          </p:nvPr>
        </p:nvGraphicFramePr>
        <p:xfrm>
          <a:off x="6167532" y="4055046"/>
          <a:ext cx="5719665" cy="457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5862">
                  <a:extLst>
                    <a:ext uri="{9D8B030D-6E8A-4147-A177-3AD203B41FA5}">
                      <a16:colId xmlns:a16="http://schemas.microsoft.com/office/drawing/2014/main" val="789272041"/>
                    </a:ext>
                  </a:extLst>
                </a:gridCol>
                <a:gridCol w="1464906">
                  <a:extLst>
                    <a:ext uri="{9D8B030D-6E8A-4147-A177-3AD203B41FA5}">
                      <a16:colId xmlns:a16="http://schemas.microsoft.com/office/drawing/2014/main" val="3716325738"/>
                    </a:ext>
                  </a:extLst>
                </a:gridCol>
                <a:gridCol w="821094">
                  <a:extLst>
                    <a:ext uri="{9D8B030D-6E8A-4147-A177-3AD203B41FA5}">
                      <a16:colId xmlns:a16="http://schemas.microsoft.com/office/drawing/2014/main" val="617834363"/>
                    </a:ext>
                  </a:extLst>
                </a:gridCol>
                <a:gridCol w="709126">
                  <a:extLst>
                    <a:ext uri="{9D8B030D-6E8A-4147-A177-3AD203B41FA5}">
                      <a16:colId xmlns:a16="http://schemas.microsoft.com/office/drawing/2014/main" val="1570661312"/>
                    </a:ext>
                  </a:extLst>
                </a:gridCol>
                <a:gridCol w="1138335">
                  <a:extLst>
                    <a:ext uri="{9D8B030D-6E8A-4147-A177-3AD203B41FA5}">
                      <a16:colId xmlns:a16="http://schemas.microsoft.com/office/drawing/2014/main" val="1307695556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06795901"/>
                    </a:ext>
                  </a:extLst>
                </a:gridCol>
              </a:tblGrid>
              <a:tr h="40082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A/A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/>
                        <a:t>Ονοματεπώνυμο 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/>
                        <a:t>Αριθμός Μητρώου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/>
                        <a:t>Τμήμα </a:t>
                      </a:r>
                      <a:endParaRPr lang="en-US" sz="1200" b="0" dirty="0"/>
                    </a:p>
                    <a:p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/>
                        <a:t>ΠΑΡΩΝ/ΑΠΩΝ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/>
                        <a:t>ΠΑΡΑΤΗΡΗΣΕΙΣ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343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AB98E7-E53A-16F0-80EF-3056B7CADC37}"/>
              </a:ext>
            </a:extLst>
          </p:cNvPr>
          <p:cNvSpPr txBox="1"/>
          <p:nvPr/>
        </p:nvSpPr>
        <p:spPr>
          <a:xfrm rot="18685203">
            <a:off x="7857437" y="2300642"/>
            <a:ext cx="220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1">
                    <a:lumMod val="50000"/>
                  </a:schemeClr>
                </a:solidFill>
              </a:rPr>
              <a:t>Δείγμα</a:t>
            </a:r>
            <a:r>
              <a:rPr lang="el-GR" sz="4000" dirty="0"/>
              <a:t> 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9EC0CB-6470-E9DE-00B1-6B0B8681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DF40A536-4844-18A8-8805-74A3CB97D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51061"/>
              </p:ext>
            </p:extLst>
          </p:nvPr>
        </p:nvGraphicFramePr>
        <p:xfrm>
          <a:off x="6167532" y="4518517"/>
          <a:ext cx="5719665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6533">
                  <a:extLst>
                    <a:ext uri="{9D8B030D-6E8A-4147-A177-3AD203B41FA5}">
                      <a16:colId xmlns:a16="http://schemas.microsoft.com/office/drawing/2014/main" val="789272041"/>
                    </a:ext>
                  </a:extLst>
                </a:gridCol>
                <a:gridCol w="1464906">
                  <a:extLst>
                    <a:ext uri="{9D8B030D-6E8A-4147-A177-3AD203B41FA5}">
                      <a16:colId xmlns:a16="http://schemas.microsoft.com/office/drawing/2014/main" val="3716325738"/>
                    </a:ext>
                  </a:extLst>
                </a:gridCol>
                <a:gridCol w="830423">
                  <a:extLst>
                    <a:ext uri="{9D8B030D-6E8A-4147-A177-3AD203B41FA5}">
                      <a16:colId xmlns:a16="http://schemas.microsoft.com/office/drawing/2014/main" val="617834363"/>
                    </a:ext>
                  </a:extLst>
                </a:gridCol>
                <a:gridCol w="709126">
                  <a:extLst>
                    <a:ext uri="{9D8B030D-6E8A-4147-A177-3AD203B41FA5}">
                      <a16:colId xmlns:a16="http://schemas.microsoft.com/office/drawing/2014/main" val="1570661312"/>
                    </a:ext>
                  </a:extLst>
                </a:gridCol>
                <a:gridCol w="1138335">
                  <a:extLst>
                    <a:ext uri="{9D8B030D-6E8A-4147-A177-3AD203B41FA5}">
                      <a16:colId xmlns:a16="http://schemas.microsoft.com/office/drawing/2014/main" val="1307695556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0679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/>
                        <a:t>1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/>
                        <a:t>Μιχάλης Πηλαβάκης 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/>
                        <a:t>0000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/>
                        <a:t>Β1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/>
                        <a:t>ΑΠΩΝ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34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342190" y="135001"/>
            <a:ext cx="1142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- Ολοκλήρωση του χρόνου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DCE04-5BA6-CCD8-8256-8E7406980FAE}"/>
              </a:ext>
            </a:extLst>
          </p:cNvPr>
          <p:cNvSpPr txBox="1"/>
          <p:nvPr/>
        </p:nvSpPr>
        <p:spPr>
          <a:xfrm>
            <a:off x="211097" y="1200423"/>
            <a:ext cx="1162921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sz="28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την ολοκλήρωση του χρόνου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εξέτασης ζητούν από τους μαθητές: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σταματήσουν να γράφουν και να προσκομίσουν τα τετράδια απαντήσεων ή τα εξεταστικά δοκίμια στην έδρα.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Καλύπτουν με το αδιαφανές αυτοκόλλητο κάλυμμα το ειδικό πλαίσιο στο εξώφυλλο των τετραδίων απαντήσεων ή στο ειδικό πλαίσιο της πρώτης σελίδας του εξεταστικού δοκιμίου, στα οποία είναι γραμμένα τα ατομικά στοιχεία των μαθητών/τριών, </a:t>
            </a:r>
            <a:r>
              <a:rPr lang="el-GR" sz="28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αφού προηγουμένως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κάνουν τον σχετικό έλεγχο </a:t>
            </a:r>
            <a:r>
              <a:rPr lang="el-GR" sz="28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ατομικών στοιχείων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14328-654D-80C1-9BCA-37089207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509854" y="113316"/>
            <a:ext cx="1116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Στοιχεία Μαθητών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0FF24-8469-CD4E-2F06-26D5C8A3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518982-7912-A704-3659-C8A175B0D214}"/>
              </a:ext>
            </a:extLst>
          </p:cNvPr>
          <p:cNvSpPr txBox="1"/>
          <p:nvPr/>
        </p:nvSpPr>
        <p:spPr>
          <a:xfrm>
            <a:off x="258924" y="1042890"/>
            <a:ext cx="1159088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Ελέγχουν με ιδιαίτερη προσοχή, αν υπάρχει τυχόν σημείωση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ονομαστικών ή άλλων διακριτικών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στοιχείων, τα οποία είναι δυνατό να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αποκαλύψουν την ταυτότητα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του/της μαθητή/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περίπτωση που αντιληφθούν διακριτικά στοιχεία: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καλύπτουν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τα στοιχεία του/της μαθητή/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Παραδίδουν το γραπτό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στον/στην πρόεδρο της Επιτροπής Τετραμήνων κατά τη διάρκεια της παράδοσης των γραπτών, υποδεικνύοντας σε αυτόν/την τα διακριτικά στοιχεία.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 συνέχεια ο/η πρόεδρος της Επιτροπής Τετραμήνων αφού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καλύψει τα στοιχεία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μαθητή/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προωθεί το γραπτό ξεχωριστά στο Κέντρο Διανομής και Διαλογής θεμάτων καταγράφοντας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συνοδευτική παρατήρηση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33931"/>
            <a:ext cx="1240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FE121-349D-80DD-2A06-326754D5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990AB-7612-100B-1A9A-69B62C5E6CF9}"/>
              </a:ext>
            </a:extLst>
          </p:cNvPr>
          <p:cNvSpPr txBox="1"/>
          <p:nvPr/>
        </p:nvSpPr>
        <p:spPr>
          <a:xfrm>
            <a:off x="60341" y="1083908"/>
            <a:ext cx="5370075" cy="476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περίπτωση των</a:t>
            </a:r>
            <a:r>
              <a:rPr lang="el-GR" sz="24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φιλολογικών μαθημάτων (Νέα Ελληνικά και Ιστορία) όλων των τάξεων Γυμνασίου και σε όλα τα εξεταζόμενα μαθήματα του Λυκείου 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μονογράφουν </a:t>
            </a:r>
            <a:r>
              <a:rPr lang="el-GR" sz="24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μόνο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αμέσως μετά το τελευταίο σημείο που έχει γράψει ο/η μαθητής/</a:t>
            </a:r>
            <a:r>
              <a:rPr lang="el-GR" sz="24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τρια</a:t>
            </a:r>
            <a:r>
              <a:rPr lang="el-GR" sz="24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ακυρώνουν με διαγώνια ευθεία τους ενδιάμεσους κενούς χώρους των τετραδίων.</a:t>
            </a:r>
            <a:endParaRPr lang="en-US" sz="240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504C0884-60EF-6303-23A7-B35F964AF08A}"/>
              </a:ext>
            </a:extLst>
          </p:cNvPr>
          <p:cNvGrpSpPr>
            <a:grpSpLocks/>
          </p:cNvGrpSpPr>
          <p:nvPr/>
        </p:nvGrpSpPr>
        <p:grpSpPr bwMode="auto">
          <a:xfrm>
            <a:off x="5964022" y="1196147"/>
            <a:ext cx="5781955" cy="3949454"/>
            <a:chOff x="2843213" y="1250949"/>
            <a:chExt cx="5953124" cy="3841757"/>
          </a:xfrm>
        </p:grpSpPr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1DF24019-60CE-77F3-86E8-22B411FB9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213" y="1250949"/>
              <a:ext cx="5953124" cy="3841757"/>
              <a:chOff x="1429" y="834"/>
              <a:chExt cx="3750" cy="2420"/>
            </a:xfrm>
          </p:grpSpPr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40C199F2-4D11-201A-D970-A736C270D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835"/>
                <a:ext cx="1736" cy="2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50" b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7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.s/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lksnal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klnkdvDKNVm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dkvnKDSnvk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klkdvlv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lmvlkds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nmvk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dsnmvknvknvds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kdnvk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kdn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kednv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kenvkn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kedvv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/env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/k/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envn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evnke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wnvkwenk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wenvknwevk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nwknv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nkw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nkvnkwnv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k/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nknvkw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nvwnwvlw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nnnnnnvnsdv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Lascmcacmacmmscklanknkvn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kndeknvkdndevnkvnkdnvkdvnkdvnkvnedkwnvdsv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svmsdm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sd,vm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lmvlkevvlkdvmnvdskvsdkvkdsv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cmlcalcmmc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00" b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8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.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Cklnkkkecfkk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enevknvmkefnkenvn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ekwnvkwnvknkvnwkvn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kvnkwnvk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nklnvknkewnvk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wnvkvnvnnm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00" b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9. 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Klnckedvnkenkev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Lkcsacfa;ckac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;///////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vavnkaaaaaaa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ankkkv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naqkvnaqkvnedvnkdenvkvnkenvknkenvklnkenvkenvkenvkd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,.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vndklnvk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7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276A8ADF-900F-D678-8B2C-4DB76F0F5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" y="834"/>
                <a:ext cx="1634" cy="24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00" b="1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10. 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lksnal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klnkd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vDKNVmdkv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nKDSnvkklkdvlvl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mvlkdsnmvk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 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dsnmvknvkn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vd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s/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kdnvk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kdn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/ked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kenvkn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kedvv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envknv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/k/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envn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evnkewnvkwenkwenvk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nwevk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nwknv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nkw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nkvnkwnvk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nknvkwnvwnwvl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wnnnnnn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vnsdv</a:t>
                </a:r>
                <a:endParaRPr lang="en-GB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00" b="1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11. 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Lascmc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acmacm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mscklanknkvn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kndekn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vkdndevnkvnkd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nvkdv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nkdvnkvne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dkw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nvdsv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svmsdm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sd,vm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lmvlkevv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lkdvm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nvdskvs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dkvkdsv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cmlcalcmmc</a:t>
                </a:r>
                <a:endParaRPr lang="en-GB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800" b="1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12. 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Cklnkkkec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fkkenevknvmkefn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kenvnekwnvkwnvknkvnw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kvnkv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nkwnvknklnvknke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wnvkwnvkvnv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nnmjkojjsacmlasml;dsm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vldv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msldsmvldsmvml;ds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mvldmldsmvlmds</a:t>
                </a:r>
                <a:endParaRPr lang="en-GB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4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" name="Line 25">
              <a:extLst>
                <a:ext uri="{FF2B5EF4-FFF2-40B4-BE49-F238E27FC236}">
                  <a16:creationId xmlns:a16="http://schemas.microsoft.com/office/drawing/2014/main" id="{B6E651ED-EF0B-D19D-EB2D-080C249F7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184" y="3711463"/>
              <a:ext cx="1702177" cy="1090863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9A35EAED-40A7-C44A-8DE1-3467089F8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2797" y="1826881"/>
              <a:ext cx="1431185" cy="63056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2C5E474B-6A06-F0C4-6FF5-622933F2F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7898" y="2293013"/>
              <a:ext cx="1472364" cy="328876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732F5B85-0F23-0BBE-3290-F2579C27A5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36645" y="3368705"/>
              <a:ext cx="640856" cy="279221"/>
            </a:xfrm>
            <a:custGeom>
              <a:avLst/>
              <a:gdLst>
                <a:gd name="T0" fmla="*/ 2147483646 w 1928"/>
                <a:gd name="T1" fmla="*/ 2147483646 h 840"/>
                <a:gd name="T2" fmla="*/ 2147483646 w 1928"/>
                <a:gd name="T3" fmla="*/ 2147483646 h 840"/>
                <a:gd name="T4" fmla="*/ 2147483646 w 1928"/>
                <a:gd name="T5" fmla="*/ 2147483646 h 840"/>
                <a:gd name="T6" fmla="*/ 2147483646 w 1928"/>
                <a:gd name="T7" fmla="*/ 2147483646 h 840"/>
                <a:gd name="T8" fmla="*/ 2147483646 w 1928"/>
                <a:gd name="T9" fmla="*/ 2147483646 h 840"/>
                <a:gd name="T10" fmla="*/ 2147483646 w 1928"/>
                <a:gd name="T11" fmla="*/ 2147483646 h 840"/>
                <a:gd name="T12" fmla="*/ 2147483646 w 1928"/>
                <a:gd name="T13" fmla="*/ 2147483646 h 840"/>
                <a:gd name="T14" fmla="*/ 2147483646 w 1928"/>
                <a:gd name="T15" fmla="*/ 2147483646 h 840"/>
                <a:gd name="T16" fmla="*/ 2147483646 w 1928"/>
                <a:gd name="T17" fmla="*/ 2147483646 h 840"/>
                <a:gd name="T18" fmla="*/ 2147483646 w 1928"/>
                <a:gd name="T19" fmla="*/ 2147483646 h 840"/>
                <a:gd name="T20" fmla="*/ 2147483646 w 1928"/>
                <a:gd name="T21" fmla="*/ 2147483646 h 840"/>
                <a:gd name="T22" fmla="*/ 2147483646 w 1928"/>
                <a:gd name="T23" fmla="*/ 2147483646 h 840"/>
                <a:gd name="T24" fmla="*/ 2147483646 w 1928"/>
                <a:gd name="T25" fmla="*/ 2147483646 h 840"/>
                <a:gd name="T26" fmla="*/ 2147483646 w 1928"/>
                <a:gd name="T27" fmla="*/ 2147483646 h 840"/>
                <a:gd name="T28" fmla="*/ 2147483646 w 1928"/>
                <a:gd name="T29" fmla="*/ 2147483646 h 840"/>
                <a:gd name="T30" fmla="*/ 2147483646 w 1928"/>
                <a:gd name="T31" fmla="*/ 2147483646 h 840"/>
                <a:gd name="T32" fmla="*/ 2147483646 w 1928"/>
                <a:gd name="T33" fmla="*/ 2147483646 h 840"/>
                <a:gd name="T34" fmla="*/ 2147483646 w 1928"/>
                <a:gd name="T35" fmla="*/ 2147483646 h 840"/>
                <a:gd name="T36" fmla="*/ 2147483646 w 1928"/>
                <a:gd name="T37" fmla="*/ 2147483646 h 840"/>
                <a:gd name="T38" fmla="*/ 2147483646 w 1928"/>
                <a:gd name="T39" fmla="*/ 2147483646 h 840"/>
                <a:gd name="T40" fmla="*/ 2147483646 w 1928"/>
                <a:gd name="T41" fmla="*/ 2147483646 h 840"/>
                <a:gd name="T42" fmla="*/ 2147483646 w 1928"/>
                <a:gd name="T43" fmla="*/ 2147483646 h 840"/>
                <a:gd name="T44" fmla="*/ 2147483646 w 1928"/>
                <a:gd name="T45" fmla="*/ 2147483646 h 840"/>
                <a:gd name="T46" fmla="*/ 2147483646 w 1928"/>
                <a:gd name="T47" fmla="*/ 2147483646 h 840"/>
                <a:gd name="T48" fmla="*/ 2147483646 w 1928"/>
                <a:gd name="T49" fmla="*/ 2147483646 h 840"/>
                <a:gd name="T50" fmla="*/ 2147483646 w 1928"/>
                <a:gd name="T51" fmla="*/ 2147483646 h 840"/>
                <a:gd name="T52" fmla="*/ 2147483646 w 1928"/>
                <a:gd name="T53" fmla="*/ 2147483646 h 840"/>
                <a:gd name="T54" fmla="*/ 2147483646 w 1928"/>
                <a:gd name="T55" fmla="*/ 2147483646 h 840"/>
                <a:gd name="T56" fmla="*/ 2147483646 w 1928"/>
                <a:gd name="T57" fmla="*/ 2147483646 h 840"/>
                <a:gd name="T58" fmla="*/ 2147483646 w 1928"/>
                <a:gd name="T59" fmla="*/ 2147483646 h 840"/>
                <a:gd name="T60" fmla="*/ 2147483646 w 1928"/>
                <a:gd name="T61" fmla="*/ 2147483646 h 840"/>
                <a:gd name="T62" fmla="*/ 2147483646 w 1928"/>
                <a:gd name="T63" fmla="*/ 2147483646 h 840"/>
                <a:gd name="T64" fmla="*/ 2147483646 w 1928"/>
                <a:gd name="T65" fmla="*/ 0 h 840"/>
                <a:gd name="T66" fmla="*/ 2147483646 w 1928"/>
                <a:gd name="T67" fmla="*/ 2147483646 h 840"/>
                <a:gd name="T68" fmla="*/ 2147483646 w 1928"/>
                <a:gd name="T69" fmla="*/ 2147483646 h 840"/>
                <a:gd name="T70" fmla="*/ 2147483646 w 1928"/>
                <a:gd name="T71" fmla="*/ 2147483646 h 840"/>
                <a:gd name="T72" fmla="*/ 2147483646 w 1928"/>
                <a:gd name="T73" fmla="*/ 2147483646 h 840"/>
                <a:gd name="T74" fmla="*/ 2147483646 w 1928"/>
                <a:gd name="T75" fmla="*/ 2147483646 h 8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8"/>
                <a:gd name="T115" fmla="*/ 0 h 840"/>
                <a:gd name="T116" fmla="*/ 1928 w 1928"/>
                <a:gd name="T117" fmla="*/ 840 h 8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8" h="840">
                  <a:moveTo>
                    <a:pt x="1173" y="96"/>
                  </a:moveTo>
                  <a:cubicBezTo>
                    <a:pt x="1146" y="119"/>
                    <a:pt x="1123" y="142"/>
                    <a:pt x="1090" y="154"/>
                  </a:cubicBezTo>
                  <a:cubicBezTo>
                    <a:pt x="975" y="253"/>
                    <a:pt x="829" y="291"/>
                    <a:pt x="693" y="352"/>
                  </a:cubicBezTo>
                  <a:cubicBezTo>
                    <a:pt x="588" y="399"/>
                    <a:pt x="477" y="449"/>
                    <a:pt x="373" y="499"/>
                  </a:cubicBezTo>
                  <a:cubicBezTo>
                    <a:pt x="350" y="510"/>
                    <a:pt x="332" y="528"/>
                    <a:pt x="309" y="538"/>
                  </a:cubicBezTo>
                  <a:cubicBezTo>
                    <a:pt x="262" y="559"/>
                    <a:pt x="204" y="568"/>
                    <a:pt x="155" y="582"/>
                  </a:cubicBezTo>
                  <a:cubicBezTo>
                    <a:pt x="108" y="596"/>
                    <a:pt x="93" y="602"/>
                    <a:pt x="53" y="627"/>
                  </a:cubicBezTo>
                  <a:cubicBezTo>
                    <a:pt x="40" y="635"/>
                    <a:pt x="0" y="655"/>
                    <a:pt x="15" y="653"/>
                  </a:cubicBezTo>
                  <a:cubicBezTo>
                    <a:pt x="34" y="651"/>
                    <a:pt x="72" y="646"/>
                    <a:pt x="72" y="646"/>
                  </a:cubicBezTo>
                  <a:cubicBezTo>
                    <a:pt x="310" y="538"/>
                    <a:pt x="391" y="557"/>
                    <a:pt x="674" y="550"/>
                  </a:cubicBezTo>
                  <a:cubicBezTo>
                    <a:pt x="773" y="541"/>
                    <a:pt x="869" y="526"/>
                    <a:pt x="968" y="518"/>
                  </a:cubicBezTo>
                  <a:cubicBezTo>
                    <a:pt x="908" y="578"/>
                    <a:pt x="875" y="587"/>
                    <a:pt x="789" y="608"/>
                  </a:cubicBezTo>
                  <a:cubicBezTo>
                    <a:pt x="765" y="622"/>
                    <a:pt x="744" y="642"/>
                    <a:pt x="719" y="653"/>
                  </a:cubicBezTo>
                  <a:cubicBezTo>
                    <a:pt x="709" y="657"/>
                    <a:pt x="678" y="664"/>
                    <a:pt x="687" y="659"/>
                  </a:cubicBezTo>
                  <a:cubicBezTo>
                    <a:pt x="710" y="645"/>
                    <a:pt x="758" y="643"/>
                    <a:pt x="783" y="640"/>
                  </a:cubicBezTo>
                  <a:cubicBezTo>
                    <a:pt x="798" y="616"/>
                    <a:pt x="804" y="590"/>
                    <a:pt x="815" y="563"/>
                  </a:cubicBezTo>
                  <a:cubicBezTo>
                    <a:pt x="807" y="415"/>
                    <a:pt x="818" y="208"/>
                    <a:pt x="763" y="58"/>
                  </a:cubicBezTo>
                  <a:cubicBezTo>
                    <a:pt x="772" y="182"/>
                    <a:pt x="791" y="301"/>
                    <a:pt x="815" y="422"/>
                  </a:cubicBezTo>
                  <a:cubicBezTo>
                    <a:pt x="821" y="531"/>
                    <a:pt x="919" y="818"/>
                    <a:pt x="834" y="749"/>
                  </a:cubicBezTo>
                  <a:cubicBezTo>
                    <a:pt x="823" y="740"/>
                    <a:pt x="816" y="725"/>
                    <a:pt x="802" y="723"/>
                  </a:cubicBezTo>
                  <a:cubicBezTo>
                    <a:pt x="719" y="714"/>
                    <a:pt x="635" y="719"/>
                    <a:pt x="552" y="717"/>
                  </a:cubicBezTo>
                  <a:cubicBezTo>
                    <a:pt x="484" y="720"/>
                    <a:pt x="409" y="734"/>
                    <a:pt x="341" y="723"/>
                  </a:cubicBezTo>
                  <a:cubicBezTo>
                    <a:pt x="695" y="675"/>
                    <a:pt x="1039" y="595"/>
                    <a:pt x="1397" y="570"/>
                  </a:cubicBezTo>
                  <a:cubicBezTo>
                    <a:pt x="1730" y="470"/>
                    <a:pt x="1412" y="570"/>
                    <a:pt x="1736" y="454"/>
                  </a:cubicBezTo>
                  <a:cubicBezTo>
                    <a:pt x="1877" y="403"/>
                    <a:pt x="1928" y="406"/>
                    <a:pt x="1794" y="416"/>
                  </a:cubicBezTo>
                  <a:cubicBezTo>
                    <a:pt x="1783" y="418"/>
                    <a:pt x="1773" y="422"/>
                    <a:pt x="1762" y="422"/>
                  </a:cubicBezTo>
                  <a:cubicBezTo>
                    <a:pt x="1755" y="422"/>
                    <a:pt x="1750" y="415"/>
                    <a:pt x="1743" y="416"/>
                  </a:cubicBezTo>
                  <a:cubicBezTo>
                    <a:pt x="1729" y="418"/>
                    <a:pt x="1717" y="426"/>
                    <a:pt x="1704" y="429"/>
                  </a:cubicBezTo>
                  <a:cubicBezTo>
                    <a:pt x="1622" y="445"/>
                    <a:pt x="1572" y="444"/>
                    <a:pt x="1487" y="448"/>
                  </a:cubicBezTo>
                  <a:cubicBezTo>
                    <a:pt x="1386" y="481"/>
                    <a:pt x="1278" y="454"/>
                    <a:pt x="1173" y="448"/>
                  </a:cubicBezTo>
                  <a:cubicBezTo>
                    <a:pt x="1012" y="414"/>
                    <a:pt x="850" y="393"/>
                    <a:pt x="687" y="378"/>
                  </a:cubicBezTo>
                  <a:cubicBezTo>
                    <a:pt x="646" y="351"/>
                    <a:pt x="665" y="296"/>
                    <a:pt x="655" y="397"/>
                  </a:cubicBezTo>
                  <a:cubicBezTo>
                    <a:pt x="633" y="263"/>
                    <a:pt x="606" y="130"/>
                    <a:pt x="565" y="0"/>
                  </a:cubicBezTo>
                  <a:cubicBezTo>
                    <a:pt x="556" y="118"/>
                    <a:pt x="594" y="224"/>
                    <a:pt x="610" y="339"/>
                  </a:cubicBezTo>
                  <a:cubicBezTo>
                    <a:pt x="627" y="467"/>
                    <a:pt x="634" y="597"/>
                    <a:pt x="680" y="717"/>
                  </a:cubicBezTo>
                  <a:cubicBezTo>
                    <a:pt x="690" y="780"/>
                    <a:pt x="682" y="748"/>
                    <a:pt x="706" y="813"/>
                  </a:cubicBezTo>
                  <a:cubicBezTo>
                    <a:pt x="709" y="820"/>
                    <a:pt x="718" y="840"/>
                    <a:pt x="719" y="832"/>
                  </a:cubicBezTo>
                  <a:cubicBezTo>
                    <a:pt x="724" y="798"/>
                    <a:pt x="719" y="764"/>
                    <a:pt x="719" y="730"/>
                  </a:cubicBezTo>
                </a:path>
              </a:pathLst>
            </a:cu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39">
              <a:extLst>
                <a:ext uri="{FF2B5EF4-FFF2-40B4-BE49-F238E27FC236}">
                  <a16:creationId xmlns:a16="http://schemas.microsoft.com/office/drawing/2014/main" id="{F04FC47C-FE7D-3800-CDA9-B81439057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762" y="4031108"/>
              <a:ext cx="1434754" cy="331387"/>
            </a:xfrm>
            <a:prstGeom prst="wedgeRoundRectCallout">
              <a:avLst>
                <a:gd name="adj1" fmla="val 47631"/>
                <a:gd name="adj2" fmla="val -12758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Μονογραφή</a:t>
              </a:r>
            </a:p>
          </p:txBody>
        </p:sp>
      </p:grpSp>
      <p:sp>
        <p:nvSpPr>
          <p:cNvPr id="7" name="AutoShape 39">
            <a:extLst>
              <a:ext uri="{FF2B5EF4-FFF2-40B4-BE49-F238E27FC236}">
                <a16:creationId xmlns:a16="http://schemas.microsoft.com/office/drawing/2014/main" id="{8B085ACB-0F9B-EF0A-885E-4A543D4A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840" y="5216122"/>
            <a:ext cx="3293865" cy="278629"/>
          </a:xfrm>
          <a:prstGeom prst="wedgeRoundRectCallout">
            <a:avLst>
              <a:gd name="adj1" fmla="val -5838"/>
              <a:gd name="adj2" fmla="val -2161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Τελευταία σελίδα που έγραψε ο μαθητής </a:t>
            </a:r>
          </a:p>
        </p:txBody>
      </p:sp>
    </p:spTree>
    <p:extLst>
      <p:ext uri="{BB962C8B-B14F-4D97-AF65-F5344CB8AC3E}">
        <p14:creationId xmlns:p14="http://schemas.microsoft.com/office/powerpoint/2010/main" val="15298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27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33931"/>
            <a:ext cx="1240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FE121-349D-80DD-2A06-326754D5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990AB-7612-100B-1A9A-69B62C5E6CF9}"/>
              </a:ext>
            </a:extLst>
          </p:cNvPr>
          <p:cNvSpPr txBox="1"/>
          <p:nvPr/>
        </p:nvSpPr>
        <p:spPr>
          <a:xfrm>
            <a:off x="60341" y="1083908"/>
            <a:ext cx="576120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Στα εξεταστικά δοκίμια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στα μαθήματα Φυσικά (Φυσική,  Χημεία και Βιολογία) και Μαθηματικά όλων των τάξεων Γυμνασίου,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μονογράφουν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όλες τις σελίδες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του εξεταστικού δοκιμίου και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ακυρώνουν με διαγώνια ευθεία τους ενδιάμεσους κενούς χώρους.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504C0884-60EF-6303-23A7-B35F964AF08A}"/>
              </a:ext>
            </a:extLst>
          </p:cNvPr>
          <p:cNvGrpSpPr>
            <a:grpSpLocks/>
          </p:cNvGrpSpPr>
          <p:nvPr/>
        </p:nvGrpSpPr>
        <p:grpSpPr bwMode="auto">
          <a:xfrm>
            <a:off x="5964022" y="1196147"/>
            <a:ext cx="5781955" cy="4111019"/>
            <a:chOff x="2843213" y="1250949"/>
            <a:chExt cx="5953124" cy="3998918"/>
          </a:xfrm>
        </p:grpSpPr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1DF24019-60CE-77F3-86E8-22B411FB9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213" y="1250949"/>
              <a:ext cx="5953124" cy="3998918"/>
              <a:chOff x="1429" y="834"/>
              <a:chExt cx="3750" cy="2519"/>
            </a:xfrm>
          </p:grpSpPr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40C199F2-4D11-201A-D970-A736C270D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835"/>
                <a:ext cx="1736" cy="25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50" b="1" dirty="0">
                    <a:solidFill>
                      <a:srgbClr val="000000"/>
                    </a:solidFill>
                  </a:rPr>
                  <a:t>7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.s/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lksnal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klnkdvDKNVm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dkvnKDSnvk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klkdvlv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lmvlkds</a:t>
                </a:r>
                <a:r>
                  <a:rPr lang="el-GR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nmvk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/ds</a:t>
                </a:r>
                <a:r>
                  <a:rPr lang="el-GR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nmvknvknvds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/k</a:t>
                </a:r>
                <a:r>
                  <a:rPr lang="el-GR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nv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kdnvk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dn</a:t>
                </a:r>
                <a:r>
                  <a:rPr lang="el-GR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v/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kdn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kednv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/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kenvkn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endParaRPr lang="el-GR" altLang="el-GR" sz="9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kedvv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/env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/k/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envn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evnke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wnvkwenk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wenvknwevk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nwknv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nkw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nkvnkwnv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k/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nknvkw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nvwnwvlw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nnnnnnvnsdv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Lascmcacmacmmscklanknkvn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kndeknvkdndevnkvnkdnvkdvnkdvnkvnedkwnvdsv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svmsdm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sd,vm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lmvlkevvlkdvmnvdskvsdkvkdsv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cmlcalcmmc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50" b="1" dirty="0">
                    <a:solidFill>
                      <a:srgbClr val="000000"/>
                    </a:solidFill>
                  </a:rPr>
                  <a:t>8.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Cklnkkkecfkk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enevknvmkefnkenvn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ekwnvkwnvknkvnwkvn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kvnkwnvk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nklnvknkewnvk</a:t>
                </a:r>
                <a:r>
                  <a:rPr lang="en-GB" altLang="el-GR" sz="9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wnvkvnvnnm</a:t>
                </a:r>
                <a:endParaRPr lang="el-GR" altLang="el-GR" sz="9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9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9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9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50" b="1" dirty="0">
                    <a:solidFill>
                      <a:srgbClr val="000000"/>
                    </a:solidFill>
                  </a:rPr>
                  <a:t>9.  </a:t>
                </a:r>
                <a:r>
                  <a:rPr lang="en-GB" altLang="el-GR" sz="900" dirty="0" err="1">
                    <a:solidFill>
                      <a:srgbClr val="000000"/>
                    </a:solidFill>
                  </a:rPr>
                  <a:t>Klnckedvnkenkev</a:t>
                </a:r>
                <a:endParaRPr lang="en-GB" altLang="el-GR" sz="900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Lkcsacfa;ckac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;///////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vavnkaaaaaaa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ankkkv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naqkvnaqkvnedvnkdenvkvnkenvknkenvklnkenvkenvkenvkd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,.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vndklnvk</a:t>
                </a:r>
                <a:r>
                  <a:rPr lang="el-GR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Lkcsacfa;ckac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;///////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vavnkaaaaaaa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ankkkv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naqkvnaqkvnedvnkdenvkvnkenvknkenvklnkenvkenvkenvkd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,.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vndklnvk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Lkcsacfa;ckac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;///////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vavnkaaaaaaa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ankkkv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naqkvnaqkvnedvnkdenvkvnkenvknkenvklnkenvkenvkenvkd</a:t>
                </a:r>
                <a:r>
                  <a:rPr lang="en-GB" altLang="el-GR" sz="9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,.</a:t>
                </a:r>
                <a:r>
                  <a:rPr lang="en-GB" altLang="el-GR" sz="9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vndklnvk</a:t>
                </a:r>
                <a:endParaRPr lang="en-GB" altLang="el-GR" sz="9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</p:txBody>
          </p: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276A8ADF-900F-D678-8B2C-4DB76F0F5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" y="834"/>
                <a:ext cx="1634" cy="24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00" b="1" dirty="0">
                    <a:solidFill>
                      <a:srgbClr val="000000"/>
                    </a:solidFill>
                  </a:rPr>
                  <a:t>10. 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s/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lksnal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klnkd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vDKNVmdkv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nKDSnvkklkdvlvl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mvlkdsnmvk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 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dsnmvknvkn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vd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s/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knv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kdnvk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dn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v/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kdn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/ked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nv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kenvkn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kedvv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envknv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/k/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envn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evnkewnvkwenkwenvk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nwevk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nwknv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nkw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nkvnkwnvk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/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nknvkwnvwnwvl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wnnnnnn</a:t>
                </a:r>
                <a:r>
                  <a:rPr lang="en-GB" altLang="el-GR" sz="800" i="1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vnsdv</a:t>
                </a:r>
                <a:endParaRPr lang="en-GB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800" i="1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  <a:buAutoNum type="arabicPeriod" startAt="11"/>
                </a:pPr>
                <a:r>
                  <a:rPr lang="en-GB" altLang="el-GR" sz="800" dirty="0" err="1">
                    <a:solidFill>
                      <a:srgbClr val="000000"/>
                    </a:solidFill>
                  </a:rPr>
                  <a:t>Lascmc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acmacm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mscklanknkvn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/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kndekn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vkdndevnkvnkd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nvkdv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nkdvnkvne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dkw</a:t>
                </a:r>
                <a:r>
                  <a:rPr lang="en-GB" altLang="el-GR" sz="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</a:rPr>
                  <a:t>nvdsv</a:t>
                </a:r>
                <a:endParaRPr lang="el-GR" altLang="el-GR" sz="8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svmsdm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sd,vm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lmvlkevv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lkdvm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nvdskvs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dkvkdsv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cmlcalcmmc</a:t>
                </a:r>
                <a:endParaRPr lang="el-GR" altLang="el-GR" sz="8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svmsdm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sd,vm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lmvlkevv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lkdvm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nvdskvs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dkvkdsv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cmlcalcmmc</a:t>
                </a:r>
                <a:endParaRPr lang="el-GR" altLang="el-GR" sz="8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svmsdm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v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,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sd,vm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lmvlkevv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lkdvm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nvdskvs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dkvkdsv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vv</a:t>
                </a:r>
                <a:r>
                  <a:rPr lang="en-GB" altLang="el-GR" sz="800" dirty="0">
                    <a:solidFill>
                      <a:srgbClr val="000000"/>
                    </a:solidFill>
                    <a:latin typeface="Mistral" panose="03090702030407020403" pitchFamily="66" charset="0"/>
                  </a:rPr>
                  <a:t> </a:t>
                </a:r>
                <a:r>
                  <a:rPr lang="en-GB" altLang="el-GR" sz="800" dirty="0" err="1">
                    <a:solidFill>
                      <a:srgbClr val="000000"/>
                    </a:solidFill>
                    <a:latin typeface="Mistral" panose="03090702030407020403" pitchFamily="66" charset="0"/>
                  </a:rPr>
                  <a:t>cmlcalcmmc</a:t>
                </a:r>
                <a:endParaRPr lang="el-GR" altLang="el-GR" sz="800" dirty="0">
                  <a:solidFill>
                    <a:srgbClr val="000000"/>
                  </a:solidFill>
                  <a:latin typeface="Mistral" panose="03090702030407020403" pitchFamily="66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l-GR" sz="1050" b="1" dirty="0">
                    <a:solidFill>
                      <a:srgbClr val="000000"/>
                    </a:solidFill>
                  </a:rPr>
                  <a:t>12. 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Cklnkkkec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fkkenevknvmkefn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kenvnekwnvkwnvknkvnw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kvnkv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nkwnvknklnvknke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wnvkwnvkvnv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nnmjkojjsacmlasml;dsm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vldv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msldsmvldsmvml;ds</a:t>
                </a:r>
                <a:r>
                  <a:rPr lang="en-GB" altLang="el-GR" sz="800" i="1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l-GR" sz="800" i="1" dirty="0" err="1">
                    <a:solidFill>
                      <a:srgbClr val="000000"/>
                    </a:solidFill>
                  </a:rPr>
                  <a:t>mvldmldsmvlmds</a:t>
                </a:r>
                <a:endParaRPr lang="en-GB" altLang="el-GR" sz="800" i="1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GB" altLang="el-GR" sz="400" b="1" dirty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4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" name="Line 25">
              <a:extLst>
                <a:ext uri="{FF2B5EF4-FFF2-40B4-BE49-F238E27FC236}">
                  <a16:creationId xmlns:a16="http://schemas.microsoft.com/office/drawing/2014/main" id="{B6E651ED-EF0B-D19D-EB2D-080C249F7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5674" y="3395612"/>
              <a:ext cx="1844281" cy="55033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9A35EAED-40A7-C44A-8DE1-3467089F8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2797" y="2098187"/>
              <a:ext cx="1454705" cy="35926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2C5E474B-6A06-F0C4-6FF5-622933F2F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184" y="2571012"/>
              <a:ext cx="1472364" cy="328876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732F5B85-0F23-0BBE-3290-F2579C27A5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57074" y="3891482"/>
              <a:ext cx="640856" cy="279221"/>
            </a:xfrm>
            <a:custGeom>
              <a:avLst/>
              <a:gdLst>
                <a:gd name="T0" fmla="*/ 2147483646 w 1928"/>
                <a:gd name="T1" fmla="*/ 2147483646 h 840"/>
                <a:gd name="T2" fmla="*/ 2147483646 w 1928"/>
                <a:gd name="T3" fmla="*/ 2147483646 h 840"/>
                <a:gd name="T4" fmla="*/ 2147483646 w 1928"/>
                <a:gd name="T5" fmla="*/ 2147483646 h 840"/>
                <a:gd name="T6" fmla="*/ 2147483646 w 1928"/>
                <a:gd name="T7" fmla="*/ 2147483646 h 840"/>
                <a:gd name="T8" fmla="*/ 2147483646 w 1928"/>
                <a:gd name="T9" fmla="*/ 2147483646 h 840"/>
                <a:gd name="T10" fmla="*/ 2147483646 w 1928"/>
                <a:gd name="T11" fmla="*/ 2147483646 h 840"/>
                <a:gd name="T12" fmla="*/ 2147483646 w 1928"/>
                <a:gd name="T13" fmla="*/ 2147483646 h 840"/>
                <a:gd name="T14" fmla="*/ 2147483646 w 1928"/>
                <a:gd name="T15" fmla="*/ 2147483646 h 840"/>
                <a:gd name="T16" fmla="*/ 2147483646 w 1928"/>
                <a:gd name="T17" fmla="*/ 2147483646 h 840"/>
                <a:gd name="T18" fmla="*/ 2147483646 w 1928"/>
                <a:gd name="T19" fmla="*/ 2147483646 h 840"/>
                <a:gd name="T20" fmla="*/ 2147483646 w 1928"/>
                <a:gd name="T21" fmla="*/ 2147483646 h 840"/>
                <a:gd name="T22" fmla="*/ 2147483646 w 1928"/>
                <a:gd name="T23" fmla="*/ 2147483646 h 840"/>
                <a:gd name="T24" fmla="*/ 2147483646 w 1928"/>
                <a:gd name="T25" fmla="*/ 2147483646 h 840"/>
                <a:gd name="T26" fmla="*/ 2147483646 w 1928"/>
                <a:gd name="T27" fmla="*/ 2147483646 h 840"/>
                <a:gd name="T28" fmla="*/ 2147483646 w 1928"/>
                <a:gd name="T29" fmla="*/ 2147483646 h 840"/>
                <a:gd name="T30" fmla="*/ 2147483646 w 1928"/>
                <a:gd name="T31" fmla="*/ 2147483646 h 840"/>
                <a:gd name="T32" fmla="*/ 2147483646 w 1928"/>
                <a:gd name="T33" fmla="*/ 2147483646 h 840"/>
                <a:gd name="T34" fmla="*/ 2147483646 w 1928"/>
                <a:gd name="T35" fmla="*/ 2147483646 h 840"/>
                <a:gd name="T36" fmla="*/ 2147483646 w 1928"/>
                <a:gd name="T37" fmla="*/ 2147483646 h 840"/>
                <a:gd name="T38" fmla="*/ 2147483646 w 1928"/>
                <a:gd name="T39" fmla="*/ 2147483646 h 840"/>
                <a:gd name="T40" fmla="*/ 2147483646 w 1928"/>
                <a:gd name="T41" fmla="*/ 2147483646 h 840"/>
                <a:gd name="T42" fmla="*/ 2147483646 w 1928"/>
                <a:gd name="T43" fmla="*/ 2147483646 h 840"/>
                <a:gd name="T44" fmla="*/ 2147483646 w 1928"/>
                <a:gd name="T45" fmla="*/ 2147483646 h 840"/>
                <a:gd name="T46" fmla="*/ 2147483646 w 1928"/>
                <a:gd name="T47" fmla="*/ 2147483646 h 840"/>
                <a:gd name="T48" fmla="*/ 2147483646 w 1928"/>
                <a:gd name="T49" fmla="*/ 2147483646 h 840"/>
                <a:gd name="T50" fmla="*/ 2147483646 w 1928"/>
                <a:gd name="T51" fmla="*/ 2147483646 h 840"/>
                <a:gd name="T52" fmla="*/ 2147483646 w 1928"/>
                <a:gd name="T53" fmla="*/ 2147483646 h 840"/>
                <a:gd name="T54" fmla="*/ 2147483646 w 1928"/>
                <a:gd name="T55" fmla="*/ 2147483646 h 840"/>
                <a:gd name="T56" fmla="*/ 2147483646 w 1928"/>
                <a:gd name="T57" fmla="*/ 2147483646 h 840"/>
                <a:gd name="T58" fmla="*/ 2147483646 w 1928"/>
                <a:gd name="T59" fmla="*/ 2147483646 h 840"/>
                <a:gd name="T60" fmla="*/ 2147483646 w 1928"/>
                <a:gd name="T61" fmla="*/ 2147483646 h 840"/>
                <a:gd name="T62" fmla="*/ 2147483646 w 1928"/>
                <a:gd name="T63" fmla="*/ 2147483646 h 840"/>
                <a:gd name="T64" fmla="*/ 2147483646 w 1928"/>
                <a:gd name="T65" fmla="*/ 0 h 840"/>
                <a:gd name="T66" fmla="*/ 2147483646 w 1928"/>
                <a:gd name="T67" fmla="*/ 2147483646 h 840"/>
                <a:gd name="T68" fmla="*/ 2147483646 w 1928"/>
                <a:gd name="T69" fmla="*/ 2147483646 h 840"/>
                <a:gd name="T70" fmla="*/ 2147483646 w 1928"/>
                <a:gd name="T71" fmla="*/ 2147483646 h 840"/>
                <a:gd name="T72" fmla="*/ 2147483646 w 1928"/>
                <a:gd name="T73" fmla="*/ 2147483646 h 840"/>
                <a:gd name="T74" fmla="*/ 2147483646 w 1928"/>
                <a:gd name="T75" fmla="*/ 2147483646 h 8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8"/>
                <a:gd name="T115" fmla="*/ 0 h 840"/>
                <a:gd name="T116" fmla="*/ 1928 w 1928"/>
                <a:gd name="T117" fmla="*/ 840 h 8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8" h="840">
                  <a:moveTo>
                    <a:pt x="1173" y="96"/>
                  </a:moveTo>
                  <a:cubicBezTo>
                    <a:pt x="1146" y="119"/>
                    <a:pt x="1123" y="142"/>
                    <a:pt x="1090" y="154"/>
                  </a:cubicBezTo>
                  <a:cubicBezTo>
                    <a:pt x="975" y="253"/>
                    <a:pt x="829" y="291"/>
                    <a:pt x="693" y="352"/>
                  </a:cubicBezTo>
                  <a:cubicBezTo>
                    <a:pt x="588" y="399"/>
                    <a:pt x="477" y="449"/>
                    <a:pt x="373" y="499"/>
                  </a:cubicBezTo>
                  <a:cubicBezTo>
                    <a:pt x="350" y="510"/>
                    <a:pt x="332" y="528"/>
                    <a:pt x="309" y="538"/>
                  </a:cubicBezTo>
                  <a:cubicBezTo>
                    <a:pt x="262" y="559"/>
                    <a:pt x="204" y="568"/>
                    <a:pt x="155" y="582"/>
                  </a:cubicBezTo>
                  <a:cubicBezTo>
                    <a:pt x="108" y="596"/>
                    <a:pt x="93" y="602"/>
                    <a:pt x="53" y="627"/>
                  </a:cubicBezTo>
                  <a:cubicBezTo>
                    <a:pt x="40" y="635"/>
                    <a:pt x="0" y="655"/>
                    <a:pt x="15" y="653"/>
                  </a:cubicBezTo>
                  <a:cubicBezTo>
                    <a:pt x="34" y="651"/>
                    <a:pt x="72" y="646"/>
                    <a:pt x="72" y="646"/>
                  </a:cubicBezTo>
                  <a:cubicBezTo>
                    <a:pt x="310" y="538"/>
                    <a:pt x="391" y="557"/>
                    <a:pt x="674" y="550"/>
                  </a:cubicBezTo>
                  <a:cubicBezTo>
                    <a:pt x="773" y="541"/>
                    <a:pt x="869" y="526"/>
                    <a:pt x="968" y="518"/>
                  </a:cubicBezTo>
                  <a:cubicBezTo>
                    <a:pt x="908" y="578"/>
                    <a:pt x="875" y="587"/>
                    <a:pt x="789" y="608"/>
                  </a:cubicBezTo>
                  <a:cubicBezTo>
                    <a:pt x="765" y="622"/>
                    <a:pt x="744" y="642"/>
                    <a:pt x="719" y="653"/>
                  </a:cubicBezTo>
                  <a:cubicBezTo>
                    <a:pt x="709" y="657"/>
                    <a:pt x="678" y="664"/>
                    <a:pt x="687" y="659"/>
                  </a:cubicBezTo>
                  <a:cubicBezTo>
                    <a:pt x="710" y="645"/>
                    <a:pt x="758" y="643"/>
                    <a:pt x="783" y="640"/>
                  </a:cubicBezTo>
                  <a:cubicBezTo>
                    <a:pt x="798" y="616"/>
                    <a:pt x="804" y="590"/>
                    <a:pt x="815" y="563"/>
                  </a:cubicBezTo>
                  <a:cubicBezTo>
                    <a:pt x="807" y="415"/>
                    <a:pt x="818" y="208"/>
                    <a:pt x="763" y="58"/>
                  </a:cubicBezTo>
                  <a:cubicBezTo>
                    <a:pt x="772" y="182"/>
                    <a:pt x="791" y="301"/>
                    <a:pt x="815" y="422"/>
                  </a:cubicBezTo>
                  <a:cubicBezTo>
                    <a:pt x="821" y="531"/>
                    <a:pt x="919" y="818"/>
                    <a:pt x="834" y="749"/>
                  </a:cubicBezTo>
                  <a:cubicBezTo>
                    <a:pt x="823" y="740"/>
                    <a:pt x="816" y="725"/>
                    <a:pt x="802" y="723"/>
                  </a:cubicBezTo>
                  <a:cubicBezTo>
                    <a:pt x="719" y="714"/>
                    <a:pt x="635" y="719"/>
                    <a:pt x="552" y="717"/>
                  </a:cubicBezTo>
                  <a:cubicBezTo>
                    <a:pt x="484" y="720"/>
                    <a:pt x="409" y="734"/>
                    <a:pt x="341" y="723"/>
                  </a:cubicBezTo>
                  <a:cubicBezTo>
                    <a:pt x="695" y="675"/>
                    <a:pt x="1039" y="595"/>
                    <a:pt x="1397" y="570"/>
                  </a:cubicBezTo>
                  <a:cubicBezTo>
                    <a:pt x="1730" y="470"/>
                    <a:pt x="1412" y="570"/>
                    <a:pt x="1736" y="454"/>
                  </a:cubicBezTo>
                  <a:cubicBezTo>
                    <a:pt x="1877" y="403"/>
                    <a:pt x="1928" y="406"/>
                    <a:pt x="1794" y="416"/>
                  </a:cubicBezTo>
                  <a:cubicBezTo>
                    <a:pt x="1783" y="418"/>
                    <a:pt x="1773" y="422"/>
                    <a:pt x="1762" y="422"/>
                  </a:cubicBezTo>
                  <a:cubicBezTo>
                    <a:pt x="1755" y="422"/>
                    <a:pt x="1750" y="415"/>
                    <a:pt x="1743" y="416"/>
                  </a:cubicBezTo>
                  <a:cubicBezTo>
                    <a:pt x="1729" y="418"/>
                    <a:pt x="1717" y="426"/>
                    <a:pt x="1704" y="429"/>
                  </a:cubicBezTo>
                  <a:cubicBezTo>
                    <a:pt x="1622" y="445"/>
                    <a:pt x="1572" y="444"/>
                    <a:pt x="1487" y="448"/>
                  </a:cubicBezTo>
                  <a:cubicBezTo>
                    <a:pt x="1386" y="481"/>
                    <a:pt x="1278" y="454"/>
                    <a:pt x="1173" y="448"/>
                  </a:cubicBezTo>
                  <a:cubicBezTo>
                    <a:pt x="1012" y="414"/>
                    <a:pt x="850" y="393"/>
                    <a:pt x="687" y="378"/>
                  </a:cubicBezTo>
                  <a:cubicBezTo>
                    <a:pt x="646" y="351"/>
                    <a:pt x="665" y="296"/>
                    <a:pt x="655" y="397"/>
                  </a:cubicBezTo>
                  <a:cubicBezTo>
                    <a:pt x="633" y="263"/>
                    <a:pt x="606" y="130"/>
                    <a:pt x="565" y="0"/>
                  </a:cubicBezTo>
                  <a:cubicBezTo>
                    <a:pt x="556" y="118"/>
                    <a:pt x="594" y="224"/>
                    <a:pt x="610" y="339"/>
                  </a:cubicBezTo>
                  <a:cubicBezTo>
                    <a:pt x="627" y="467"/>
                    <a:pt x="634" y="597"/>
                    <a:pt x="680" y="717"/>
                  </a:cubicBezTo>
                  <a:cubicBezTo>
                    <a:pt x="690" y="780"/>
                    <a:pt x="682" y="748"/>
                    <a:pt x="706" y="813"/>
                  </a:cubicBezTo>
                  <a:cubicBezTo>
                    <a:pt x="709" y="820"/>
                    <a:pt x="718" y="840"/>
                    <a:pt x="719" y="832"/>
                  </a:cubicBezTo>
                  <a:cubicBezTo>
                    <a:pt x="724" y="798"/>
                    <a:pt x="719" y="764"/>
                    <a:pt x="719" y="730"/>
                  </a:cubicBezTo>
                </a:path>
              </a:pathLst>
            </a:cu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39">
              <a:extLst>
                <a:ext uri="{FF2B5EF4-FFF2-40B4-BE49-F238E27FC236}">
                  <a16:creationId xmlns:a16="http://schemas.microsoft.com/office/drawing/2014/main" id="{F04FC47C-FE7D-3800-CDA9-B81439057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516" y="4214941"/>
              <a:ext cx="1434754" cy="331387"/>
            </a:xfrm>
            <a:prstGeom prst="wedgeRoundRectCallout">
              <a:avLst>
                <a:gd name="adj1" fmla="val 67718"/>
                <a:gd name="adj2" fmla="val -10019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Μονογραφή</a:t>
              </a:r>
            </a:p>
          </p:txBody>
        </p:sp>
      </p:grpSp>
      <p:sp>
        <p:nvSpPr>
          <p:cNvPr id="7" name="AutoShape 39">
            <a:extLst>
              <a:ext uri="{FF2B5EF4-FFF2-40B4-BE49-F238E27FC236}">
                <a16:creationId xmlns:a16="http://schemas.microsoft.com/office/drawing/2014/main" id="{8B085ACB-0F9B-EF0A-885E-4A543D4A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585" y="5256857"/>
            <a:ext cx="2519391" cy="230272"/>
          </a:xfrm>
          <a:prstGeom prst="wedgeRoundRectCallout">
            <a:avLst>
              <a:gd name="adj1" fmla="val 15691"/>
              <a:gd name="adj2" fmla="val -1994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Τελευταία σελίδα του Γραπτού</a:t>
            </a:r>
          </a:p>
        </p:txBody>
      </p:sp>
      <p:sp>
        <p:nvSpPr>
          <p:cNvPr id="3" name="Freeform 38">
            <a:extLst>
              <a:ext uri="{FF2B5EF4-FFF2-40B4-BE49-F238E27FC236}">
                <a16:creationId xmlns:a16="http://schemas.microsoft.com/office/drawing/2014/main" id="{FA88D58E-3540-D42F-51FE-754468D251F8}"/>
              </a:ext>
            </a:extLst>
          </p:cNvPr>
          <p:cNvSpPr>
            <a:spLocks noChangeAspect="1"/>
          </p:cNvSpPr>
          <p:nvPr/>
        </p:nvSpPr>
        <p:spPr bwMode="auto">
          <a:xfrm>
            <a:off x="8126739" y="5058068"/>
            <a:ext cx="495680" cy="228594"/>
          </a:xfrm>
          <a:custGeom>
            <a:avLst/>
            <a:gdLst>
              <a:gd name="T0" fmla="*/ 2147483646 w 1928"/>
              <a:gd name="T1" fmla="*/ 2147483646 h 840"/>
              <a:gd name="T2" fmla="*/ 2147483646 w 1928"/>
              <a:gd name="T3" fmla="*/ 2147483646 h 840"/>
              <a:gd name="T4" fmla="*/ 2147483646 w 1928"/>
              <a:gd name="T5" fmla="*/ 2147483646 h 840"/>
              <a:gd name="T6" fmla="*/ 2147483646 w 1928"/>
              <a:gd name="T7" fmla="*/ 2147483646 h 840"/>
              <a:gd name="T8" fmla="*/ 2147483646 w 1928"/>
              <a:gd name="T9" fmla="*/ 2147483646 h 840"/>
              <a:gd name="T10" fmla="*/ 2147483646 w 1928"/>
              <a:gd name="T11" fmla="*/ 2147483646 h 840"/>
              <a:gd name="T12" fmla="*/ 2147483646 w 1928"/>
              <a:gd name="T13" fmla="*/ 2147483646 h 840"/>
              <a:gd name="T14" fmla="*/ 2147483646 w 1928"/>
              <a:gd name="T15" fmla="*/ 2147483646 h 840"/>
              <a:gd name="T16" fmla="*/ 2147483646 w 1928"/>
              <a:gd name="T17" fmla="*/ 2147483646 h 840"/>
              <a:gd name="T18" fmla="*/ 2147483646 w 1928"/>
              <a:gd name="T19" fmla="*/ 2147483646 h 840"/>
              <a:gd name="T20" fmla="*/ 2147483646 w 1928"/>
              <a:gd name="T21" fmla="*/ 2147483646 h 840"/>
              <a:gd name="T22" fmla="*/ 2147483646 w 1928"/>
              <a:gd name="T23" fmla="*/ 2147483646 h 840"/>
              <a:gd name="T24" fmla="*/ 2147483646 w 1928"/>
              <a:gd name="T25" fmla="*/ 2147483646 h 840"/>
              <a:gd name="T26" fmla="*/ 2147483646 w 1928"/>
              <a:gd name="T27" fmla="*/ 2147483646 h 840"/>
              <a:gd name="T28" fmla="*/ 2147483646 w 1928"/>
              <a:gd name="T29" fmla="*/ 2147483646 h 840"/>
              <a:gd name="T30" fmla="*/ 2147483646 w 1928"/>
              <a:gd name="T31" fmla="*/ 2147483646 h 840"/>
              <a:gd name="T32" fmla="*/ 2147483646 w 1928"/>
              <a:gd name="T33" fmla="*/ 2147483646 h 840"/>
              <a:gd name="T34" fmla="*/ 2147483646 w 1928"/>
              <a:gd name="T35" fmla="*/ 2147483646 h 840"/>
              <a:gd name="T36" fmla="*/ 2147483646 w 1928"/>
              <a:gd name="T37" fmla="*/ 2147483646 h 840"/>
              <a:gd name="T38" fmla="*/ 2147483646 w 1928"/>
              <a:gd name="T39" fmla="*/ 2147483646 h 840"/>
              <a:gd name="T40" fmla="*/ 2147483646 w 1928"/>
              <a:gd name="T41" fmla="*/ 2147483646 h 840"/>
              <a:gd name="T42" fmla="*/ 2147483646 w 1928"/>
              <a:gd name="T43" fmla="*/ 2147483646 h 840"/>
              <a:gd name="T44" fmla="*/ 2147483646 w 1928"/>
              <a:gd name="T45" fmla="*/ 2147483646 h 840"/>
              <a:gd name="T46" fmla="*/ 2147483646 w 1928"/>
              <a:gd name="T47" fmla="*/ 2147483646 h 840"/>
              <a:gd name="T48" fmla="*/ 2147483646 w 1928"/>
              <a:gd name="T49" fmla="*/ 2147483646 h 840"/>
              <a:gd name="T50" fmla="*/ 2147483646 w 1928"/>
              <a:gd name="T51" fmla="*/ 2147483646 h 840"/>
              <a:gd name="T52" fmla="*/ 2147483646 w 1928"/>
              <a:gd name="T53" fmla="*/ 2147483646 h 840"/>
              <a:gd name="T54" fmla="*/ 2147483646 w 1928"/>
              <a:gd name="T55" fmla="*/ 2147483646 h 840"/>
              <a:gd name="T56" fmla="*/ 2147483646 w 1928"/>
              <a:gd name="T57" fmla="*/ 2147483646 h 840"/>
              <a:gd name="T58" fmla="*/ 2147483646 w 1928"/>
              <a:gd name="T59" fmla="*/ 2147483646 h 840"/>
              <a:gd name="T60" fmla="*/ 2147483646 w 1928"/>
              <a:gd name="T61" fmla="*/ 2147483646 h 840"/>
              <a:gd name="T62" fmla="*/ 2147483646 w 1928"/>
              <a:gd name="T63" fmla="*/ 2147483646 h 840"/>
              <a:gd name="T64" fmla="*/ 2147483646 w 1928"/>
              <a:gd name="T65" fmla="*/ 0 h 840"/>
              <a:gd name="T66" fmla="*/ 2147483646 w 1928"/>
              <a:gd name="T67" fmla="*/ 2147483646 h 840"/>
              <a:gd name="T68" fmla="*/ 2147483646 w 1928"/>
              <a:gd name="T69" fmla="*/ 2147483646 h 840"/>
              <a:gd name="T70" fmla="*/ 2147483646 w 1928"/>
              <a:gd name="T71" fmla="*/ 2147483646 h 840"/>
              <a:gd name="T72" fmla="*/ 2147483646 w 1928"/>
              <a:gd name="T73" fmla="*/ 2147483646 h 840"/>
              <a:gd name="T74" fmla="*/ 2147483646 w 1928"/>
              <a:gd name="T75" fmla="*/ 2147483646 h 8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28"/>
              <a:gd name="T115" fmla="*/ 0 h 840"/>
              <a:gd name="T116" fmla="*/ 1928 w 1928"/>
              <a:gd name="T117" fmla="*/ 840 h 8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28" h="840">
                <a:moveTo>
                  <a:pt x="1173" y="96"/>
                </a:moveTo>
                <a:cubicBezTo>
                  <a:pt x="1146" y="119"/>
                  <a:pt x="1123" y="142"/>
                  <a:pt x="1090" y="154"/>
                </a:cubicBezTo>
                <a:cubicBezTo>
                  <a:pt x="975" y="253"/>
                  <a:pt x="829" y="291"/>
                  <a:pt x="693" y="352"/>
                </a:cubicBezTo>
                <a:cubicBezTo>
                  <a:pt x="588" y="399"/>
                  <a:pt x="477" y="449"/>
                  <a:pt x="373" y="499"/>
                </a:cubicBezTo>
                <a:cubicBezTo>
                  <a:pt x="350" y="510"/>
                  <a:pt x="332" y="528"/>
                  <a:pt x="309" y="538"/>
                </a:cubicBezTo>
                <a:cubicBezTo>
                  <a:pt x="262" y="559"/>
                  <a:pt x="204" y="568"/>
                  <a:pt x="155" y="582"/>
                </a:cubicBezTo>
                <a:cubicBezTo>
                  <a:pt x="108" y="596"/>
                  <a:pt x="93" y="602"/>
                  <a:pt x="53" y="627"/>
                </a:cubicBezTo>
                <a:cubicBezTo>
                  <a:pt x="40" y="635"/>
                  <a:pt x="0" y="655"/>
                  <a:pt x="15" y="653"/>
                </a:cubicBezTo>
                <a:cubicBezTo>
                  <a:pt x="34" y="651"/>
                  <a:pt x="72" y="646"/>
                  <a:pt x="72" y="646"/>
                </a:cubicBezTo>
                <a:cubicBezTo>
                  <a:pt x="310" y="538"/>
                  <a:pt x="391" y="557"/>
                  <a:pt x="674" y="550"/>
                </a:cubicBezTo>
                <a:cubicBezTo>
                  <a:pt x="773" y="541"/>
                  <a:pt x="869" y="526"/>
                  <a:pt x="968" y="518"/>
                </a:cubicBezTo>
                <a:cubicBezTo>
                  <a:pt x="908" y="578"/>
                  <a:pt x="875" y="587"/>
                  <a:pt x="789" y="608"/>
                </a:cubicBezTo>
                <a:cubicBezTo>
                  <a:pt x="765" y="622"/>
                  <a:pt x="744" y="642"/>
                  <a:pt x="719" y="653"/>
                </a:cubicBezTo>
                <a:cubicBezTo>
                  <a:pt x="709" y="657"/>
                  <a:pt x="678" y="664"/>
                  <a:pt x="687" y="659"/>
                </a:cubicBezTo>
                <a:cubicBezTo>
                  <a:pt x="710" y="645"/>
                  <a:pt x="758" y="643"/>
                  <a:pt x="783" y="640"/>
                </a:cubicBezTo>
                <a:cubicBezTo>
                  <a:pt x="798" y="616"/>
                  <a:pt x="804" y="590"/>
                  <a:pt x="815" y="563"/>
                </a:cubicBezTo>
                <a:cubicBezTo>
                  <a:pt x="807" y="415"/>
                  <a:pt x="818" y="208"/>
                  <a:pt x="763" y="58"/>
                </a:cubicBezTo>
                <a:cubicBezTo>
                  <a:pt x="772" y="182"/>
                  <a:pt x="791" y="301"/>
                  <a:pt x="815" y="422"/>
                </a:cubicBezTo>
                <a:cubicBezTo>
                  <a:pt x="821" y="531"/>
                  <a:pt x="919" y="818"/>
                  <a:pt x="834" y="749"/>
                </a:cubicBezTo>
                <a:cubicBezTo>
                  <a:pt x="823" y="740"/>
                  <a:pt x="816" y="725"/>
                  <a:pt x="802" y="723"/>
                </a:cubicBezTo>
                <a:cubicBezTo>
                  <a:pt x="719" y="714"/>
                  <a:pt x="635" y="719"/>
                  <a:pt x="552" y="717"/>
                </a:cubicBezTo>
                <a:cubicBezTo>
                  <a:pt x="484" y="720"/>
                  <a:pt x="409" y="734"/>
                  <a:pt x="341" y="723"/>
                </a:cubicBezTo>
                <a:cubicBezTo>
                  <a:pt x="695" y="675"/>
                  <a:pt x="1039" y="595"/>
                  <a:pt x="1397" y="570"/>
                </a:cubicBezTo>
                <a:cubicBezTo>
                  <a:pt x="1730" y="470"/>
                  <a:pt x="1412" y="570"/>
                  <a:pt x="1736" y="454"/>
                </a:cubicBezTo>
                <a:cubicBezTo>
                  <a:pt x="1877" y="403"/>
                  <a:pt x="1928" y="406"/>
                  <a:pt x="1794" y="416"/>
                </a:cubicBezTo>
                <a:cubicBezTo>
                  <a:pt x="1783" y="418"/>
                  <a:pt x="1773" y="422"/>
                  <a:pt x="1762" y="422"/>
                </a:cubicBezTo>
                <a:cubicBezTo>
                  <a:pt x="1755" y="422"/>
                  <a:pt x="1750" y="415"/>
                  <a:pt x="1743" y="416"/>
                </a:cubicBezTo>
                <a:cubicBezTo>
                  <a:pt x="1729" y="418"/>
                  <a:pt x="1717" y="426"/>
                  <a:pt x="1704" y="429"/>
                </a:cubicBezTo>
                <a:cubicBezTo>
                  <a:pt x="1622" y="445"/>
                  <a:pt x="1572" y="444"/>
                  <a:pt x="1487" y="448"/>
                </a:cubicBezTo>
                <a:cubicBezTo>
                  <a:pt x="1386" y="481"/>
                  <a:pt x="1278" y="454"/>
                  <a:pt x="1173" y="448"/>
                </a:cubicBezTo>
                <a:cubicBezTo>
                  <a:pt x="1012" y="414"/>
                  <a:pt x="850" y="393"/>
                  <a:pt x="687" y="378"/>
                </a:cubicBezTo>
                <a:cubicBezTo>
                  <a:pt x="646" y="351"/>
                  <a:pt x="665" y="296"/>
                  <a:pt x="655" y="397"/>
                </a:cubicBezTo>
                <a:cubicBezTo>
                  <a:pt x="633" y="263"/>
                  <a:pt x="606" y="130"/>
                  <a:pt x="565" y="0"/>
                </a:cubicBezTo>
                <a:cubicBezTo>
                  <a:pt x="556" y="118"/>
                  <a:pt x="594" y="224"/>
                  <a:pt x="610" y="339"/>
                </a:cubicBezTo>
                <a:cubicBezTo>
                  <a:pt x="627" y="467"/>
                  <a:pt x="634" y="597"/>
                  <a:pt x="680" y="717"/>
                </a:cubicBezTo>
                <a:cubicBezTo>
                  <a:pt x="690" y="780"/>
                  <a:pt x="682" y="748"/>
                  <a:pt x="706" y="813"/>
                </a:cubicBezTo>
                <a:cubicBezTo>
                  <a:pt x="709" y="820"/>
                  <a:pt x="718" y="840"/>
                  <a:pt x="719" y="832"/>
                </a:cubicBezTo>
                <a:cubicBezTo>
                  <a:pt x="724" y="798"/>
                  <a:pt x="719" y="764"/>
                  <a:pt x="719" y="730"/>
                </a:cubicBezTo>
              </a:path>
            </a:pathLst>
          </a:cu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837E3-2AFE-7161-1D93-D739BD25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02C57-E590-D8FF-64FC-A4C04570D798}"/>
              </a:ext>
            </a:extLst>
          </p:cNvPr>
          <p:cNvSpPr txBox="1"/>
          <p:nvPr/>
        </p:nvSpPr>
        <p:spPr>
          <a:xfrm>
            <a:off x="102026" y="1168314"/>
            <a:ext cx="651360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t">
              <a:spcAft>
                <a:spcPts val="1200"/>
              </a:spcAft>
            </a:pPr>
            <a:r>
              <a:rPr lang="el-GR" sz="2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περίπτωση που οι μαθητές/</a:t>
            </a:r>
            <a:r>
              <a:rPr lang="el-GR" sz="22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τριες</a:t>
            </a:r>
            <a:r>
              <a:rPr lang="el-GR" sz="2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χρησιμοποιήσουν </a:t>
            </a:r>
            <a:r>
              <a:rPr lang="el-GR" sz="2200" b="1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δύο τετράδια απαντήσεων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Καλύπτουν τα στοιχεία των μαθητών/τριών με αυτοκόλλητες μεμβράνες και στα 2 τετράδια. </a:t>
            </a:r>
          </a:p>
          <a:p>
            <a:pPr marL="342900" lvl="0" indent="-34290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 συνέχεια τοποθετούν το δεύτερο τετράδιο μέσα στο πρώτο (ανάμεσα στην τελευταία σελίδα και το οπισθόφυλλο) και τα συνδέουν με συρραπτικό τα δύο πίσω εξώφυλλα στις τέσσερις γωνίες τους. </a:t>
            </a:r>
          </a:p>
          <a:p>
            <a:pPr marL="342900" lvl="0" indent="-342900" algn="just"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Τέλος δένουν τα δύο τετράδια με ειδικό κορδονάκι. </a:t>
            </a:r>
            <a:endParaRPr lang="en-US" sz="220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38F35-EE59-3C3F-4F35-62801FDBC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29" y="1179524"/>
            <a:ext cx="5225078" cy="3693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1FA99-1718-65A4-9CC4-652C393EF85E}"/>
              </a:ext>
            </a:extLst>
          </p:cNvPr>
          <p:cNvSpPr txBox="1"/>
          <p:nvPr/>
        </p:nvSpPr>
        <p:spPr>
          <a:xfrm>
            <a:off x="379514" y="191977"/>
            <a:ext cx="11386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Δύο τετράδια</a:t>
            </a:r>
          </a:p>
        </p:txBody>
      </p:sp>
    </p:spTree>
    <p:extLst>
      <p:ext uri="{BB962C8B-B14F-4D97-AF65-F5344CB8AC3E}">
        <p14:creationId xmlns:p14="http://schemas.microsoft.com/office/powerpoint/2010/main" val="38750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87610" y="44126"/>
            <a:ext cx="1160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Λήξη Εξέτασης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9065-E892-4589-AE97-6AB24FF84165}"/>
              </a:ext>
            </a:extLst>
          </p:cNvPr>
          <p:cNvSpPr txBox="1"/>
          <p:nvPr/>
        </p:nvSpPr>
        <p:spPr>
          <a:xfrm>
            <a:off x="341793" y="1590370"/>
            <a:ext cx="11498516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Παραδίνουν στον/στην πρόεδρο της Επιτροπής Τετραμήνων: </a:t>
            </a:r>
          </a:p>
          <a:p>
            <a:pPr marL="800100" lvl="1" indent="-342900" algn="just" fontAlgn="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3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3200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τετράδια</a:t>
            </a:r>
            <a:r>
              <a:rPr lang="el-GR" sz="3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απαντήσεων ή τα </a:t>
            </a:r>
            <a:r>
              <a:rPr lang="el-GR" sz="3200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εξεταστικά</a:t>
            </a:r>
            <a:r>
              <a:rPr lang="el-GR" sz="3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δοκίμια</a:t>
            </a:r>
          </a:p>
          <a:p>
            <a:pPr marL="800100" lvl="1" indent="-342900" algn="just" fontAlgn="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3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l-GR" sz="3200" u="sng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κατάλογο</a:t>
            </a:r>
            <a:r>
              <a:rPr lang="el-GR" sz="32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παρόντων μαθητών/τριών.</a:t>
            </a:r>
            <a:endParaRPr lang="en-US" sz="320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117216"/>
            <a:ext cx="1240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Χρονοδιάγραμμα Εξετάσεων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0478-2AFC-29C0-BB46-CFEC78A244F6}"/>
              </a:ext>
            </a:extLst>
          </p:cNvPr>
          <p:cNvSpPr txBox="1"/>
          <p:nvPr/>
        </p:nvSpPr>
        <p:spPr>
          <a:xfrm>
            <a:off x="121699" y="1179524"/>
            <a:ext cx="11849810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εξετάσεις της Α΄ σειράς θα πραγματοποιηθούν την περίοδο 16 - 2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Ιανουαρίου 2023 (Γυμνάσιο) και 16 - 27 Ιανουαρίου 2023 (Λύκειο).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l-G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εξετάσεις της Β΄ σειράς θα διεξαχθούν μετά τη λήξη της εξέτασης της Α΄ σειράς.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E3F98-ED1B-1A35-269C-342E5CCD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7" y="576812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30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33931"/>
            <a:ext cx="1194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επιτηρητές – Περιστατικό </a:t>
            </a:r>
            <a:r>
              <a:rPr lang="el-G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Δολίευσης</a:t>
            </a:r>
            <a:endParaRPr lang="el-G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950D5-B103-E012-8D73-0681776CAF61}"/>
              </a:ext>
            </a:extLst>
          </p:cNvPr>
          <p:cNvSpPr txBox="1"/>
          <p:nvPr/>
        </p:nvSpPr>
        <p:spPr>
          <a:xfrm>
            <a:off x="227395" y="970633"/>
            <a:ext cx="5734868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Σε περίπτωση δολίευσης ή απόπειρας δολίευσης: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Π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αραλαμβάνουν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τα σχετικά τεκμήρια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αλούν επί τόπου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τον/την πρόεδρο της Επιτροπής Τετραμήνων ή εκπρόσωπό του/της.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Ο/Η πρόεδρος της Επιτροπής ή ο/η εκπρόσωπός του/της αποσύρεται προσωρινά σε άλλη αίθουσα ή γραφείο και ζητά την άποψη του/της μαθητή/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η οποία καταγράφεται.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Αν διαπιστωθεί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μη </a:t>
            </a:r>
            <a:r>
              <a:rPr lang="el-GR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δολίευση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ο/η μαθητής/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επιστρέφει στην αίθουσα εξέτασης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και του/της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δίνεται ο χρόνος που χάθηκε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Εφόσον διαπιστωθεί </a:t>
            </a:r>
            <a:r>
              <a:rPr lang="el-GR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δολίευση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ή απόπειρα </a:t>
            </a:r>
            <a:r>
              <a:rPr lang="el-GR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δολίευσης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ο/η μαθητής/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δεν επιστρέφει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στην αίθουσα εξέτασης και ακολουθείται η διαδικασία της καταγραφής των γεγονότων.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06659-9E4D-E231-9728-A800A9364CC3}"/>
              </a:ext>
            </a:extLst>
          </p:cNvPr>
          <p:cNvSpPr txBox="1"/>
          <p:nvPr/>
        </p:nvSpPr>
        <p:spPr>
          <a:xfrm>
            <a:off x="6336669" y="992654"/>
            <a:ext cx="5734868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Οι επιτηρητές/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δεν καλύπτουν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τα στοιχεία του/της μαθητή/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και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γράφουν συνοδευτική παρατήρηση πάνω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στο γραπτό του/της μαθητή/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που δολιεύθηκε ή αποπειράθηκε να δολιευθεί και το παραδίνουν στον/στην πρόεδρο της Επιτροπής Τετραμήνων.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Ο/Η μαθητής/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εάν το επιθυμεί, μπορεί να παραδώσει στον/στην επιτηρητή ή στον/στην πρόεδρο της Επιτροπής το δικό του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γραπτό σημείωμα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με την άποψή του/της για τα γεγονότα, το οποίο απαραίτητα </a:t>
            </a:r>
            <a:r>
              <a:rPr lang="el-GR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επισυνάπτεται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μαζί με τις άλλες εκθέσεις που αφορούν το περιστατικό.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33931"/>
            <a:ext cx="1171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Αναπληρωτές Επιτηρητές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6C7A7-38F1-171A-E225-840E0A2253ED}"/>
              </a:ext>
            </a:extLst>
          </p:cNvPr>
          <p:cNvSpPr txBox="1"/>
          <p:nvPr/>
        </p:nvSpPr>
        <p:spPr>
          <a:xfrm>
            <a:off x="212271" y="1154779"/>
            <a:ext cx="1163753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Βρίσκονται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καθόλη τη διάρκεια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εξέτασης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εντός του τομέα ευθύνης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τους, έχοντας οπτική επαφή με όλες τις αίθουσες στις οποίες γίνεται εξέταση.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Αναλαμβάνουν καθήκοντα επιτηρητή/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όταν καλούνται από κάποιον/α επιτηρητή/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άδεια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τον/την πρόεδρο της Επιτροπής Τετραμήνων.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Αναλαμβάνουν οποιαδήποτε άλλα καθήκοντα τους αναθέσει ο/η πρόεδρος της Επιτροπής Τετραμήνων για την ομαλή διεξαγωγή των Εξετάσεων.</a:t>
            </a:r>
          </a:p>
        </p:txBody>
      </p:sp>
    </p:spTree>
    <p:extLst>
      <p:ext uri="{BB962C8B-B14F-4D97-AF65-F5344CB8AC3E}">
        <p14:creationId xmlns:p14="http://schemas.microsoft.com/office/powerpoint/2010/main" val="13528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87A90-A068-4ED2-BE68-EF328F349F65}"/>
              </a:ext>
            </a:extLst>
          </p:cNvPr>
          <p:cNvSpPr/>
          <p:nvPr/>
        </p:nvSpPr>
        <p:spPr>
          <a:xfrm>
            <a:off x="0" y="-290455"/>
            <a:ext cx="12192000" cy="126108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33931"/>
            <a:ext cx="1185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Χρόνος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Εξέτασης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61E88-61BD-E487-C426-D190D8E7ECA3}"/>
              </a:ext>
            </a:extLst>
          </p:cNvPr>
          <p:cNvSpPr txBox="1"/>
          <p:nvPr/>
        </p:nvSpPr>
        <p:spPr>
          <a:xfrm>
            <a:off x="1399593" y="1617081"/>
            <a:ext cx="97842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χρόνος εξέτασης οποιουδήποτε μαθητή/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δεν παρατείνεται σε καμιά περίπτωση. </a:t>
            </a:r>
          </a:p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Παράταση χρόνου δίνεται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μόνο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σε μαθητές/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οι οποίοι/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έχουν σχετική απόφαση από την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Επαρχιακή Επιτροπή Ειδικής Αγωγής και Εκπαίδευσης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(ΕΕΕΑΕ).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0463" y="-36229"/>
            <a:ext cx="11951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Καθορισμός και υποχρεώσεις βαθμολογητών των εξεταζόμενων μαθημάτων – Καταχώρηση βαθμολογιών  - Αναβαθμολογήσεις.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A2713-AD24-7A34-CBC8-F496D13FACDF}"/>
              </a:ext>
            </a:extLst>
          </p:cNvPr>
          <p:cNvSpPr txBox="1"/>
          <p:nvPr/>
        </p:nvSpPr>
        <p:spPr>
          <a:xfrm>
            <a:off x="171096" y="1267748"/>
            <a:ext cx="116787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Οι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βαθμολογητές/</a:t>
            </a:r>
            <a:r>
              <a:rPr lang="el-GR" sz="2800" b="1" u="sng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ορίζονται από τη Διεύθυνση του σχολείου και είναι οι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διδάσκοντες/</a:t>
            </a:r>
            <a:r>
              <a:rPr lang="el-GR" sz="2800" b="1" u="sng" dirty="0" err="1">
                <a:solidFill>
                  <a:schemeClr val="accent1">
                    <a:lumMod val="50000"/>
                  </a:schemeClr>
                </a:solidFill>
              </a:rPr>
              <a:t>ουσες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του κάθε εξεταζόμενου μαθήματος.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Πριν από τη βαθμολόγηση των εξεταστικών δοκιμίων, γίνεται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υποχρεωτικός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συντονισμός των βαθμολογητών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από τον/την συντονιστή/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</a:rPr>
              <a:t>στρια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του κάθε μαθήματος, με βάση τον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κεντρικό οδηγό διόρθωσης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Ο/Η συντονιστής/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</a:rPr>
              <a:t>τρια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του μαθήματος ενδείκνυται να προβεί σε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δοκιμαστική βαθμολόγηση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για σκοπούς καλύτερου συντονισμού και ομοιόμορφης βαθμολόγησης από τους/τις βαθμολογητές/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6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369786" y="98815"/>
            <a:ext cx="1149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Βαθμολογητής/</a:t>
            </a:r>
            <a:r>
              <a:rPr lang="el-G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τρια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547AA-0F29-DE6B-4CCA-BB139B0B7ED9}"/>
              </a:ext>
            </a:extLst>
          </p:cNvPr>
          <p:cNvSpPr txBox="1"/>
          <p:nvPr/>
        </p:nvSpPr>
        <p:spPr>
          <a:xfrm>
            <a:off x="120463" y="1045488"/>
            <a:ext cx="1176123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Χρεώνεται με </a:t>
            </a:r>
            <a:r>
              <a:rPr lang="el-GR" sz="2800" u="sng" dirty="0">
                <a:solidFill>
                  <a:schemeClr val="accent1">
                    <a:lumMod val="50000"/>
                  </a:schemeClr>
                </a:solidFill>
              </a:rPr>
              <a:t>συγκεκριμένο αριθμό γραπτών, ανάλογο με τον αριθμό των μαθητών/τριών που διδάσκει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, τα οποία οφείλει να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βαθμολογήσει και να φυλάξει με εμπιστευτικότητα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, ώστε να μην υπάρχει δυνατότητα πρόσβασης σε αυτά από μη εξουσιοδοτημένα πρόσωπα.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Κάθε βαθμολογητής/</a:t>
            </a:r>
            <a:r>
              <a:rPr lang="el-GR" sz="2800" dirty="0" err="1">
                <a:solidFill>
                  <a:schemeClr val="accent1">
                    <a:lumMod val="50000"/>
                  </a:schemeClr>
                </a:solidFill>
              </a:rPr>
              <a:t>τρια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θα έχει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μοναδικό κωδικό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που θα χρησιμοποιεί για τις ανάγκες της βαθμολόγησης.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Αναγράφει τον κωδικό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του και </a:t>
            </a: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μονογράφει σε όλα τα τετράδια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απαντήσεων ή εξεταστικά δοκίμια που διορθώνει, στη θέση ΒΑΘΜΟΛΟΓΗΤΗΣ/ΒΑΘΜΟΛΟΓΗΤΡΙΑ.</a:t>
            </a:r>
          </a:p>
        </p:txBody>
      </p:sp>
    </p:spTree>
    <p:extLst>
      <p:ext uri="{BB962C8B-B14F-4D97-AF65-F5344CB8AC3E}">
        <p14:creationId xmlns:p14="http://schemas.microsoft.com/office/powerpoint/2010/main" val="37353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491319" y="122608"/>
            <a:ext cx="1149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Β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αθμολογητής/</a:t>
            </a:r>
            <a:r>
              <a:rPr lang="el-G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τρια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547AA-0F29-DE6B-4CCA-BB139B0B7ED9}"/>
              </a:ext>
            </a:extLst>
          </p:cNvPr>
          <p:cNvSpPr txBox="1"/>
          <p:nvPr/>
        </p:nvSpPr>
        <p:spPr>
          <a:xfrm>
            <a:off x="244914" y="972891"/>
            <a:ext cx="881590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Καταχωρεί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 βαθμολογία κατά ερώτηση στην κατάλληλη θέση του τετραδίου ή εξεταστικού δοκιμίου για όλες τις ερωτήσεις. 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Υπολογίζει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καταχωρεί το συνολικό άθροισμα των βαθμολογιών των ερωτήσεων.  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Μετατρέπει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συνολικό άθροισμα σε ακέραιες μονάδες στην κλίμακα 1 – 20.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Καταγράφει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τον τελικό βαθμό στην κατάλληλη θέση.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05DD1-3401-611A-F340-6004AC05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735" y="1077241"/>
            <a:ext cx="2560338" cy="43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463328" y="130634"/>
            <a:ext cx="1149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Β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αθμολογητής/</a:t>
            </a:r>
            <a:r>
              <a:rPr lang="el-G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τρια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- Παρατηρήσεις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547AA-0F29-DE6B-4CCA-BB139B0B7ED9}"/>
              </a:ext>
            </a:extLst>
          </p:cNvPr>
          <p:cNvSpPr txBox="1"/>
          <p:nvPr/>
        </p:nvSpPr>
        <p:spPr>
          <a:xfrm>
            <a:off x="200609" y="983311"/>
            <a:ext cx="11761236" cy="451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 fontAlgn="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Δεν σημειώνει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σχόλια ή παρατηρήσεις στο τετράδιο απαντήσεων ή εξεταστικό δοκίμιο του μαθητή.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 fontAlgn="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Επικοινωνεί με τον/την Πρόεδρο της Επιτροπής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Τετραμήνων της σχολικής μονάδας, αν διαπιστώσει στοιχεία που δημιουργούν υπόνοιες για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δολίευση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αναφέροντας τα σχετικά στοιχεία.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 fontAlgn="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Παραδίδει τα γραπτά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στον Πρόεδρο της Επιτροπής Τετραμήνων, μετά την ολοκλήρωση της βαθμολόγησης, ο οποίος, τα προωθεί στο σχολείο το οποίο αποτελεί κέντρο Διαλογής/Διανομής τετραδίων ή εξεταστικών Δοκιμίων, σύμφωνα και με πρόγραμμα που θα ανακοινωθεί.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37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822854" y="199044"/>
            <a:ext cx="1124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Καταχώρηση βαθμολογιών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33D14-5228-7ABB-5C69-14BCEAD31A07}"/>
              </a:ext>
            </a:extLst>
          </p:cNvPr>
          <p:cNvSpPr txBox="1"/>
          <p:nvPr/>
        </p:nvSpPr>
        <p:spPr>
          <a:xfrm>
            <a:off x="360399" y="1255407"/>
            <a:ext cx="11489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Στη συνέχεια </a:t>
            </a:r>
            <a:r>
              <a:rPr lang="el-GR" sz="3200" b="1" u="sng" dirty="0">
                <a:solidFill>
                  <a:schemeClr val="accent1">
                    <a:lumMod val="50000"/>
                  </a:schemeClr>
                </a:solidFill>
              </a:rPr>
              <a:t>ο πρόεδρος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και τα </a:t>
            </a:r>
            <a:r>
              <a:rPr lang="el-GR" sz="3200" b="1" u="sng" dirty="0">
                <a:solidFill>
                  <a:schemeClr val="accent1">
                    <a:lumMod val="50000"/>
                  </a:schemeClr>
                </a:solidFill>
              </a:rPr>
              <a:t>μέλη της Επιτροπής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σε ειδικό χώρο χωρίς την παρουσία άλλων ατόμων: 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</a:rPr>
              <a:t>Ανοίγουν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προσεκτικά τα αδιαφανή αυτοκόλλητα καλύμματα.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</a:rPr>
              <a:t>Αποκαλύπτουν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τα ονόματα των μαθητών/τριών. 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</a:rPr>
              <a:t>Καταχωρούν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τους βαθμούς στους επίσημους ονομαστικούς καταλόγους του τμήματος.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</a:rPr>
              <a:t>Παραδίδουν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τους καταλόγους για καταχώρηση στο Αβάκιο από την γραμματεία.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202941" y="164220"/>
            <a:ext cx="1178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Αναβαθμολογήσεις (Κανονισμός  17 (1) (α)  Κ.Δ.Π 60/2017)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A16FB-8D96-B1DC-8835-6963F89E1B30}"/>
              </a:ext>
            </a:extLst>
          </p:cNvPr>
          <p:cNvSpPr txBox="1"/>
          <p:nvPr/>
        </p:nvSpPr>
        <p:spPr>
          <a:xfrm>
            <a:off x="202941" y="1172104"/>
            <a:ext cx="1140614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</a:rPr>
              <a:t>Λάθη στη βαθμολόγηση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Εάν ο/η Διευθυντής/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</a:rPr>
              <a:t>ντρια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</a:rPr>
              <a:t>παρατηρήσει τυχόν λάθη στη βαθμολόγηση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σε τετράδια απαντήσεων ή εξεταστικά δοκίμια, τα υποβάλλει αυτεπάγγελτα και με δική του ευθύνη, προς τον Διευθυντή της οικείας Διεύθυνσης Εκπαίδευσης για έλεγχο και αναβαθμολόγηση (Κανονισμός  17 (1) (α)  Κ.Δ.Π 60/2017). 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Η υποβολή των τετραδίων απαντήσεων ή εξεταστικών δοκιμίων για αναβαθμολόγηση γίνεται μέσα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σε τέσσερις (4) εργάσιμες ημέρες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από την ημέρα επιστροφής των διορθωμένων τετραδίων απαντήσεων στο Σχολείο, μέσω του οικείου Επαρχιακού Γραφείου Παιδείας. </a:t>
            </a:r>
          </a:p>
        </p:txBody>
      </p:sp>
    </p:spTree>
    <p:extLst>
      <p:ext uri="{BB962C8B-B14F-4D97-AF65-F5344CB8AC3E}">
        <p14:creationId xmlns:p14="http://schemas.microsoft.com/office/powerpoint/2010/main" val="8678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0" y="250455"/>
            <a:ext cx="1183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Αναβαθμολογήσεις (Κανονισμός  17 (1) (β)  Κ.Δ.Π 60/2017)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1D4F9-D9F4-FD20-7283-2B55273E2F13}"/>
              </a:ext>
            </a:extLst>
          </p:cNvPr>
          <p:cNvSpPr txBox="1"/>
          <p:nvPr/>
        </p:nvSpPr>
        <p:spPr>
          <a:xfrm>
            <a:off x="212034" y="951794"/>
            <a:ext cx="1162827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Μέσα σε τέσσερις (4) εργάσιμες ημέρες από την ανακοίνωση των αποτελεσμάτων κάθε εξεταστικής περιόδου,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γονέας ή κηδεμόνας του μαθητή/</a:t>
            </a:r>
            <a:r>
              <a:rPr lang="el-GR" sz="24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μπορεί να υποβάλει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αίτηση στο σχολείο για αναβαθμολόγηση του γραπτού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(Κανονισμός  17 (1) (β)  Κ.Δ.Π 60/2017)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 fontAlgn="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αιτητής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καταβάλλει και τα τέλη που καθορίζονται από τη σχετική νομοθεσία. </a:t>
            </a:r>
          </a:p>
          <a:p>
            <a:pPr marL="342900" lvl="0" indent="-342900" algn="just" fontAlgn="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Διευθυντής αποστέλλει τα τετράδια απαντήσεων ή τα εξεταστικά δοκίμια, για τα οποία υποβλήθηκε αίτηση από τον γονέα ή τον κηδεμόνα του/της μαθητή/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για αναβαθμολόγηση μέσω του οικείου Επαρχιακού Γραφείου Παιδείας προς τον Διευθυντή της οικείας Διεύθυνσης Εκπαίδευσης, άμεσα με τη λήξη της πιο πάνω προθεσμίας.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62506"/>
            <a:ext cx="1240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Πρόγραμμα Εξετάσεων (Γυμνάσιο)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1CA9D-B53A-F9FD-A4CE-6DBE0723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3" y="1045488"/>
            <a:ext cx="11597462" cy="4400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50C56-AB91-19E1-3699-8ACCAE05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0" y="5751073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40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0463" y="167951"/>
            <a:ext cx="1195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Αναβαθμολογήσεις.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333BE-447D-5033-45C3-496CD2F214F7}"/>
              </a:ext>
            </a:extLst>
          </p:cNvPr>
          <p:cNvSpPr txBox="1"/>
          <p:nvPr/>
        </p:nvSpPr>
        <p:spPr>
          <a:xfrm>
            <a:off x="755780" y="1410016"/>
            <a:ext cx="10590244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Διευθυντής του οικείου Τμήματος Εκπαίδευσης συγκροτεί Επιτροπή Ελέγχου και Αναβαθμολόγησης Γραπτών Δοκιμίων, η οποία προβαίνει στον έλεγχο και την αναβαθμολόγηση των γραπτών δοκιμίων των οποίων δεν αποκαλύπτεται το όνομα του μαθητή. </a:t>
            </a:r>
          </a:p>
          <a:p>
            <a:pPr marL="342900" lvl="0" indent="-342900" algn="just" fontAlgn="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απόφαση της Επιτροπής είναι τελεσίδικη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-110764" y="193462"/>
            <a:ext cx="117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Υποχρεώσεις μαθητών/τριών:</a:t>
            </a:r>
            <a:endParaRPr lang="el-G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8B95D0-CEA8-64F9-318C-EAC82A2CE5DA}"/>
              </a:ext>
            </a:extLst>
          </p:cNvPr>
          <p:cNvSpPr txBox="1"/>
          <p:nvPr/>
        </p:nvSpPr>
        <p:spPr>
          <a:xfrm>
            <a:off x="202703" y="1179524"/>
            <a:ext cx="116376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Τα ατομικά στοιχεία των μαθητών/τριών συμπληρώνονται από τους ίδιους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κατά τη διάρκεια της εξέτασης στον ειδικό χώρο που υπάρχει στο εξώφυλλο του τετραδίου απαντήσεων ή  στο ειδικό πλαίσιο της πρώτης σελίδας του εξεταστικού δοκιμίου.</a:t>
            </a:r>
          </a:p>
          <a:p>
            <a:pPr marL="342900" lvl="0" indent="-342900" algn="just" fontAlgn="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Τα στοιχεία καλύπτονται με αδιαφανές αυτοκόλλητο κάλυμμα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από τον/την επιτηρητή/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κατά την παράδοση του τετραδίου ή δοκιμίου, ενώπιον του μαθητή/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Οι μαθητές/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ελέγχουν το εξεταστικό δοκίμιο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για τυχόν κακής ποιότητας εκτύπωση, ελέγχουν τα στοιχεία του μαθήματος και της τάξης, ονομασία μαθήματος, αριθμό σελίδων και ερωτήσεων καθώς και κωδικό μαθήματος.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52246" y="200660"/>
            <a:ext cx="1188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Υποχρεώσεις μαθητών/τριών</a:t>
            </a:r>
            <a:endParaRPr lang="el-G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61032E-9543-048D-0BD5-3E44F3FA4ED2}"/>
              </a:ext>
            </a:extLst>
          </p:cNvPr>
          <p:cNvSpPr txBox="1"/>
          <p:nvPr/>
        </p:nvSpPr>
        <p:spPr>
          <a:xfrm>
            <a:off x="88679" y="808545"/>
            <a:ext cx="11951074" cy="526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Στην περίπτωση των</a:t>
            </a: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φιλολογικών μαθημάτων (Νέα Ελληνικά και Ιστορία) όλων των τάξεων Γυμνασίου και όλων των εξεταζόμενων μαθημάτων του Λυκείου, 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 μαθητές/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γράφουν </a:t>
            </a: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ΟΛΕΣ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τις απαντήσεις στο τετράδιο απαντήσεων σημειώνοντας τον αντίστοιχο αριθμό της ερώτησης. </a:t>
            </a:r>
          </a:p>
          <a:p>
            <a:pPr marL="800100" lvl="1" indent="-342900" algn="just" fontAlgn="t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Επίσης, αν υπάρχουν ερωτήσεις πολλαπλής επιλογής, οι μαθητές/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γράφουν τις απαντήσεις στο τετράδιο απαντήσεων.  </a:t>
            </a:r>
          </a:p>
          <a:p>
            <a:pPr marL="800100" lvl="1" indent="-342900" algn="just" fontAlgn="t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αντίθετη περίπτωση οι απαντήσεις δεν μπορούν να ληφθούν υπόψη. (Οτιδήποτε δηλαδή γράψουν πάνω στο γραπτό δεν μπορεί να βαθμολογηθεί). </a:t>
            </a:r>
            <a:endParaRPr lang="en-US" sz="23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Στην περίπτωση </a:t>
            </a: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των μαθημάτων Φυσικά (Βιολογία, Φυσική και Χημεία) και Μαθηματικά όλων των τάξεων Γυμνασίου, 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 μαθητές/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γράφουν </a:t>
            </a: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όλες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τις απαντήσεις πάνω στο εξεταστικό δοκίμιο.</a:t>
            </a:r>
            <a:endParaRPr lang="en-US" sz="23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0463" y="141058"/>
            <a:ext cx="1182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Υποχρεώσεις μαθητών/τριών</a:t>
            </a:r>
            <a:endParaRPr lang="el-G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0AC5C5-929E-018E-BA17-F27960399DEC}"/>
              </a:ext>
            </a:extLst>
          </p:cNvPr>
          <p:cNvSpPr txBox="1"/>
          <p:nvPr/>
        </p:nvSpPr>
        <p:spPr>
          <a:xfrm>
            <a:off x="139125" y="1013986"/>
            <a:ext cx="11828106" cy="4217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παράδοση του τετραδίου απαντήσεων ή εξεταστικού δοκιμίου από τους μαθητές/</a:t>
            </a:r>
            <a:r>
              <a:rPr lang="el-GR" sz="23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που αποχωρούν από την αίθουσα της εξέτασης είναι υποχρεωτική.</a:t>
            </a:r>
            <a:endParaRPr lang="en-US" sz="23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Δεν επιτρέπεται η αποχώρηση μαθητών από την αίθουσα εξέτασης, πριν </a:t>
            </a:r>
            <a:b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περάσουν τριάντα (30΄) λεπτά από την έναρξη της εξέτασης.</a:t>
            </a:r>
            <a:endParaRPr lang="en-US" sz="23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δολίευση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ή η απόπειρα για 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δολίευση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ή η άρνηση συμμόρφωσης προς τις υποδείξεις και συστάσεις των επιτηρητών συνεπάγεται την αποπομπή του/της εξεταζόμενου/ης μαθητή/</a:t>
            </a:r>
            <a:r>
              <a:rPr lang="el-GR" sz="23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τριας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από την αίθουσα και τη βαθμολόγηση του γραπτού του/της στο συγκεκριμένο μάθημα με </a:t>
            </a:r>
            <a:r>
              <a:rPr lang="el-GR" sz="23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μονάδα (1)</a:t>
            </a:r>
            <a:r>
              <a:rPr lang="el-GR" sz="23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όπως προβλέπεται στους σχετικούς κανονισμούς.</a:t>
            </a:r>
            <a:endParaRPr lang="en-US" sz="23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84278" y="154005"/>
            <a:ext cx="1195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Υποχρεώσεις μαθητών/τριών</a:t>
            </a:r>
            <a:endParaRPr lang="el-G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D16FB-92C4-27E7-3451-9630A22803E6}"/>
              </a:ext>
            </a:extLst>
          </p:cNvPr>
          <p:cNvSpPr txBox="1"/>
          <p:nvPr/>
        </p:nvSpPr>
        <p:spPr>
          <a:xfrm>
            <a:off x="120463" y="1097637"/>
            <a:ext cx="118787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Οι μαθητές/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δεν επιτρέπεται να φέρουν στην αίθουσα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εξέτασης κινητό τηλέφωνο, ηλεκτρονικό ρολόι, βιβλία, τετράδια, σημειώσεις, λογαριθμικούς ή άλλους πίνακες, προγραμματιζόμενες υπολογιστικές μηχανές ή οτιδήποτε σχετικό με το εξεταζόμενο μάθημα. </a:t>
            </a:r>
          </a:p>
          <a:p>
            <a:pPr algn="just"/>
            <a:endParaRPr lang="el-GR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Στην περίπτωση που μαθητής/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φέρει οτιδήποτε από τα προαναφερθέντα τότε αυτά αφήνονται έξω από την αίθουσα. Ο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 η επιτηρητής/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θα βάζει ένα θρανίο ή καρέκλα έξω από την αίθουσα εξέτασης, πριν την είσοδο των μαθητών στην σε αυτήν, ώστε να τοποθετούν τα προσωπικά τους αντικείμενα. </a:t>
            </a:r>
            <a:endParaRPr lang="el-GR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μεταφορά κινητού τηλεφώνου ή άλλης ηλεκτρονικής συσκευής πληροφοριών στον χώρο του σχολείου κατά τις μέρες διεξαγωγής των εξετάσεων αποτελεί αποκλειστική ευθύνη των μαθητών/μαθητριών.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56947" y="202824"/>
            <a:ext cx="1195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Υποχρεώσεις μαθητών/τριών:</a:t>
            </a:r>
            <a:endParaRPr lang="el-G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D16FB-92C4-27E7-3451-9630A22803E6}"/>
              </a:ext>
            </a:extLst>
          </p:cNvPr>
          <p:cNvSpPr txBox="1"/>
          <p:nvPr/>
        </p:nvSpPr>
        <p:spPr>
          <a:xfrm>
            <a:off x="368557" y="1179524"/>
            <a:ext cx="107581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 απαντήσεις πρέπει να είναι γραμμένες με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πένα χρώματος μπλε ανεξίτηλης μελάνης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 fontAlgn="t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Τα σχήματα μπορούν να γίνονται με μολύβι. </a:t>
            </a:r>
          </a:p>
          <a:p>
            <a:pPr marL="342900" lvl="0" indent="-342900" algn="just" fontAlgn="t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Δεν επιτρέπεται η χρήση διορθωτικού. </a:t>
            </a:r>
          </a:p>
          <a:p>
            <a:pPr marL="342900" indent="-342900" algn="just" fontAlgn="t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Οι μαθητές/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τριες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της Ειδικής Αγωγής επιτρέπεται να φέρουν στην αίθουσα εξέτασης τον απαραίτητο εξοπλισμό, όπως καθορίζεται με απόφαση της Αρμόδιας Αρχής.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t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1123144-AFB8-409F-ABB7-ADA87C3B52E9}"/>
              </a:ext>
            </a:extLst>
          </p:cNvPr>
          <p:cNvSpPr/>
          <p:nvPr/>
        </p:nvSpPr>
        <p:spPr>
          <a:xfrm>
            <a:off x="0" y="0"/>
            <a:ext cx="12192000" cy="5497609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80BBC-CDC2-4C2A-B343-C0E648271623}"/>
              </a:ext>
            </a:extLst>
          </p:cNvPr>
          <p:cNvSpPr/>
          <p:nvPr/>
        </p:nvSpPr>
        <p:spPr>
          <a:xfrm>
            <a:off x="0" y="1946393"/>
            <a:ext cx="12192000" cy="19438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765E4-1C6D-4FB0-A9B4-00BAC6401A45}"/>
              </a:ext>
            </a:extLst>
          </p:cNvPr>
          <p:cNvSpPr txBox="1"/>
          <p:nvPr/>
        </p:nvSpPr>
        <p:spPr>
          <a:xfrm>
            <a:off x="284749" y="2525917"/>
            <a:ext cx="116225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ΕΥΧΑΡΙΣΤΟΥΜΕ ΓΙΑ ΤΗΝ ΠΡΟΣΟΧΗ ΣΑΣ!</a:t>
            </a:r>
            <a:endParaRPr lang="x-none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36D37-E9F3-4D75-B0DE-63CC37CA138C}"/>
              </a:ext>
            </a:extLst>
          </p:cNvPr>
          <p:cNvCxnSpPr/>
          <p:nvPr/>
        </p:nvCxnSpPr>
        <p:spPr>
          <a:xfrm>
            <a:off x="5747656" y="5627248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3DCEF2C-737F-4243-80D7-2CAB470E61C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48B5818-66D1-4045-B042-C031A41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01BCC-78B4-B7E8-4AF7-33B9DE37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4" y="5620444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121699" y="62506"/>
            <a:ext cx="1240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Πρόγραμμα Εξετάσεων (Λύκειο)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50C56-AB91-19E1-3699-8ACCAE05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" y="5751073"/>
            <a:ext cx="4324350" cy="10287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318B3D-EE12-FC4C-280F-CF43D42D1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3064"/>
              </p:ext>
            </p:extLst>
          </p:nvPr>
        </p:nvGraphicFramePr>
        <p:xfrm>
          <a:off x="0" y="811562"/>
          <a:ext cx="12171790" cy="600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441" imgH="5829159" progId="Acrobat.Document.DC">
                  <p:embed/>
                </p:oleObj>
              </mc:Choice>
              <mc:Fallback>
                <p:oleObj name="Acrobat Document" r:id="rId3" imgW="7543441" imgH="582915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11562"/>
                        <a:ext cx="12171790" cy="6002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8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0" y="154173"/>
            <a:ext cx="120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Αποστολή θεμάτων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0478-2AFC-29C0-BB46-CFEC78A244F6}"/>
              </a:ext>
            </a:extLst>
          </p:cNvPr>
          <p:cNvSpPr txBox="1"/>
          <p:nvPr/>
        </p:nvSpPr>
        <p:spPr>
          <a:xfrm>
            <a:off x="121699" y="1043230"/>
            <a:ext cx="1184981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sz="2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θέματα θα αποστέλλονται ηλεκτρονικά: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Στις 6:00 π.µ. της ημέρας της εξέτασης για τα μαθήματα των οποίων η έναρξη της εξέτασης είναι στις 7:45 π.μ.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8:30 π.μ. για τα μαθήματα των οποίων η έναρξη είναι στις </a:t>
            </a:r>
            <a:b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 π.μ.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Επιτροπή Τετραμήνων του κάθε σχολείου έχει την ευθύνη του πολλαπλασιασμού και της ταξινόμησης των εξεταστικών δοκιμίων ανά αίθουσα.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6BD27-0898-B11F-312D-F3A5A8A6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1" y="5718293"/>
            <a:ext cx="4309280" cy="10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6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326571" y="209991"/>
            <a:ext cx="1165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Διαδικασία πολλαπλασιασμού εξεταστικών δοκιμίων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25698-92F8-87BE-BDB5-E92B7C7A0D23}"/>
              </a:ext>
            </a:extLst>
          </p:cNvPr>
          <p:cNvSpPr txBox="1"/>
          <p:nvPr/>
        </p:nvSpPr>
        <p:spPr>
          <a:xfrm>
            <a:off x="120463" y="1079666"/>
            <a:ext cx="119510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Επιτροπή Τετραμήνων αναπαράγει τα θέματα σε εκτύπωση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μονής όψης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σε τόσα φωτοαντίγραφα όσος είναι ο αριθμός των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εξεταζομένων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(Όταν οι μαθητές γράφουν πάνω στο εξεταστικό δοκίμιο, ΌΧΙ στο τετράδιο.)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Τα εξεταστικά δοκίμια πολλαπλασιάζονται στον ειδικό χώρο της Επιτροπής Τετραμήνων του κάθε σχολείου,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κάτω από την επίβλεψη των μελών της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 fontAlgn="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Στη συνέχεια τοποθετούνται σε φακέλους ανά αίθουσα εξέτασης, οι οποίοι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σφραγίζονται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και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υπογράφονται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 σφραγισμένοι φάκελοι με τα εξεταστικά δοκίμια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διανέμονται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στους/στις επιτηρητές/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και ανοίγονται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από τους/τις επιτηρητές/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τριες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κάθε αίθουσας εξέτασης, στον καθορισμένο χρόνο, στην παρουσία των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μαθητών/τριών.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406602" y="270395"/>
            <a:ext cx="1154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Διαδικασία πολλαπλασιασμού εξεταστικών δοκιμίων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6DB1-05C1-6254-0B37-39CDE6BF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51073"/>
            <a:ext cx="432435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25698-92F8-87BE-BDB5-E92B7C7A0D23}"/>
              </a:ext>
            </a:extLst>
          </p:cNvPr>
          <p:cNvSpPr txBox="1"/>
          <p:nvPr/>
        </p:nvSpPr>
        <p:spPr>
          <a:xfrm>
            <a:off x="204021" y="1890724"/>
            <a:ext cx="11951074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 fontAlgn="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Εκτός των μελών της Επιτροπής Τετραμήνων που αναλαμβάνουν τον πολλαπλασιασμό των εξεταστικών δοκιμίων,  </a:t>
            </a:r>
            <a:r>
              <a:rPr lang="el-GR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δεν επιτρέπεται η είσοδος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στην αίθουσα πολλαπλασιασμού δοκιμίων άλλου προσώπου, συμπεριλαμβανομένων και των εκπαιδευτικών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που υπηρετούν στη σχολική μονάδα.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BBE634-9A0C-4529-90B3-FA867781B540}"/>
              </a:ext>
            </a:extLst>
          </p:cNvPr>
          <p:cNvSpPr txBox="1"/>
          <p:nvPr/>
        </p:nvSpPr>
        <p:spPr>
          <a:xfrm>
            <a:off x="342190" y="1045488"/>
            <a:ext cx="1149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E45BD-C907-4788-AC75-2F78AA51DA35}"/>
              </a:ext>
            </a:extLst>
          </p:cNvPr>
          <p:cNvSpPr/>
          <p:nvPr/>
        </p:nvSpPr>
        <p:spPr>
          <a:xfrm>
            <a:off x="0" y="5519964"/>
            <a:ext cx="12192000" cy="158512"/>
          </a:xfrm>
          <a:prstGeom prst="rect">
            <a:avLst/>
          </a:prstGeom>
          <a:solidFill>
            <a:srgbClr val="85C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CB8CB-D706-4D74-9772-DBB3063E103F}"/>
              </a:ext>
            </a:extLst>
          </p:cNvPr>
          <p:cNvCxnSpPr/>
          <p:nvPr/>
        </p:nvCxnSpPr>
        <p:spPr>
          <a:xfrm>
            <a:off x="5747656" y="5751073"/>
            <a:ext cx="0" cy="1062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E082-4A06-457F-B724-88DDE346C4B4}"/>
              </a:ext>
            </a:extLst>
          </p:cNvPr>
          <p:cNvSpPr/>
          <p:nvPr/>
        </p:nvSpPr>
        <p:spPr>
          <a:xfrm>
            <a:off x="5962262" y="5519005"/>
            <a:ext cx="5546566" cy="112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Εκπαιδευτικού Προγραμματισμού</a:t>
            </a:r>
            <a:b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solidFill>
                  <a:srgbClr val="85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Μέσης Γενικής Εκπαίδευσης</a:t>
            </a:r>
            <a:endParaRPr lang="x-none" sz="2200" dirty="0">
              <a:solidFill>
                <a:srgbClr val="85C4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AC999EE7-C207-4EFB-AEDA-607E60B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082" y="6324924"/>
            <a:ext cx="462455" cy="365125"/>
          </a:xfrm>
          <a:solidFill>
            <a:srgbClr val="4472C4"/>
          </a:solidFill>
        </p:spPr>
        <p:txBody>
          <a:bodyPr/>
          <a:lstStyle/>
          <a:p>
            <a:pPr algn="ctr"/>
            <a:fld id="{2583F1E8-E20A-4A12-9AB0-CC2D055889ED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0BA66-B05F-469D-977A-D2423AE8D0E2}"/>
              </a:ext>
            </a:extLst>
          </p:cNvPr>
          <p:cNvSpPr txBox="1"/>
          <p:nvPr/>
        </p:nvSpPr>
        <p:spPr>
          <a:xfrm>
            <a:off x="342190" y="81397"/>
            <a:ext cx="1172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Καθορισμός - Υποχρεώσεις Επιτηρητών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AEEB6-4FAF-165F-A16E-DEE001978474}"/>
              </a:ext>
            </a:extLst>
          </p:cNvPr>
          <p:cNvSpPr txBox="1"/>
          <p:nvPr/>
        </p:nvSpPr>
        <p:spPr>
          <a:xfrm>
            <a:off x="226217" y="1179524"/>
            <a:ext cx="1184531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Οι επιτηρητές/</a:t>
            </a:r>
            <a:r>
              <a:rPr lang="el-GR" sz="2600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 και οι αναπληρωτές/</a:t>
            </a:r>
            <a:r>
              <a:rPr lang="el-GR" sz="2600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 επιτηρητές/</a:t>
            </a:r>
            <a:r>
              <a:rPr lang="el-GR" sz="2600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 είναι εκπαιδευτικοί λειτουργοί του Δημόσιου Σχολείου Μέσης Εκπαίδευσης.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Σε κάθε αίθουσα εξέτασης ορίζεται </a:t>
            </a:r>
            <a:r>
              <a:rPr lang="el-GR" sz="2600" u="sng" dirty="0">
                <a:solidFill>
                  <a:schemeClr val="accent1">
                    <a:lumMod val="50000"/>
                  </a:schemeClr>
                </a:solidFill>
              </a:rPr>
              <a:t>τουλάχιστον ένας/μία (1) επιτηρητής/</a:t>
            </a:r>
            <a:r>
              <a:rPr lang="el-GR" sz="2600" u="sng" dirty="0" err="1">
                <a:solidFill>
                  <a:schemeClr val="accent1">
                    <a:lumMod val="50000"/>
                  </a:schemeClr>
                </a:solidFill>
              </a:rPr>
              <a:t>τρια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Εκτός των επιτηρητών/τριών και των μελών της Επιτροπής Τετραμήνων, </a:t>
            </a:r>
            <a:br>
              <a:rPr lang="el-GR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δεν επιτρέπεται η είσοδος στην αίθουσα εξέτασης άλλου προσώπου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, συμπεριλαμβανομένων και των εκπαιδευτικών που υπηρετούν στη σχολική μονάδα. Σε έκτακτες περιπτώσεις, εξαιρείται το προσωπικό παροχής πρώτων βοηθειών.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83CBD-3010-A6C3-B726-066DCB49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" y="5785174"/>
            <a:ext cx="4324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4384</Words>
  <Application>Microsoft Macintosh PowerPoint</Application>
  <PresentationFormat>Widescreen</PresentationFormat>
  <Paragraphs>429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Bookman Old Style</vt:lpstr>
      <vt:lpstr>Calibri</vt:lpstr>
      <vt:lpstr>Calibri Light</vt:lpstr>
      <vt:lpstr>Mistral</vt:lpstr>
      <vt:lpstr>Times New Roman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Ermis Kyriakides</dc:creator>
  <cp:lastModifiedBy>Microsoft Office User</cp:lastModifiedBy>
  <cp:revision>54</cp:revision>
  <cp:lastPrinted>2022-11-29T14:10:14Z</cp:lastPrinted>
  <dcterms:created xsi:type="dcterms:W3CDTF">2021-04-13T05:21:07Z</dcterms:created>
  <dcterms:modified xsi:type="dcterms:W3CDTF">2023-01-14T16:54:59Z</dcterms:modified>
</cp:coreProperties>
</file>