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63"/>
  </p:notesMasterIdLst>
  <p:handoutMasterIdLst>
    <p:handoutMasterId r:id="rId64"/>
  </p:handoutMasterIdLst>
  <p:sldIdLst>
    <p:sldId id="359" r:id="rId2"/>
    <p:sldId id="410" r:id="rId3"/>
    <p:sldId id="475" r:id="rId4"/>
    <p:sldId id="507" r:id="rId5"/>
    <p:sldId id="524" r:id="rId6"/>
    <p:sldId id="515" r:id="rId7"/>
    <p:sldId id="516" r:id="rId8"/>
    <p:sldId id="488" r:id="rId9"/>
    <p:sldId id="511" r:id="rId10"/>
    <p:sldId id="508" r:id="rId11"/>
    <p:sldId id="493" r:id="rId12"/>
    <p:sldId id="494" r:id="rId13"/>
    <p:sldId id="495" r:id="rId14"/>
    <p:sldId id="496" r:id="rId15"/>
    <p:sldId id="497" r:id="rId16"/>
    <p:sldId id="498" r:id="rId17"/>
    <p:sldId id="499" r:id="rId18"/>
    <p:sldId id="509" r:id="rId19"/>
    <p:sldId id="510" r:id="rId20"/>
    <p:sldId id="506" r:id="rId21"/>
    <p:sldId id="500" r:id="rId22"/>
    <p:sldId id="533" r:id="rId23"/>
    <p:sldId id="311" r:id="rId24"/>
    <p:sldId id="586" r:id="rId25"/>
    <p:sldId id="387" r:id="rId26"/>
    <p:sldId id="295" r:id="rId27"/>
    <p:sldId id="388" r:id="rId28"/>
    <p:sldId id="451" r:id="rId29"/>
    <p:sldId id="452" r:id="rId30"/>
    <p:sldId id="296" r:id="rId31"/>
    <p:sldId id="454" r:id="rId32"/>
    <p:sldId id="292" r:id="rId33"/>
    <p:sldId id="390" r:id="rId34"/>
    <p:sldId id="453" r:id="rId35"/>
    <p:sldId id="260" r:id="rId36"/>
    <p:sldId id="391" r:id="rId37"/>
    <p:sldId id="392" r:id="rId38"/>
    <p:sldId id="393" r:id="rId39"/>
    <p:sldId id="394" r:id="rId40"/>
    <p:sldId id="395" r:id="rId41"/>
    <p:sldId id="320" r:id="rId42"/>
    <p:sldId id="396" r:id="rId43"/>
    <p:sldId id="321" r:id="rId44"/>
    <p:sldId id="397" r:id="rId45"/>
    <p:sldId id="319" r:id="rId46"/>
    <p:sldId id="474" r:id="rId47"/>
    <p:sldId id="298" r:id="rId48"/>
    <p:sldId id="456" r:id="rId49"/>
    <p:sldId id="457" r:id="rId50"/>
    <p:sldId id="458" r:id="rId51"/>
    <p:sldId id="459" r:id="rId52"/>
    <p:sldId id="587" r:id="rId53"/>
    <p:sldId id="529" r:id="rId54"/>
    <p:sldId id="530" r:id="rId55"/>
    <p:sldId id="531" r:id="rId56"/>
    <p:sldId id="532" r:id="rId57"/>
    <p:sldId id="464" r:id="rId58"/>
    <p:sldId id="695" r:id="rId59"/>
    <p:sldId id="513" r:id="rId60"/>
    <p:sldId id="535" r:id="rId61"/>
    <p:sldId id="446" r:id="rId6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3C006F-4E6A-2B85-C52C-9952F26AB555}" name="ΣΠΥΡΟΣ ΚΟΥΛΟΥΜΗΣ" initials="ΣΚ" userId="S::skouloumis@te.schools.ac.cy::2eb93e7c-62cc-4c76-be73-bf07f3dc24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B04"/>
    <a:srgbClr val="134770"/>
    <a:srgbClr val="0F371B"/>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7" autoAdjust="0"/>
    <p:restoredTop sz="78074" autoAdjust="0"/>
  </p:normalViewPr>
  <p:slideViewPr>
    <p:cSldViewPr snapToGrid="0">
      <p:cViewPr varScale="1">
        <p:scale>
          <a:sx n="57" d="100"/>
          <a:sy n="57" d="100"/>
        </p:scale>
        <p:origin x="564" y="60"/>
      </p:cViewPr>
      <p:guideLst/>
    </p:cSldViewPr>
  </p:slideViewPr>
  <p:notesTextViewPr>
    <p:cViewPr>
      <p:scale>
        <a:sx n="1" d="1"/>
        <a:sy n="1" d="1"/>
      </p:scale>
      <p:origin x="0" y="0"/>
    </p:cViewPr>
  </p:notesTextViewPr>
  <p:sorterViewPr>
    <p:cViewPr>
      <p:scale>
        <a:sx n="100" d="100"/>
        <a:sy n="100" d="100"/>
      </p:scale>
      <p:origin x="0" y="-33360"/>
    </p:cViewPr>
  </p:sorterViewPr>
  <p:notesViewPr>
    <p:cSldViewPr snapToGrid="0" showGuides="1">
      <p:cViewPr varScale="1">
        <p:scale>
          <a:sx n="78" d="100"/>
          <a:sy n="78" d="100"/>
        </p:scale>
        <p:origin x="3978"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98"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el-GR"/>
        </a:p>
      </dgm:t>
    </dgm:pt>
    <dgm:pt modelId="{38E1184F-503D-44E3-BF58-8DBD15568963}">
      <dgm:prSet phldrT="[Text]"/>
      <dgm:spPr/>
      <dgm:t>
        <a:bodyPr/>
        <a:lstStyle/>
        <a:p>
          <a:r>
            <a:rPr lang="el-GR" dirty="0">
              <a:latin typeface="Arial" panose="020B0604020202020204" pitchFamily="34" charset="0"/>
              <a:cs typeface="Arial" panose="020B0604020202020204" pitchFamily="34" charset="0"/>
            </a:rPr>
            <a:t>Υποχρεωτικά Μαθήματα (3</a:t>
          </a:r>
          <a:r>
            <a:rPr lang="en-US" dirty="0">
              <a:latin typeface="Arial" panose="020B0604020202020204" pitchFamily="34" charset="0"/>
              <a:cs typeface="Arial" panose="020B0604020202020204" pitchFamily="34" charset="0"/>
            </a:rPr>
            <a:t>x</a:t>
          </a:r>
          <a:r>
            <a:rPr lang="el-GR"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579F1D68-F29D-4E5C-A701-42196EF07738}">
      <dgm:prSet phldrT="[Text]"/>
      <dgm:spPr/>
      <dgm:t>
        <a:bodyPr/>
        <a:lstStyle/>
        <a:p>
          <a:r>
            <a:rPr lang="el-GR" dirty="0">
              <a:latin typeface="Arial" panose="020B0604020202020204" pitchFamily="34" charset="0"/>
              <a:cs typeface="Arial" panose="020B0604020202020204" pitchFamily="34" charset="0"/>
            </a:rPr>
            <a:t>Επιλεγόμενα Μαθήματα</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x4=</a:t>
          </a:r>
          <a:r>
            <a:rPr lang="el-GR"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800" b="1" dirty="0">
              <a:latin typeface="Arial" panose="020B0604020202020204" pitchFamily="34" charset="0"/>
              <a:cs typeface="Arial" panose="020B0604020202020204" pitchFamily="34" charset="0"/>
            </a:rPr>
            <a:t>Λογοτεχνία</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48403D82-16B6-42F0-B788-CB5977744975}">
      <dgm:prSet phldrT="[Text]" custT="1"/>
      <dgm:spPr/>
      <dgm:t>
        <a:bodyPr/>
        <a:lstStyle/>
        <a:p>
          <a:r>
            <a:rPr lang="el-GR" sz="2800" b="1" dirty="0">
              <a:latin typeface="Arial" panose="020B0604020202020204" pitchFamily="34" charset="0"/>
              <a:cs typeface="Arial" panose="020B0604020202020204" pitchFamily="34" charset="0"/>
            </a:rPr>
            <a:t>Λατινικά</a:t>
          </a:r>
        </a:p>
      </dgm:t>
    </dgm:pt>
    <dgm:pt modelId="{3FD2972E-5E11-49B6-9B39-D52442FCF26E}" type="sibTrans" cxnId="{9713A38D-35F2-4A63-9610-C0ABE5823322}">
      <dgm:prSet/>
      <dgm:spPr/>
      <dgm:t>
        <a:bodyPr/>
        <a:lstStyle/>
        <a:p>
          <a:endParaRPr lang="en-US"/>
        </a:p>
      </dgm:t>
    </dgm:pt>
    <dgm:pt modelId="{E9B7AEF9-4E37-4341-9622-7D0F225BA889}" type="parTrans" cxnId="{9713A38D-35F2-4A63-9610-C0ABE5823322}">
      <dgm:prSet/>
      <dgm:spPr/>
      <dgm:t>
        <a:bodyPr/>
        <a:lstStyle/>
        <a:p>
          <a:endParaRPr lang="en-US"/>
        </a:p>
      </dgm:t>
    </dgm:pt>
    <dgm:pt modelId="{1794EE0D-8F81-4585-8BD0-0B8451C09693}">
      <dgm:prSet phldrT="[Text]" custT="1"/>
      <dgm:spPr/>
      <dgm:t>
        <a:bodyPr/>
        <a:lstStyle/>
        <a:p>
          <a:r>
            <a:rPr lang="el-GR" sz="2800" b="1" dirty="0">
              <a:latin typeface="Arial" panose="020B0604020202020204" pitchFamily="34" charset="0"/>
              <a:cs typeface="Arial" panose="020B0604020202020204" pitchFamily="34" charset="0"/>
            </a:rPr>
            <a:t>Ιστορία </a:t>
          </a:r>
        </a:p>
      </dgm:t>
    </dgm:pt>
    <dgm:pt modelId="{110227EB-8CBF-4568-B300-817CB8C0F603}" type="sibTrans" cxnId="{84BB3961-86BC-48E6-A199-9910484E194A}">
      <dgm:prSet/>
      <dgm:spPr/>
      <dgm:t>
        <a:bodyPr/>
        <a:lstStyle/>
        <a:p>
          <a:endParaRPr lang="en-US"/>
        </a:p>
      </dgm:t>
    </dgm:pt>
    <dgm:pt modelId="{896DC1A3-818E-4C4D-B738-D5DCD6445E4F}" type="parTrans" cxnId="{84BB3961-86BC-48E6-A199-9910484E194A}">
      <dgm:prSet/>
      <dgm:spPr/>
      <dgm:t>
        <a:bodyPr/>
        <a:lstStyle/>
        <a:p>
          <a:endParaRPr lang="en-US"/>
        </a:p>
      </dgm:t>
    </dgm:pt>
    <dgm:pt modelId="{06FC2E41-536D-440A-A8AA-746EB963E305}">
      <dgm:prSet phldrT="[Text]" custT="1"/>
      <dgm:spPr/>
      <dgm:t>
        <a:bodyPr/>
        <a:lstStyle/>
        <a:p>
          <a:r>
            <a:rPr lang="el-GR" sz="2800" b="1" dirty="0">
              <a:latin typeface="Arial" panose="020B0604020202020204" pitchFamily="34" charset="0"/>
              <a:cs typeface="Arial" panose="020B0604020202020204" pitchFamily="34" charset="0"/>
            </a:rPr>
            <a:t>Αρχαία Ελληνικά</a:t>
          </a:r>
        </a:p>
      </dgm:t>
    </dgm:pt>
    <dgm:pt modelId="{44FB2545-8E93-4F65-BC9C-D66A221120B1}" type="sibTrans" cxnId="{2CF44EE5-62A3-4D16-A3CD-A0F59E217E2D}">
      <dgm:prSet/>
      <dgm:spPr/>
      <dgm:t>
        <a:bodyPr/>
        <a:lstStyle/>
        <a:p>
          <a:endParaRPr lang="el-GR"/>
        </a:p>
      </dgm:t>
    </dgm:pt>
    <dgm:pt modelId="{F7AFBD9B-00C8-4149-B669-6C1B48DD9D65}" type="parTrans" cxnId="{2CF44EE5-62A3-4D16-A3CD-A0F59E217E2D}">
      <dgm:prSet/>
      <dgm:spPr/>
      <dgm:t>
        <a:bodyPr/>
        <a:lstStyle/>
        <a:p>
          <a:endParaRPr lang="el-GR"/>
        </a:p>
      </dgm:t>
    </dgm:pt>
    <dgm:pt modelId="{31ABA8F2-F551-43D2-92F3-5625F3818B56}">
      <dgm:prSet phldrT="[Text]" custT="1"/>
      <dgm:spPr/>
      <dgm:t>
        <a:bodyPr/>
        <a:lstStyle/>
        <a:p>
          <a:r>
            <a:rPr lang="el-GR" sz="2800" b="1" dirty="0">
              <a:latin typeface="Arial" panose="020B0604020202020204" pitchFamily="34" charset="0"/>
              <a:cs typeface="Arial" panose="020B0604020202020204" pitchFamily="34" charset="0"/>
            </a:rPr>
            <a:t>Λογική-Φιλοσοφία</a:t>
          </a:r>
        </a:p>
      </dgm:t>
    </dgm:pt>
    <dgm:pt modelId="{180EBD2B-1D38-4767-A786-EDCC93B877CD}" type="parTrans" cxnId="{277A51CD-B41E-4ED7-819F-C69E791F8AA1}">
      <dgm:prSet/>
      <dgm:spPr/>
      <dgm:t>
        <a:bodyPr/>
        <a:lstStyle/>
        <a:p>
          <a:endParaRPr lang="en-US"/>
        </a:p>
      </dgm:t>
    </dgm:pt>
    <dgm:pt modelId="{38CFFCF3-5E1D-45F6-AE42-582D53A89FEF}" type="sibTrans" cxnId="{277A51CD-B41E-4ED7-819F-C69E791F8AA1}">
      <dgm:prSet/>
      <dgm:spPr/>
      <dgm:t>
        <a:bodyPr/>
        <a:lstStyle/>
        <a:p>
          <a:endParaRPr lang="en-US"/>
        </a:p>
      </dgm:t>
    </dgm:pt>
    <dgm:pt modelId="{C1B6C1FF-57F3-492A-9841-BCD4BF1B2923}">
      <dgm:prSet phldrT="[Text]" custT="1"/>
      <dgm:spPr/>
      <dgm:t>
        <a:bodyPr/>
        <a:lstStyle/>
        <a:p>
          <a:r>
            <a:rPr lang="el-GR" sz="2800" b="1" dirty="0">
              <a:latin typeface="Arial" panose="020B0604020202020204" pitchFamily="34" charset="0"/>
              <a:cs typeface="Arial" panose="020B0604020202020204" pitchFamily="34" charset="0"/>
            </a:rPr>
            <a:t>Αγγλικά ή Γαλλικά ή άλλη ξένη γλώσσα</a:t>
          </a:r>
        </a:p>
      </dgm:t>
    </dgm:pt>
    <dgm:pt modelId="{59C2AE8F-5C55-4EB4-882A-C48EEBF773A1}" type="parTrans" cxnId="{004DC152-23BB-41B8-B8C3-58C6D14C6408}">
      <dgm:prSet/>
      <dgm:spPr/>
      <dgm:t>
        <a:bodyPr/>
        <a:lstStyle/>
        <a:p>
          <a:endParaRPr lang="en-US"/>
        </a:p>
      </dgm:t>
    </dgm:pt>
    <dgm:pt modelId="{5965A251-30AA-4517-BACF-9026A9DBA909}" type="sibTrans" cxnId="{004DC152-23BB-41B8-B8C3-58C6D14C6408}">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dgm:presLayoutVars>
          <dgm:bulletEnabled val="1"/>
        </dgm:presLayoutVars>
      </dgm:prSet>
      <dgm:spPr/>
      <dgm:t>
        <a:bodyPr/>
        <a:lstStyle/>
        <a:p>
          <a:endParaRPr lang="en-US"/>
        </a:p>
      </dgm:t>
    </dgm:pt>
  </dgm:ptLst>
  <dgm:cxnLst>
    <dgm:cxn modelId="{9713A38D-35F2-4A63-9610-C0ABE5823322}" srcId="{38E1184F-503D-44E3-BF58-8DBD15568963}" destId="{48403D82-16B6-42F0-B788-CB5977744975}" srcOrd="2" destOrd="0" parTransId="{E9B7AEF9-4E37-4341-9622-7D0F225BA889}" sibTransId="{3FD2972E-5E11-49B6-9B39-D52442FCF26E}"/>
    <dgm:cxn modelId="{D66FA8B8-68B2-49D4-8859-83A860D22821}" srcId="{722890A6-563C-41A5-ABCD-A531CEF7D8D0}" destId="{38E1184F-503D-44E3-BF58-8DBD15568963}" srcOrd="0" destOrd="0" parTransId="{640A75CD-14C8-4100-A070-E4CC65AEA4A8}" sibTransId="{1B15466F-501D-48AE-9484-A12F287AE561}"/>
    <dgm:cxn modelId="{277A51CD-B41E-4ED7-819F-C69E791F8AA1}" srcId="{579F1D68-F29D-4E5C-A701-42196EF07738}" destId="{31ABA8F2-F551-43D2-92F3-5625F3818B56}" srcOrd="1" destOrd="0" parTransId="{180EBD2B-1D38-4767-A786-EDCC93B877CD}" sibTransId="{38CFFCF3-5E1D-45F6-AE42-582D53A89FEF}"/>
    <dgm:cxn modelId="{EC2F8DE7-31A8-44F9-98E1-7A8AEC55FCE8}" srcId="{579F1D68-F29D-4E5C-A701-42196EF07738}" destId="{A2111EA8-C39B-4E1D-A58B-62CC820DB25B}" srcOrd="0" destOrd="0" parTransId="{298450FA-BA85-467B-ACDE-63A91FC4A749}" sibTransId="{6867AB1B-ED05-4F0A-84D2-BC5E00F866C6}"/>
    <dgm:cxn modelId="{CD47EECB-4C8E-4D2E-AA4E-5C4F84BD3AFD}" type="presOf" srcId="{C1B6C1FF-57F3-492A-9841-BCD4BF1B2923}" destId="{5DAB53F4-0F38-4A56-B19E-F76D8D0D8FA9}" srcOrd="0" destOrd="2" presId="urn:microsoft.com/office/officeart/2005/8/layout/vList5"/>
    <dgm:cxn modelId="{F28DE120-DBE4-48CF-90A6-7DA38FD57191}" type="presOf" srcId="{38E1184F-503D-44E3-BF58-8DBD15568963}" destId="{2DA32674-03A1-44D2-9784-086788D170D1}" srcOrd="0" destOrd="0" presId="urn:microsoft.com/office/officeart/2005/8/layout/vList5"/>
    <dgm:cxn modelId="{932FE11F-B770-4764-9421-5E8843B6CEE2}" type="presOf" srcId="{A2111EA8-C39B-4E1D-A58B-62CC820DB25B}" destId="{5DAB53F4-0F38-4A56-B19E-F76D8D0D8FA9}" srcOrd="0" destOrd="0" presId="urn:microsoft.com/office/officeart/2005/8/layout/vList5"/>
    <dgm:cxn modelId="{39B986AF-E836-41EF-A5A6-33A358E3C72E}" type="presOf" srcId="{48403D82-16B6-42F0-B788-CB5977744975}" destId="{4ABF4550-95B7-4DC0-B502-1C6FF503B397}" srcOrd="0" destOrd="2" presId="urn:microsoft.com/office/officeart/2005/8/layout/vList5"/>
    <dgm:cxn modelId="{84BB3961-86BC-48E6-A199-9910484E194A}" srcId="{38E1184F-503D-44E3-BF58-8DBD15568963}" destId="{1794EE0D-8F81-4585-8BD0-0B8451C09693}" srcOrd="1" destOrd="0" parTransId="{896DC1A3-818E-4C4D-B738-D5DCD6445E4F}" sibTransId="{110227EB-8CBF-4568-B300-817CB8C0F603}"/>
    <dgm:cxn modelId="{004DC152-23BB-41B8-B8C3-58C6D14C6408}" srcId="{579F1D68-F29D-4E5C-A701-42196EF07738}" destId="{C1B6C1FF-57F3-492A-9841-BCD4BF1B2923}" srcOrd="2" destOrd="0" parTransId="{59C2AE8F-5C55-4EB4-882A-C48EEBF773A1}" sibTransId="{5965A251-30AA-4517-BACF-9026A9DBA909}"/>
    <dgm:cxn modelId="{99EB451C-F2E0-49AA-B0E5-73030484042E}" type="presOf" srcId="{1794EE0D-8F81-4585-8BD0-0B8451C09693}" destId="{4ABF4550-95B7-4DC0-B502-1C6FF503B397}" srcOrd="0" destOrd="1" presId="urn:microsoft.com/office/officeart/2005/8/layout/vList5"/>
    <dgm:cxn modelId="{7CD5AB89-9D4D-4067-BC00-5637C680BA6A}" type="presOf" srcId="{31ABA8F2-F551-43D2-92F3-5625F3818B56}" destId="{5DAB53F4-0F38-4A56-B19E-F76D8D0D8FA9}" srcOrd="0" destOrd="1" presId="urn:microsoft.com/office/officeart/2005/8/layout/vList5"/>
    <dgm:cxn modelId="{A5BB5274-B80C-4327-B982-149836DD72DC}" type="presOf" srcId="{06FC2E41-536D-440A-A8AA-746EB963E305}" destId="{4ABF4550-95B7-4DC0-B502-1C6FF503B397}" srcOrd="0" destOrd="0"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2CF44EE5-62A3-4D16-A3CD-A0F59E217E2D}" srcId="{38E1184F-503D-44E3-BF58-8DBD15568963}" destId="{06FC2E41-536D-440A-A8AA-746EB963E305}" srcOrd="0" destOrd="0" parTransId="{F7AFBD9B-00C8-4149-B669-6C1B48DD9D65}" sibTransId="{44FB2545-8E93-4F65-BC9C-D66A221120B1}"/>
    <dgm:cxn modelId="{DF89D56B-E2A9-4683-A071-D707D2DF9B48}" type="presOf" srcId="{579F1D68-F29D-4E5C-A701-42196EF07738}" destId="{94354C91-2B7D-453F-8F5B-5146C7A4F1FD}" srcOrd="0" destOrd="0" presId="urn:microsoft.com/office/officeart/2005/8/layout/vList5"/>
    <dgm:cxn modelId="{CB6D0DC9-6F22-4A58-B3FD-B3CB99BEA4F9}" type="presOf" srcId="{722890A6-563C-41A5-ABCD-A531CEF7D8D0}" destId="{6E6C3B06-4E20-4931-8CF1-6C1522C0DC44}" srcOrd="0" destOrd="0" presId="urn:microsoft.com/office/officeart/2005/8/layout/vList5"/>
    <dgm:cxn modelId="{269B02EF-1050-4061-B671-29DCDA3AF6DF}" type="presParOf" srcId="{6E6C3B06-4E20-4931-8CF1-6C1522C0DC44}" destId="{79703B63-DD68-4591-8015-645979EEB24A}" srcOrd="0" destOrd="0" presId="urn:microsoft.com/office/officeart/2005/8/layout/vList5"/>
    <dgm:cxn modelId="{AB8F3CCA-3909-42DA-AA24-6076E714D476}" type="presParOf" srcId="{79703B63-DD68-4591-8015-645979EEB24A}" destId="{2DA32674-03A1-44D2-9784-086788D170D1}" srcOrd="0" destOrd="0" presId="urn:microsoft.com/office/officeart/2005/8/layout/vList5"/>
    <dgm:cxn modelId="{CF19E31D-8FA0-417F-A043-C95B9A6BBFBA}" type="presParOf" srcId="{79703B63-DD68-4591-8015-645979EEB24A}" destId="{4ABF4550-95B7-4DC0-B502-1C6FF503B397}" srcOrd="1" destOrd="0" presId="urn:microsoft.com/office/officeart/2005/8/layout/vList5"/>
    <dgm:cxn modelId="{3F2E3A01-DABA-4357-8CA4-24EAB2B918FA}" type="presParOf" srcId="{6E6C3B06-4E20-4931-8CF1-6C1522C0DC44}" destId="{D0F5E840-0A57-48B9-8766-643FA05DF03D}" srcOrd="1" destOrd="0" presId="urn:microsoft.com/office/officeart/2005/8/layout/vList5"/>
    <dgm:cxn modelId="{FA0FC545-FBA9-4AF0-8B70-6B6960EFCCF1}" type="presParOf" srcId="{6E6C3B06-4E20-4931-8CF1-6C1522C0DC44}" destId="{5ACF51CB-00B1-4DE1-9CAC-DA374F4EB8A1}" srcOrd="2" destOrd="0" presId="urn:microsoft.com/office/officeart/2005/8/layout/vList5"/>
    <dgm:cxn modelId="{62CB0DB2-E120-45CA-9DCB-9D62462D1B27}" type="presParOf" srcId="{5ACF51CB-00B1-4DE1-9CAC-DA374F4EB8A1}" destId="{94354C91-2B7D-453F-8F5B-5146C7A4F1FD}" srcOrd="0" destOrd="0" presId="urn:microsoft.com/office/officeart/2005/8/layout/vList5"/>
    <dgm:cxn modelId="{274C7CE1-7A87-4C9A-8B70-8E44B6EC353F}"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el-GR"/>
        </a:p>
      </dgm:t>
    </dgm:pt>
    <dgm:pt modelId="{38E1184F-503D-44E3-BF58-8DBD15568963}">
      <dgm:prSet phldrT="[Text]" custT="1"/>
      <dgm:spPr/>
      <dgm:t>
        <a:bodyPr/>
        <a:lstStyle/>
        <a:p>
          <a:r>
            <a:rPr lang="el-GR" sz="3200" dirty="0">
              <a:latin typeface="Arial" panose="020B0604020202020204" pitchFamily="34" charset="0"/>
              <a:cs typeface="Arial" panose="020B0604020202020204" pitchFamily="34" charset="0"/>
            </a:rPr>
            <a:t>Υποχρεωτικά Μαθήματα (</a:t>
          </a:r>
          <a:r>
            <a:rPr lang="en-US" sz="3200" dirty="0">
              <a:latin typeface="Arial" panose="020B0604020202020204" pitchFamily="34" charset="0"/>
              <a:cs typeface="Arial" panose="020B0604020202020204" pitchFamily="34" charset="0"/>
            </a:rPr>
            <a:t>2x4=8)</a:t>
          </a:r>
          <a:endParaRPr lang="el-GR" sz="3200" dirty="0">
            <a:latin typeface="Arial" panose="020B0604020202020204" pitchFamily="34" charset="0"/>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800" b="1" dirty="0">
              <a:latin typeface="Arial" panose="020B0604020202020204" pitchFamily="34" charset="0"/>
              <a:cs typeface="Arial" panose="020B0604020202020204" pitchFamily="34" charset="0"/>
            </a:rPr>
            <a:t>Αγγλικά </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579F1D68-F29D-4E5C-A701-42196EF07738}">
      <dgm:prSet phldrT="[Text]" custT="1"/>
      <dgm:spPr/>
      <dgm:t>
        <a:bodyPr/>
        <a:lstStyle/>
        <a:p>
          <a:r>
            <a:rPr lang="el-GR" sz="3000" dirty="0"/>
            <a:t>Επιλεγόμενα Μαθήματα</a:t>
          </a:r>
          <a:r>
            <a:rPr lang="en-US" sz="3000" dirty="0"/>
            <a:t> </a:t>
          </a:r>
          <a:r>
            <a:rPr lang="el-GR" sz="3000" dirty="0"/>
            <a:t>(</a:t>
          </a:r>
          <a:r>
            <a:rPr lang="en-US" sz="3000" dirty="0"/>
            <a:t>2x4=8)</a:t>
          </a:r>
          <a:endParaRPr lang="el-GR" sz="3000" dirty="0"/>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800" b="1" dirty="0">
              <a:latin typeface="Arial" panose="020B0604020202020204" pitchFamily="34" charset="0"/>
              <a:cs typeface="Arial" panose="020B0604020202020204" pitchFamily="34" charset="0"/>
            </a:rPr>
            <a:t>Λατινικά</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7164BFCB-2279-4766-AC09-A5A74312E8D8}">
      <dgm:prSet phldrT="[Text]" custT="1"/>
      <dgm:spPr/>
      <dgm:t>
        <a:bodyPr/>
        <a:lstStyle/>
        <a:p>
          <a:r>
            <a:rPr lang="el-GR" sz="2800" b="1" dirty="0">
              <a:latin typeface="Arial" panose="020B0604020202020204" pitchFamily="34" charset="0"/>
              <a:cs typeface="Arial" panose="020B0604020202020204" pitchFamily="34" charset="0"/>
            </a:rPr>
            <a:t>Ιστορία</a:t>
          </a:r>
        </a:p>
      </dgm:t>
    </dgm:pt>
    <dgm:pt modelId="{A90DC8C8-7D0C-4B86-B92D-7EFD42B5B5EA}" type="parTrans" cxnId="{DCA8782E-AE3A-47DB-A07E-161BAE2246AE}">
      <dgm:prSet/>
      <dgm:spPr/>
      <dgm:t>
        <a:bodyPr/>
        <a:lstStyle/>
        <a:p>
          <a:endParaRPr lang="el-GR"/>
        </a:p>
      </dgm:t>
    </dgm:pt>
    <dgm:pt modelId="{A8201B63-A260-4B5F-97DC-102BAE556A58}" type="sibTrans" cxnId="{DCA8782E-AE3A-47DB-A07E-161BAE2246AE}">
      <dgm:prSet/>
      <dgm:spPr/>
      <dgm:t>
        <a:bodyPr/>
        <a:lstStyle/>
        <a:p>
          <a:endParaRPr lang="el-GR"/>
        </a:p>
      </dgm:t>
    </dgm:pt>
    <dgm:pt modelId="{322A3B29-640B-426B-9514-99F76493C867}">
      <dgm:prSet phldrT="[Text]" custT="1"/>
      <dgm:spPr/>
      <dgm:t>
        <a:bodyPr/>
        <a:lstStyle/>
        <a:p>
          <a:r>
            <a:rPr lang="el-GR" sz="2800" b="1" dirty="0">
              <a:latin typeface="Arial" panose="020B0604020202020204" pitchFamily="34" charset="0"/>
              <a:cs typeface="Arial" panose="020B0604020202020204" pitchFamily="34" charset="0"/>
            </a:rPr>
            <a:t>Γαλλικά ή άλλη  ξένη γλώσσα</a:t>
          </a:r>
        </a:p>
      </dgm:t>
    </dgm:pt>
    <dgm:pt modelId="{B7FC1108-EE85-4086-BA4E-C92C6346A10B}" type="parTrans" cxnId="{124CAEBE-6AB1-4522-B521-6181016CF3F1}">
      <dgm:prSet/>
      <dgm:spPr/>
      <dgm:t>
        <a:bodyPr/>
        <a:lstStyle/>
        <a:p>
          <a:endParaRPr lang="el-GR"/>
        </a:p>
      </dgm:t>
    </dgm:pt>
    <dgm:pt modelId="{C16F94C3-BEE4-4C63-AE33-A2BC2565CA50}" type="sibTrans" cxnId="{124CAEBE-6AB1-4522-B521-6181016CF3F1}">
      <dgm:prSet/>
      <dgm:spPr/>
      <dgm:t>
        <a:bodyPr/>
        <a:lstStyle/>
        <a:p>
          <a:endParaRPr lang="el-GR"/>
        </a:p>
      </dgm:t>
    </dgm:pt>
    <dgm:pt modelId="{70199DD2-A4C6-4581-8660-763A01FCE778}">
      <dgm:prSet phldrT="[Text]" custT="1"/>
      <dgm:spPr/>
      <dgm:t>
        <a:bodyPr/>
        <a:lstStyle/>
        <a:p>
          <a:r>
            <a:rPr lang="el-GR" sz="2800" b="1" dirty="0">
              <a:latin typeface="Arial" panose="020B0604020202020204" pitchFamily="34" charset="0"/>
              <a:cs typeface="Arial" panose="020B0604020202020204" pitchFamily="34" charset="0"/>
            </a:rPr>
            <a:t>Αρχαία Ελληνικά</a:t>
          </a:r>
        </a:p>
      </dgm:t>
    </dgm:pt>
    <dgm:pt modelId="{F1A195A8-2D72-4E66-8A47-FC77474E671A}" type="parTrans" cxnId="{77E465A4-FD0F-4600-8F4B-5A866DA29BA5}">
      <dgm:prSet/>
      <dgm:spPr/>
      <dgm:t>
        <a:bodyPr/>
        <a:lstStyle/>
        <a:p>
          <a:endParaRPr lang="el-GR"/>
        </a:p>
      </dgm:t>
    </dgm:pt>
    <dgm:pt modelId="{E1C7902E-AE72-47EF-A89B-27B5D7269EFE}" type="sibTrans" cxnId="{77E465A4-FD0F-4600-8F4B-5A866DA29BA5}">
      <dgm:prSet/>
      <dgm:spPr/>
      <dgm:t>
        <a:bodyPr/>
        <a:lstStyle/>
        <a:p>
          <a:endParaRPr lang="el-GR"/>
        </a:p>
      </dgm:t>
    </dgm:pt>
    <dgm:pt modelId="{B91AC704-5939-477B-AFAB-EE3D0A93EDD8}">
      <dgm:prSet phldrT="[Text]" custT="1"/>
      <dgm:spPr/>
      <dgm:t>
        <a:bodyPr/>
        <a:lstStyle/>
        <a:p>
          <a:r>
            <a:rPr lang="el-GR" sz="2800" b="1" dirty="0">
              <a:latin typeface="Arial" panose="020B0604020202020204" pitchFamily="34" charset="0"/>
              <a:cs typeface="Arial" panose="020B0604020202020204" pitchFamily="34" charset="0"/>
            </a:rPr>
            <a:t>Οικονομικά</a:t>
          </a:r>
        </a:p>
      </dgm:t>
    </dgm:pt>
    <dgm:pt modelId="{BE21F614-84CB-4346-B0C2-CE8372D2E147}" type="parTrans" cxnId="{D1C76834-B28C-4100-9417-64278168F53C}">
      <dgm:prSet/>
      <dgm:spPr/>
      <dgm:t>
        <a:bodyPr/>
        <a:lstStyle/>
        <a:p>
          <a:endParaRPr lang="el-GR"/>
        </a:p>
      </dgm:t>
    </dgm:pt>
    <dgm:pt modelId="{079F2FA0-3F68-4B66-BD8E-E97EABF97BDE}" type="sibTrans" cxnId="{D1C76834-B28C-4100-9417-64278168F53C}">
      <dgm:prSet/>
      <dgm:spPr/>
      <dgm:t>
        <a:bodyPr/>
        <a:lstStyle/>
        <a:p>
          <a:endParaRPr lang="el-GR"/>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custScaleX="99886">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custScaleY="118009">
        <dgm:presLayoutVars>
          <dgm:bulletEnabled val="1"/>
        </dgm:presLayoutVars>
      </dgm:prSet>
      <dgm:spPr/>
      <dgm:t>
        <a:bodyPr/>
        <a:lstStyle/>
        <a:p>
          <a:endParaRPr lang="en-US"/>
        </a:p>
      </dgm:t>
    </dgm:pt>
  </dgm:ptLst>
  <dgm:cxnLst>
    <dgm:cxn modelId="{D1C76834-B28C-4100-9417-64278168F53C}" srcId="{579F1D68-F29D-4E5C-A701-42196EF07738}" destId="{B91AC704-5939-477B-AFAB-EE3D0A93EDD8}" srcOrd="3" destOrd="0" parTransId="{BE21F614-84CB-4346-B0C2-CE8372D2E147}" sibTransId="{079F2FA0-3F68-4B66-BD8E-E97EABF97BDE}"/>
    <dgm:cxn modelId="{60B4F46C-3B78-449C-8186-4B22DD125437}" type="presOf" srcId="{38E1184F-503D-44E3-BF58-8DBD15568963}" destId="{2DA32674-03A1-44D2-9784-086788D170D1}" srcOrd="0" destOrd="0" presId="urn:microsoft.com/office/officeart/2005/8/layout/vList5"/>
    <dgm:cxn modelId="{124CAEBE-6AB1-4522-B521-6181016CF3F1}" srcId="{579F1D68-F29D-4E5C-A701-42196EF07738}" destId="{322A3B29-640B-426B-9514-99F76493C867}" srcOrd="1" destOrd="0" parTransId="{B7FC1108-EE85-4086-BA4E-C92C6346A10B}" sibTransId="{C16F94C3-BEE4-4C63-AE33-A2BC2565CA50}"/>
    <dgm:cxn modelId="{5F3C6526-BEB7-46D8-BC8A-C9F0735A8294}" type="presOf" srcId="{7164BFCB-2279-4766-AC09-A5A74312E8D8}" destId="{4ABF4550-95B7-4DC0-B502-1C6FF503B397}" srcOrd="0" destOrd="1" presId="urn:microsoft.com/office/officeart/2005/8/layout/vList5"/>
    <dgm:cxn modelId="{5AF1C6F3-328C-420E-B928-07FF5B61B8FE}" type="presOf" srcId="{579F1D68-F29D-4E5C-A701-42196EF07738}" destId="{94354C91-2B7D-453F-8F5B-5146C7A4F1FD}" srcOrd="0" destOrd="0"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CC08983E-83C1-47F1-AEE5-CF2B9D64C28B}" type="presOf" srcId="{06FC2E41-536D-440A-A8AA-746EB963E305}" destId="{4ABF4550-95B7-4DC0-B502-1C6FF503B397}" srcOrd="0" destOrd="0" presId="urn:microsoft.com/office/officeart/2005/8/layout/vList5"/>
    <dgm:cxn modelId="{DCA8782E-AE3A-47DB-A07E-161BAE2246AE}" srcId="{38E1184F-503D-44E3-BF58-8DBD15568963}" destId="{7164BFCB-2279-4766-AC09-A5A74312E8D8}" srcOrd="1" destOrd="0" parTransId="{A90DC8C8-7D0C-4B86-B92D-7EFD42B5B5EA}" sibTransId="{A8201B63-A260-4B5F-97DC-102BAE556A58}"/>
    <dgm:cxn modelId="{77E465A4-FD0F-4600-8F4B-5A866DA29BA5}" srcId="{579F1D68-F29D-4E5C-A701-42196EF07738}" destId="{70199DD2-A4C6-4581-8660-763A01FCE778}" srcOrd="2" destOrd="0" parTransId="{F1A195A8-2D72-4E66-8A47-FC77474E671A}" sibTransId="{E1C7902E-AE72-47EF-A89B-27B5D7269EFE}"/>
    <dgm:cxn modelId="{2CF44EE5-62A3-4D16-A3CD-A0F59E217E2D}" srcId="{38E1184F-503D-44E3-BF58-8DBD15568963}" destId="{06FC2E41-536D-440A-A8AA-746EB963E305}" srcOrd="0" destOrd="0" parTransId="{F7AFBD9B-00C8-4149-B669-6C1B48DD9D65}" sibTransId="{44FB2545-8E93-4F65-BC9C-D66A221120B1}"/>
    <dgm:cxn modelId="{EC2F8DE7-31A8-44F9-98E1-7A8AEC55FCE8}" srcId="{579F1D68-F29D-4E5C-A701-42196EF07738}" destId="{A2111EA8-C39B-4E1D-A58B-62CC820DB25B}" srcOrd="0" destOrd="0" parTransId="{298450FA-BA85-467B-ACDE-63A91FC4A749}" sibTransId="{6867AB1B-ED05-4F0A-84D2-BC5E00F866C6}"/>
    <dgm:cxn modelId="{CA3D8266-14AB-4EC6-88F3-CAA13C7A2BDA}" type="presOf" srcId="{722890A6-563C-41A5-ABCD-A531CEF7D8D0}" destId="{6E6C3B06-4E20-4931-8CF1-6C1522C0DC44}" srcOrd="0" destOrd="0" presId="urn:microsoft.com/office/officeart/2005/8/layout/vList5"/>
    <dgm:cxn modelId="{F7E4A5D3-5778-4281-9722-DAABF1991D61}" type="presOf" srcId="{A2111EA8-C39B-4E1D-A58B-62CC820DB25B}" destId="{5DAB53F4-0F38-4A56-B19E-F76D8D0D8FA9}" srcOrd="0" destOrd="0" presId="urn:microsoft.com/office/officeart/2005/8/layout/vList5"/>
    <dgm:cxn modelId="{199C8C13-9235-4368-B73E-128563B44637}" type="presOf" srcId="{B91AC704-5939-477B-AFAB-EE3D0A93EDD8}" destId="{5DAB53F4-0F38-4A56-B19E-F76D8D0D8FA9}" srcOrd="0" destOrd="3" presId="urn:microsoft.com/office/officeart/2005/8/layout/vList5"/>
    <dgm:cxn modelId="{DE55AB89-A2EF-4D45-AA21-AF613ED909B0}" type="presOf" srcId="{70199DD2-A4C6-4581-8660-763A01FCE778}" destId="{5DAB53F4-0F38-4A56-B19E-F76D8D0D8FA9}" srcOrd="0" destOrd="2" presId="urn:microsoft.com/office/officeart/2005/8/layout/vList5"/>
    <dgm:cxn modelId="{9C30FB5D-10EA-47CD-BCE7-DD98390B28A6}" type="presOf" srcId="{322A3B29-640B-426B-9514-99F76493C867}" destId="{5DAB53F4-0F38-4A56-B19E-F76D8D0D8FA9}" srcOrd="0" destOrd="1"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242A188F-A4D0-4136-9133-A47788AC108A}" type="presParOf" srcId="{6E6C3B06-4E20-4931-8CF1-6C1522C0DC44}" destId="{79703B63-DD68-4591-8015-645979EEB24A}" srcOrd="0" destOrd="0" presId="urn:microsoft.com/office/officeart/2005/8/layout/vList5"/>
    <dgm:cxn modelId="{A038DBC7-E81A-453D-B401-D9946AC82DE9}" type="presParOf" srcId="{79703B63-DD68-4591-8015-645979EEB24A}" destId="{2DA32674-03A1-44D2-9784-086788D170D1}" srcOrd="0" destOrd="0" presId="urn:microsoft.com/office/officeart/2005/8/layout/vList5"/>
    <dgm:cxn modelId="{D90D6C4B-04FD-431E-8862-2B9317925F66}" type="presParOf" srcId="{79703B63-DD68-4591-8015-645979EEB24A}" destId="{4ABF4550-95B7-4DC0-B502-1C6FF503B397}" srcOrd="1" destOrd="0" presId="urn:microsoft.com/office/officeart/2005/8/layout/vList5"/>
    <dgm:cxn modelId="{9537DDAB-E4A3-4682-8B89-DF66E702823E}" type="presParOf" srcId="{6E6C3B06-4E20-4931-8CF1-6C1522C0DC44}" destId="{D0F5E840-0A57-48B9-8766-643FA05DF03D}" srcOrd="1" destOrd="0" presId="urn:microsoft.com/office/officeart/2005/8/layout/vList5"/>
    <dgm:cxn modelId="{845F35B6-529C-4D3B-BC76-220592C8B557}" type="presParOf" srcId="{6E6C3B06-4E20-4931-8CF1-6C1522C0DC44}" destId="{5ACF51CB-00B1-4DE1-9CAC-DA374F4EB8A1}" srcOrd="2" destOrd="0" presId="urn:microsoft.com/office/officeart/2005/8/layout/vList5"/>
    <dgm:cxn modelId="{F37D241A-06F2-4CD6-B3EC-5BFB9D7A6495}" type="presParOf" srcId="{5ACF51CB-00B1-4DE1-9CAC-DA374F4EB8A1}" destId="{94354C91-2B7D-453F-8F5B-5146C7A4F1FD}" srcOrd="0" destOrd="0" presId="urn:microsoft.com/office/officeart/2005/8/layout/vList5"/>
    <dgm:cxn modelId="{33EE8F1F-3E4C-4822-BAB4-1B96B86DB6BA}"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3" qsCatId="simple" csTypeId="urn:microsoft.com/office/officeart/2005/8/colors/accent1_2#3" csCatId="accent1" phldr="1"/>
      <dgm:spPr/>
      <dgm:t>
        <a:bodyPr/>
        <a:lstStyle/>
        <a:p>
          <a:endParaRPr lang="el-GR"/>
        </a:p>
      </dgm:t>
    </dgm:pt>
    <dgm:pt modelId="{38E1184F-503D-44E3-BF58-8DBD15568963}">
      <dgm:prSet phldrT="[Text]" custT="1"/>
      <dgm:spPr/>
      <dgm:t>
        <a:bodyPr/>
        <a:lstStyle/>
        <a:p>
          <a:r>
            <a:rPr lang="el-GR" sz="3200" dirty="0">
              <a:latin typeface="Arial" panose="020B0604020202020204" pitchFamily="34" charset="0"/>
              <a:cs typeface="Arial" panose="020B0604020202020204" pitchFamily="34" charset="0"/>
            </a:rPr>
            <a:t>Υποχρεωτικά Μαθήματα (</a:t>
          </a:r>
          <a:r>
            <a:rPr lang="en-US" sz="3200" dirty="0">
              <a:latin typeface="Arial" panose="020B0604020202020204" pitchFamily="34" charset="0"/>
              <a:cs typeface="Arial" panose="020B0604020202020204" pitchFamily="34" charset="0"/>
            </a:rPr>
            <a:t>2x4=8)</a:t>
          </a:r>
          <a:endParaRPr lang="el-GR" sz="3200" dirty="0">
            <a:latin typeface="Arial" panose="020B0604020202020204" pitchFamily="34" charset="0"/>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800" b="1" dirty="0">
              <a:latin typeface="Arial" panose="020B0604020202020204" pitchFamily="34" charset="0"/>
              <a:cs typeface="Arial" panose="020B0604020202020204" pitchFamily="34" charset="0"/>
            </a:rPr>
            <a:t>Μαθηματικά</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579F1D68-F29D-4E5C-A701-42196EF07738}">
      <dgm:prSet phldrT="[Text]" custT="1"/>
      <dgm:spPr/>
      <dgm:t>
        <a:bodyPr/>
        <a:lstStyle/>
        <a:p>
          <a:r>
            <a:rPr lang="el-GR" sz="3200" dirty="0">
              <a:latin typeface="Arial" panose="020B0604020202020204" pitchFamily="34" charset="0"/>
              <a:cs typeface="Arial" panose="020B0604020202020204" pitchFamily="34" charset="0"/>
            </a:rPr>
            <a:t>Επιλεγόμενα Μαθήματα</a:t>
          </a:r>
          <a:r>
            <a:rPr lang="en-US" sz="3200" dirty="0">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2x4=8)</a:t>
          </a:r>
          <a:endParaRPr lang="el-GR" sz="3200" dirty="0">
            <a:latin typeface="Arial" panose="020B0604020202020204" pitchFamily="34" charset="0"/>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400" b="1" dirty="0">
              <a:latin typeface="Arial" panose="020B0604020202020204" pitchFamily="34" charset="0"/>
              <a:cs typeface="Arial" panose="020B0604020202020204" pitchFamily="34" charset="0"/>
            </a:rPr>
            <a:t>Χημεία</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400" b="1" dirty="0">
              <a:latin typeface="Arial" panose="020B0604020202020204" pitchFamily="34" charset="0"/>
              <a:cs typeface="Arial" panose="020B0604020202020204" pitchFamily="34" charset="0"/>
            </a:rPr>
            <a:t>Πληροφορική</a:t>
          </a: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E98312FE-CED8-4D22-808D-60A3E0907D05}">
      <dgm:prSet phldrT="[Text]" custT="1"/>
      <dgm:spPr/>
      <dgm:t>
        <a:bodyPr/>
        <a:lstStyle/>
        <a:p>
          <a:r>
            <a:rPr lang="el-GR" sz="2800" b="1" dirty="0">
              <a:latin typeface="Arial" panose="020B0604020202020204" pitchFamily="34" charset="0"/>
              <a:cs typeface="Arial" panose="020B0604020202020204" pitchFamily="34" charset="0"/>
            </a:rPr>
            <a:t>Φυσική</a:t>
          </a:r>
        </a:p>
      </dgm:t>
    </dgm:pt>
    <dgm:pt modelId="{4DF57BB8-ACB3-44A5-853C-6D89495F7B03}" type="parTrans" cxnId="{2ECA7DCB-72A1-4D28-B53E-0211477DD036}">
      <dgm:prSet/>
      <dgm:spPr/>
      <dgm:t>
        <a:bodyPr/>
        <a:lstStyle/>
        <a:p>
          <a:endParaRPr lang="en-US"/>
        </a:p>
      </dgm:t>
    </dgm:pt>
    <dgm:pt modelId="{2D6F46F7-B2DA-4E43-98FA-A2BA9E72E07F}" type="sibTrans" cxnId="{2ECA7DCB-72A1-4D28-B53E-0211477DD036}">
      <dgm:prSet/>
      <dgm:spPr/>
      <dgm:t>
        <a:bodyPr/>
        <a:lstStyle/>
        <a:p>
          <a:endParaRPr lang="en-US"/>
        </a:p>
      </dgm:t>
    </dgm:pt>
    <dgm:pt modelId="{F4741B3A-17DA-4821-B627-1F10C461F830}">
      <dgm:prSet phldrT="[Text]" custT="1"/>
      <dgm:spPr/>
      <dgm:t>
        <a:bodyPr/>
        <a:lstStyle/>
        <a:p>
          <a:r>
            <a:rPr lang="el-GR" sz="2400" b="1" dirty="0">
              <a:latin typeface="Arial" panose="020B0604020202020204" pitchFamily="34" charset="0"/>
              <a:cs typeface="Arial" panose="020B0604020202020204" pitchFamily="34" charset="0"/>
            </a:rPr>
            <a:t>Βιολογία</a:t>
          </a:r>
        </a:p>
      </dgm:t>
    </dgm:pt>
    <dgm:pt modelId="{71565403-1244-4941-97BF-9CE68643EC1A}" type="parTrans" cxnId="{75082379-817F-41EB-81B2-32B120C5A74C}">
      <dgm:prSet/>
      <dgm:spPr/>
      <dgm:t>
        <a:bodyPr/>
        <a:lstStyle/>
        <a:p>
          <a:endParaRPr lang="en-US"/>
        </a:p>
      </dgm:t>
    </dgm:pt>
    <dgm:pt modelId="{268883FE-FD98-4AEA-9FAF-B335FD6BEEAE}" type="sibTrans" cxnId="{75082379-817F-41EB-81B2-32B120C5A74C}">
      <dgm:prSet/>
      <dgm:spPr/>
      <dgm:t>
        <a:bodyPr/>
        <a:lstStyle/>
        <a:p>
          <a:endParaRPr lang="en-US"/>
        </a:p>
      </dgm:t>
    </dgm:pt>
    <dgm:pt modelId="{05AA817E-C574-4028-9838-57E69B9523E8}">
      <dgm:prSet phldrT="[Text]" custT="1"/>
      <dgm:spPr/>
      <dgm:t>
        <a:bodyPr/>
        <a:lstStyle/>
        <a:p>
          <a:r>
            <a:rPr lang="el-GR" sz="2400" b="1" dirty="0">
              <a:latin typeface="Arial" panose="020B0604020202020204" pitchFamily="34" charset="0"/>
              <a:cs typeface="Arial" panose="020B0604020202020204" pitchFamily="34" charset="0"/>
            </a:rPr>
            <a:t>Αγγλικά ή Γαλλικά ή άλλη ξένη γλώσσα </a:t>
          </a:r>
        </a:p>
      </dgm:t>
    </dgm:pt>
    <dgm:pt modelId="{99DD6B83-BD17-4CAD-944F-7D0342E07007}" type="parTrans" cxnId="{E5EA9B1B-7005-46D3-916E-856C08786876}">
      <dgm:prSet/>
      <dgm:spPr/>
      <dgm:t>
        <a:bodyPr/>
        <a:lstStyle/>
        <a:p>
          <a:endParaRPr lang="en-US"/>
        </a:p>
      </dgm:t>
    </dgm:pt>
    <dgm:pt modelId="{2D7C2320-BEC0-4DEC-9BC3-C0955810FD41}" type="sibTrans" cxnId="{E5EA9B1B-7005-46D3-916E-856C08786876}">
      <dgm:prSet/>
      <dgm:spPr/>
      <dgm:t>
        <a:bodyPr/>
        <a:lstStyle/>
        <a:p>
          <a:endParaRPr lang="en-US"/>
        </a:p>
      </dgm:t>
    </dgm:pt>
    <dgm:pt modelId="{73B43F43-1AEC-4F4D-BDDD-D9BC5A27C2A7}">
      <dgm:prSet phldrT="[Text]" custT="1"/>
      <dgm:spPr/>
      <dgm:t>
        <a:bodyPr/>
        <a:lstStyle/>
        <a:p>
          <a:r>
            <a:rPr lang="el-GR" sz="2400" b="1" dirty="0">
              <a:latin typeface="Arial" panose="020B0604020202020204" pitchFamily="34" charset="0"/>
              <a:cs typeface="Arial" panose="020B0604020202020204" pitchFamily="34" charset="0"/>
            </a:rPr>
            <a:t>Δίκτυα </a:t>
          </a:r>
        </a:p>
      </dgm:t>
    </dgm:pt>
    <dgm:pt modelId="{A9056167-B341-48ED-A652-D137D3501734}" type="parTrans" cxnId="{EE8C3738-1623-4B87-90AD-26023B99E843}">
      <dgm:prSet/>
      <dgm:spPr/>
      <dgm:t>
        <a:bodyPr/>
        <a:lstStyle/>
        <a:p>
          <a:endParaRPr lang="en-US"/>
        </a:p>
      </dgm:t>
    </dgm:pt>
    <dgm:pt modelId="{E46AC52F-24D4-40C6-9C0A-7FFDD231856D}" type="sibTrans" cxnId="{EE8C3738-1623-4B87-90AD-26023B99E843}">
      <dgm:prSet/>
      <dgm:spPr/>
      <dgm:t>
        <a:bodyPr/>
        <a:lstStyle/>
        <a:p>
          <a:endParaRPr lang="en-US"/>
        </a:p>
      </dgm:t>
    </dgm:pt>
    <dgm:pt modelId="{C5752C96-7313-4F22-AC7E-D3FDA6242752}">
      <dgm:prSet phldrT="[Text]" custT="1"/>
      <dgm:spPr/>
      <dgm:t>
        <a:bodyPr/>
        <a:lstStyle/>
        <a:p>
          <a:r>
            <a:rPr lang="el-GR" sz="2400" b="1" dirty="0">
              <a:latin typeface="Arial" panose="020B0604020202020204" pitchFamily="34" charset="0"/>
              <a:cs typeface="Arial" panose="020B0604020202020204" pitchFamily="34" charset="0"/>
            </a:rPr>
            <a:t>Σχεδιασμός και Τεχνολογία</a:t>
          </a:r>
        </a:p>
      </dgm:t>
    </dgm:pt>
    <dgm:pt modelId="{D3FA26CF-7875-423A-9507-4A497D2DA8B5}" type="parTrans" cxnId="{C17C2406-057B-4007-9070-8E51F2FE342E}">
      <dgm:prSet/>
      <dgm:spPr/>
      <dgm:t>
        <a:bodyPr/>
        <a:lstStyle/>
        <a:p>
          <a:endParaRPr lang="en-US"/>
        </a:p>
      </dgm:t>
    </dgm:pt>
    <dgm:pt modelId="{1523E32E-830C-441B-A412-1E0344236E50}" type="sibTrans" cxnId="{C17C2406-057B-4007-9070-8E51F2FE342E}">
      <dgm:prSet/>
      <dgm:spPr/>
      <dgm:t>
        <a:bodyPr/>
        <a:lstStyle/>
        <a:p>
          <a:endParaRPr lang="en-US"/>
        </a:p>
      </dgm:t>
    </dgm:pt>
    <dgm:pt modelId="{B7E74674-2AD3-4FB6-830E-981643523590}">
      <dgm:prSet phldrT="[Text]" custT="1"/>
      <dgm:spPr/>
      <dgm:t>
        <a:bodyPr/>
        <a:lstStyle/>
        <a:p>
          <a:r>
            <a:rPr lang="el-GR" sz="2400" b="1" dirty="0">
              <a:latin typeface="Arial" panose="020B0604020202020204" pitchFamily="34" charset="0"/>
              <a:cs typeface="Arial" panose="020B0604020202020204" pitchFamily="34" charset="0"/>
            </a:rPr>
            <a:t>Ελεύθερο - Προοπτικό Σχέδιο</a:t>
          </a:r>
        </a:p>
      </dgm:t>
    </dgm:pt>
    <dgm:pt modelId="{B179EB2E-4432-45F4-A4F5-0796B52BC328}" type="parTrans" cxnId="{7BA49C72-284D-4B16-8312-0CADA35CF4B5}">
      <dgm:prSet/>
      <dgm:spPr/>
      <dgm:t>
        <a:bodyPr/>
        <a:lstStyle/>
        <a:p>
          <a:endParaRPr lang="en-US"/>
        </a:p>
      </dgm:t>
    </dgm:pt>
    <dgm:pt modelId="{EF017BBE-FF7F-4A6F-88B4-0EFEFBCF6A10}" type="sibTrans" cxnId="{7BA49C72-284D-4B16-8312-0CADA35CF4B5}">
      <dgm:prSet/>
      <dgm:spPr/>
      <dgm:t>
        <a:bodyPr/>
        <a:lstStyle/>
        <a:p>
          <a:endParaRPr lang="en-US"/>
        </a:p>
      </dgm:t>
    </dgm:pt>
    <dgm:pt modelId="{DDD74D84-1AB2-42D7-B07C-A81BF2FE8FAD}">
      <dgm:prSet phldrT="[Text]" custT="1"/>
      <dgm:spPr/>
      <dgm:t>
        <a:bodyPr/>
        <a:lstStyle/>
        <a:p>
          <a:r>
            <a:rPr lang="el-GR" sz="2400" b="1" dirty="0">
              <a:latin typeface="Arial" panose="020B0604020202020204" pitchFamily="34" charset="0"/>
              <a:cs typeface="Arial" panose="020B0604020202020204" pitchFamily="34" charset="0"/>
            </a:rPr>
            <a:t>Αρχιτεκτονικό - Τεχνικό Σχέδιο</a:t>
          </a:r>
        </a:p>
      </dgm:t>
    </dgm:pt>
    <dgm:pt modelId="{20951D6F-3391-43F8-90DA-708A5E8FF8FF}" type="parTrans" cxnId="{B0EF4AE3-63E8-4301-AC93-E25F4A3B6529}">
      <dgm:prSet/>
      <dgm:spPr/>
      <dgm:t>
        <a:bodyPr/>
        <a:lstStyle/>
        <a:p>
          <a:endParaRPr lang="en-US"/>
        </a:p>
      </dgm:t>
    </dgm:pt>
    <dgm:pt modelId="{3690D69A-0632-430B-A4E2-3DE1741C0835}" type="sibTrans" cxnId="{B0EF4AE3-63E8-4301-AC93-E25F4A3B6529}">
      <dgm:prSet/>
      <dgm:spPr/>
      <dgm:t>
        <a:bodyPr/>
        <a:lstStyle/>
        <a:p>
          <a:endParaRPr lang="en-US"/>
        </a:p>
      </dgm:t>
    </dgm:pt>
    <dgm:pt modelId="{0803BB6F-B3DC-4100-A626-F004FA931367}">
      <dgm:prSet phldrT="[Text]" custT="1"/>
      <dgm:spPr/>
      <dgm:t>
        <a:bodyPr/>
        <a:lstStyle/>
        <a:p>
          <a:r>
            <a:rPr lang="el-GR" sz="2400" b="1" dirty="0">
              <a:latin typeface="Arial" panose="020B0604020202020204" pitchFamily="34" charset="0"/>
              <a:cs typeface="Arial" panose="020B0604020202020204" pitchFamily="34" charset="0"/>
            </a:rPr>
            <a:t>Γραφικές Τέχνες</a:t>
          </a:r>
        </a:p>
      </dgm:t>
    </dgm:pt>
    <dgm:pt modelId="{BBD01422-0E4B-4AFD-BF6F-BB56FF13E6B5}" type="parTrans" cxnId="{52C7CCFD-4D0F-4E4E-A073-B41A3A671F96}">
      <dgm:prSet/>
      <dgm:spPr/>
      <dgm:t>
        <a:bodyPr/>
        <a:lstStyle/>
        <a:p>
          <a:endParaRPr lang="en-US"/>
        </a:p>
      </dgm:t>
    </dgm:pt>
    <dgm:pt modelId="{6CA40D93-C1D5-440B-A710-559E271D76C3}" type="sibTrans" cxnId="{52C7CCFD-4D0F-4E4E-A073-B41A3A671F96}">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custScaleX="109196" custScaleY="240227">
        <dgm:presLayoutVars>
          <dgm:bulletEnabled val="1"/>
        </dgm:presLayoutVars>
      </dgm:prSet>
      <dgm:spPr/>
      <dgm:t>
        <a:bodyPr/>
        <a:lstStyle/>
        <a:p>
          <a:endParaRPr lang="en-US"/>
        </a:p>
      </dgm:t>
    </dgm:pt>
  </dgm:ptLst>
  <dgm:cxnLst>
    <dgm:cxn modelId="{0DE9AF52-B3B2-4B70-865B-A5DEF3DAA10F}" type="presOf" srcId="{06FC2E41-536D-440A-A8AA-746EB963E305}" destId="{4ABF4550-95B7-4DC0-B502-1C6FF503B397}" srcOrd="0" destOrd="0" presId="urn:microsoft.com/office/officeart/2005/8/layout/vList5"/>
    <dgm:cxn modelId="{E5C95C8C-A5A4-4D41-AF2C-70AD80807DCA}" type="presOf" srcId="{DDD74D84-1AB2-42D7-B07C-A81BF2FE8FAD}" destId="{5DAB53F4-0F38-4A56-B19E-F76D8D0D8FA9}" srcOrd="0" destOrd="7" presId="urn:microsoft.com/office/officeart/2005/8/layout/vList5"/>
    <dgm:cxn modelId="{33868E9F-48BE-492B-ADB8-9405C929E3A5}" type="presOf" srcId="{C5752C96-7313-4F22-AC7E-D3FDA6242752}" destId="{5DAB53F4-0F38-4A56-B19E-F76D8D0D8FA9}" srcOrd="0" destOrd="5" presId="urn:microsoft.com/office/officeart/2005/8/layout/vList5"/>
    <dgm:cxn modelId="{C17C2406-057B-4007-9070-8E51F2FE342E}" srcId="{579F1D68-F29D-4E5C-A701-42196EF07738}" destId="{C5752C96-7313-4F22-AC7E-D3FDA6242752}" srcOrd="5" destOrd="0" parTransId="{D3FA26CF-7875-423A-9507-4A497D2DA8B5}" sibTransId="{1523E32E-830C-441B-A412-1E0344236E50}"/>
    <dgm:cxn modelId="{4A271FC9-4C99-4E94-B4AA-688E5E1EA7EE}" type="presOf" srcId="{05AA817E-C574-4028-9838-57E69B9523E8}" destId="{5DAB53F4-0F38-4A56-B19E-F76D8D0D8FA9}" srcOrd="0" destOrd="2" presId="urn:microsoft.com/office/officeart/2005/8/layout/vList5"/>
    <dgm:cxn modelId="{2ECA7DCB-72A1-4D28-B53E-0211477DD036}" srcId="{38E1184F-503D-44E3-BF58-8DBD15568963}" destId="{E98312FE-CED8-4D22-808D-60A3E0907D05}" srcOrd="1" destOrd="0" parTransId="{4DF57BB8-ACB3-44A5-853C-6D89495F7B03}" sibTransId="{2D6F46F7-B2DA-4E43-98FA-A2BA9E72E07F}"/>
    <dgm:cxn modelId="{F5C4826E-A1AF-42BE-9C89-C5CBB4AA2F3C}" srcId="{722890A6-563C-41A5-ABCD-A531CEF7D8D0}" destId="{579F1D68-F29D-4E5C-A701-42196EF07738}" srcOrd="1" destOrd="0" parTransId="{6B8CCA8C-A9F7-48A2-99B9-401F46984FC1}" sibTransId="{F3C1947D-19CA-46F3-AB58-69A443604CB2}"/>
    <dgm:cxn modelId="{75082379-817F-41EB-81B2-32B120C5A74C}" srcId="{579F1D68-F29D-4E5C-A701-42196EF07738}" destId="{F4741B3A-17DA-4821-B627-1F10C461F830}" srcOrd="1" destOrd="0" parTransId="{71565403-1244-4941-97BF-9CE68643EC1A}" sibTransId="{268883FE-FD98-4AEA-9FAF-B335FD6BEEAE}"/>
    <dgm:cxn modelId="{2CF44EE5-62A3-4D16-A3CD-A0F59E217E2D}" srcId="{38E1184F-503D-44E3-BF58-8DBD15568963}" destId="{06FC2E41-536D-440A-A8AA-746EB963E305}" srcOrd="0" destOrd="0" parTransId="{F7AFBD9B-00C8-4149-B669-6C1B48DD9D65}" sibTransId="{44FB2545-8E93-4F65-BC9C-D66A221120B1}"/>
    <dgm:cxn modelId="{84C0ABA6-B814-463D-9640-92E44F784C6C}" type="presOf" srcId="{579F1D68-F29D-4E5C-A701-42196EF07738}" destId="{94354C91-2B7D-453F-8F5B-5146C7A4F1FD}" srcOrd="0" destOrd="0" presId="urn:microsoft.com/office/officeart/2005/8/layout/vList5"/>
    <dgm:cxn modelId="{EC2F8DE7-31A8-44F9-98E1-7A8AEC55FCE8}" srcId="{579F1D68-F29D-4E5C-A701-42196EF07738}" destId="{A2111EA8-C39B-4E1D-A58B-62CC820DB25B}" srcOrd="0" destOrd="0" parTransId="{298450FA-BA85-467B-ACDE-63A91FC4A749}" sibTransId="{6867AB1B-ED05-4F0A-84D2-BC5E00F866C6}"/>
    <dgm:cxn modelId="{B0EF4AE3-63E8-4301-AC93-E25F4A3B6529}" srcId="{579F1D68-F29D-4E5C-A701-42196EF07738}" destId="{DDD74D84-1AB2-42D7-B07C-A81BF2FE8FAD}" srcOrd="7" destOrd="0" parTransId="{20951D6F-3391-43F8-90DA-708A5E8FF8FF}" sibTransId="{3690D69A-0632-430B-A4E2-3DE1741C0835}"/>
    <dgm:cxn modelId="{18D80D0E-BBC3-42B6-8717-2148ACE0BA3B}" type="presOf" srcId="{B7E74674-2AD3-4FB6-830E-981643523590}" destId="{5DAB53F4-0F38-4A56-B19E-F76D8D0D8FA9}" srcOrd="0" destOrd="6" presId="urn:microsoft.com/office/officeart/2005/8/layout/vList5"/>
    <dgm:cxn modelId="{92145CAC-323B-43BC-A496-8C88C21BFCA7}" type="presOf" srcId="{73B43F43-1AEC-4F4D-BDDD-D9BC5A27C2A7}" destId="{5DAB53F4-0F38-4A56-B19E-F76D8D0D8FA9}" srcOrd="0" destOrd="3" presId="urn:microsoft.com/office/officeart/2005/8/layout/vList5"/>
    <dgm:cxn modelId="{889FB3E4-8E48-4495-8234-D07C1E471EF3}" srcId="{579F1D68-F29D-4E5C-A701-42196EF07738}" destId="{63D169C7-2250-418B-B8D4-03356B4EFC95}" srcOrd="4" destOrd="0" parTransId="{21B226F7-0747-4B95-B815-1CAFCC535360}" sibTransId="{5C2D610D-94A4-4C55-9096-8547BC7951B0}"/>
    <dgm:cxn modelId="{EE8C3738-1623-4B87-90AD-26023B99E843}" srcId="{579F1D68-F29D-4E5C-A701-42196EF07738}" destId="{73B43F43-1AEC-4F4D-BDDD-D9BC5A27C2A7}" srcOrd="3" destOrd="0" parTransId="{A9056167-B341-48ED-A652-D137D3501734}" sibTransId="{E46AC52F-24D4-40C6-9C0A-7FFDD231856D}"/>
    <dgm:cxn modelId="{F840BB3E-46D0-4194-8254-79530F64196F}" type="presOf" srcId="{63D169C7-2250-418B-B8D4-03356B4EFC95}" destId="{5DAB53F4-0F38-4A56-B19E-F76D8D0D8FA9}" srcOrd="0" destOrd="4" presId="urn:microsoft.com/office/officeart/2005/8/layout/vList5"/>
    <dgm:cxn modelId="{E5EA9B1B-7005-46D3-916E-856C08786876}" srcId="{579F1D68-F29D-4E5C-A701-42196EF07738}" destId="{05AA817E-C574-4028-9838-57E69B9523E8}" srcOrd="2" destOrd="0" parTransId="{99DD6B83-BD17-4CAD-944F-7D0342E07007}" sibTransId="{2D7C2320-BEC0-4DEC-9BC3-C0955810FD41}"/>
    <dgm:cxn modelId="{AD7E9329-E752-4053-A83F-1E4CADFF8EE0}" type="presOf" srcId="{38E1184F-503D-44E3-BF58-8DBD15568963}" destId="{2DA32674-03A1-44D2-9784-086788D170D1}" srcOrd="0" destOrd="0" presId="urn:microsoft.com/office/officeart/2005/8/layout/vList5"/>
    <dgm:cxn modelId="{52C7CCFD-4D0F-4E4E-A073-B41A3A671F96}" srcId="{579F1D68-F29D-4E5C-A701-42196EF07738}" destId="{0803BB6F-B3DC-4100-A626-F004FA931367}" srcOrd="8" destOrd="0" parTransId="{BBD01422-0E4B-4AFD-BF6F-BB56FF13E6B5}" sibTransId="{6CA40D93-C1D5-440B-A710-559E271D76C3}"/>
    <dgm:cxn modelId="{4EE1A1F6-921D-4C61-A458-4BBFB51EA2E8}" type="presOf" srcId="{722890A6-563C-41A5-ABCD-A531CEF7D8D0}" destId="{6E6C3B06-4E20-4931-8CF1-6C1522C0DC44}" srcOrd="0" destOrd="0" presId="urn:microsoft.com/office/officeart/2005/8/layout/vList5"/>
    <dgm:cxn modelId="{2A4FFC51-E2BB-46D1-9434-A93972EA2289}" type="presOf" srcId="{A2111EA8-C39B-4E1D-A58B-62CC820DB25B}" destId="{5DAB53F4-0F38-4A56-B19E-F76D8D0D8FA9}" srcOrd="0" destOrd="0" presId="urn:microsoft.com/office/officeart/2005/8/layout/vList5"/>
    <dgm:cxn modelId="{650B0926-4B6B-4295-A362-A51E16CB166D}" type="presOf" srcId="{F4741B3A-17DA-4821-B627-1F10C461F830}" destId="{5DAB53F4-0F38-4A56-B19E-F76D8D0D8FA9}" srcOrd="0" destOrd="1" presId="urn:microsoft.com/office/officeart/2005/8/layout/vList5"/>
    <dgm:cxn modelId="{7BA49C72-284D-4B16-8312-0CADA35CF4B5}" srcId="{579F1D68-F29D-4E5C-A701-42196EF07738}" destId="{B7E74674-2AD3-4FB6-830E-981643523590}" srcOrd="6" destOrd="0" parTransId="{B179EB2E-4432-45F4-A4F5-0796B52BC328}" sibTransId="{EF017BBE-FF7F-4A6F-88B4-0EFEFBCF6A10}"/>
    <dgm:cxn modelId="{BFEA439F-E33B-4794-A8B6-4A5CB386488A}" type="presOf" srcId="{E98312FE-CED8-4D22-808D-60A3E0907D05}" destId="{4ABF4550-95B7-4DC0-B502-1C6FF503B397}" srcOrd="0" destOrd="1" presId="urn:microsoft.com/office/officeart/2005/8/layout/vList5"/>
    <dgm:cxn modelId="{5CD978C0-F619-4019-B245-48BC2E46CCC8}" type="presOf" srcId="{0803BB6F-B3DC-4100-A626-F004FA931367}" destId="{5DAB53F4-0F38-4A56-B19E-F76D8D0D8FA9}" srcOrd="0" destOrd="8"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8669969C-4BD2-4C0D-BED3-6CC8909A1EB3}" type="presParOf" srcId="{6E6C3B06-4E20-4931-8CF1-6C1522C0DC44}" destId="{79703B63-DD68-4591-8015-645979EEB24A}" srcOrd="0" destOrd="0" presId="urn:microsoft.com/office/officeart/2005/8/layout/vList5"/>
    <dgm:cxn modelId="{B347C514-4F30-4777-ADFB-B390D892CB21}" type="presParOf" srcId="{79703B63-DD68-4591-8015-645979EEB24A}" destId="{2DA32674-03A1-44D2-9784-086788D170D1}" srcOrd="0" destOrd="0" presId="urn:microsoft.com/office/officeart/2005/8/layout/vList5"/>
    <dgm:cxn modelId="{0E9142A0-6BA4-4570-89FD-C5EE43F23BC9}" type="presParOf" srcId="{79703B63-DD68-4591-8015-645979EEB24A}" destId="{4ABF4550-95B7-4DC0-B502-1C6FF503B397}" srcOrd="1" destOrd="0" presId="urn:microsoft.com/office/officeart/2005/8/layout/vList5"/>
    <dgm:cxn modelId="{A77F3F88-86B3-4E8F-8350-9BC9473567B4}" type="presParOf" srcId="{6E6C3B06-4E20-4931-8CF1-6C1522C0DC44}" destId="{D0F5E840-0A57-48B9-8766-643FA05DF03D}" srcOrd="1" destOrd="0" presId="urn:microsoft.com/office/officeart/2005/8/layout/vList5"/>
    <dgm:cxn modelId="{047BE550-1F3C-42BE-B259-33C4F9B7D89F}" type="presParOf" srcId="{6E6C3B06-4E20-4931-8CF1-6C1522C0DC44}" destId="{5ACF51CB-00B1-4DE1-9CAC-DA374F4EB8A1}" srcOrd="2" destOrd="0" presId="urn:microsoft.com/office/officeart/2005/8/layout/vList5"/>
    <dgm:cxn modelId="{E491FA1F-0646-41A9-8C49-78AE278CD407}" type="presParOf" srcId="{5ACF51CB-00B1-4DE1-9CAC-DA374F4EB8A1}" destId="{94354C91-2B7D-453F-8F5B-5146C7A4F1FD}" srcOrd="0" destOrd="0" presId="urn:microsoft.com/office/officeart/2005/8/layout/vList5"/>
    <dgm:cxn modelId="{70A7A328-4080-492B-8B20-CFBC2A1818D7}"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4" qsCatId="simple" csTypeId="urn:microsoft.com/office/officeart/2005/8/colors/accent1_2#4" csCatId="accent1" phldr="1"/>
      <dgm:spPr/>
      <dgm:t>
        <a:bodyPr/>
        <a:lstStyle/>
        <a:p>
          <a:endParaRPr lang="el-GR"/>
        </a:p>
      </dgm:t>
    </dgm:pt>
    <dgm:pt modelId="{38E1184F-503D-44E3-BF58-8DBD15568963}">
      <dgm:prSet phldrT="[Text]" custT="1"/>
      <dgm:spPr/>
      <dgm:t>
        <a:bodyPr/>
        <a:lstStyle/>
        <a:p>
          <a:r>
            <a:rPr lang="el-GR" sz="3200" dirty="0">
              <a:latin typeface="Arial" panose="020B0604020202020204" pitchFamily="34" charset="0"/>
              <a:cs typeface="Arial" panose="020B0604020202020204" pitchFamily="34" charset="0"/>
            </a:rPr>
            <a:t>Υποχρεωτικά Μαθήματα (3</a:t>
          </a:r>
          <a:r>
            <a:rPr lang="en-US" sz="3200" dirty="0">
              <a:latin typeface="Arial" panose="020B0604020202020204" pitchFamily="34" charset="0"/>
              <a:cs typeface="Arial" panose="020B0604020202020204" pitchFamily="34" charset="0"/>
            </a:rPr>
            <a:t>x4=12)</a:t>
          </a:r>
          <a:endParaRPr lang="el-GR" sz="3200" dirty="0">
            <a:latin typeface="Arial" panose="020B0604020202020204" pitchFamily="34" charset="0"/>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800" b="1" dirty="0">
              <a:latin typeface="Arial" pitchFamily="34" charset="0"/>
              <a:cs typeface="Arial" pitchFamily="34" charset="0"/>
            </a:rPr>
            <a:t>Οικονομικά</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44E5A667-89E5-4D56-8E4A-1DFF5985CB21}">
      <dgm:prSet phldrT="[Text]" custT="1"/>
      <dgm:spPr/>
      <dgm:t>
        <a:bodyPr/>
        <a:lstStyle/>
        <a:p>
          <a:r>
            <a:rPr lang="el-GR" sz="2800" b="1" dirty="0">
              <a:latin typeface="Arial" pitchFamily="34" charset="0"/>
              <a:cs typeface="Arial" pitchFamily="34" charset="0"/>
            </a:rPr>
            <a:t>Μαθηματικά</a:t>
          </a:r>
        </a:p>
      </dgm:t>
    </dgm:pt>
    <dgm:pt modelId="{D6138D2A-CB9B-44C8-AC24-E09EB853C580}" type="parTrans" cxnId="{61A32485-9BA4-4956-A834-B5348FE53634}">
      <dgm:prSet/>
      <dgm:spPr/>
      <dgm:t>
        <a:bodyPr/>
        <a:lstStyle/>
        <a:p>
          <a:endParaRPr lang="el-GR"/>
        </a:p>
      </dgm:t>
    </dgm:pt>
    <dgm:pt modelId="{22B2067C-00E7-4775-9738-06AA12A356BC}" type="sibTrans" cxnId="{61A32485-9BA4-4956-A834-B5348FE53634}">
      <dgm:prSet/>
      <dgm:spPr/>
      <dgm:t>
        <a:bodyPr/>
        <a:lstStyle/>
        <a:p>
          <a:endParaRPr lang="el-GR"/>
        </a:p>
      </dgm:t>
    </dgm:pt>
    <dgm:pt modelId="{579F1D68-F29D-4E5C-A701-42196EF07738}">
      <dgm:prSet phldrT="[Text]" custT="1"/>
      <dgm:spPr/>
      <dgm:t>
        <a:bodyPr/>
        <a:lstStyle/>
        <a:p>
          <a:r>
            <a:rPr lang="el-GR" sz="3200" dirty="0">
              <a:latin typeface="Arial" panose="020B0604020202020204" pitchFamily="34" charset="0"/>
              <a:cs typeface="Arial" panose="020B0604020202020204" pitchFamily="34" charset="0"/>
            </a:rPr>
            <a:t>Επιλεγόμενα Μαθήματα</a:t>
          </a:r>
          <a:r>
            <a:rPr lang="en-US" sz="3200" dirty="0">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x4=</a:t>
          </a:r>
          <a:r>
            <a:rPr lang="el-GR" sz="3200" dirty="0">
              <a:latin typeface="Arial" panose="020B0604020202020204" pitchFamily="34" charset="0"/>
              <a:cs typeface="Arial" panose="020B0604020202020204" pitchFamily="34" charset="0"/>
            </a:rPr>
            <a:t>4</a:t>
          </a:r>
          <a:r>
            <a:rPr lang="en-US" sz="3200" dirty="0">
              <a:latin typeface="Arial" panose="020B0604020202020204" pitchFamily="34" charset="0"/>
              <a:cs typeface="Arial" panose="020B0604020202020204" pitchFamily="34" charset="0"/>
            </a:rPr>
            <a:t>)</a:t>
          </a:r>
          <a:endParaRPr lang="el-GR" sz="3200" dirty="0">
            <a:latin typeface="Arial" panose="020B0604020202020204" pitchFamily="34" charset="0"/>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700" b="1" dirty="0">
              <a:latin typeface="Arial" pitchFamily="34" charset="0"/>
              <a:cs typeface="Arial" pitchFamily="34" charset="0"/>
            </a:rPr>
            <a:t>Οργάνωση &amp; Διοίκηση</a:t>
          </a:r>
          <a:r>
            <a:rPr lang="en-US" sz="2700" b="1" dirty="0">
              <a:latin typeface="Arial" pitchFamily="34" charset="0"/>
              <a:cs typeface="Arial" pitchFamily="34" charset="0"/>
            </a:rPr>
            <a:t> </a:t>
          </a:r>
          <a:r>
            <a:rPr lang="el-GR" sz="2700" b="1" dirty="0">
              <a:latin typeface="Arial" pitchFamily="34" charset="0"/>
              <a:cs typeface="Arial" pitchFamily="34" charset="0"/>
            </a:rPr>
            <a:t>Επιχειρήσεων</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700" b="1" dirty="0">
              <a:latin typeface="Arial" pitchFamily="34" charset="0"/>
              <a:cs typeface="Arial" pitchFamily="34" charset="0"/>
            </a:rPr>
            <a:t>Πληροφορική</a:t>
          </a: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8F34AEF1-C41E-4F41-8D8B-A32B9E54647F}">
      <dgm:prSet phldrT="[Text]" custT="1"/>
      <dgm:spPr/>
      <dgm:t>
        <a:bodyPr/>
        <a:lstStyle/>
        <a:p>
          <a:r>
            <a:rPr lang="el-GR" sz="2800" b="1" dirty="0">
              <a:latin typeface="Arial" pitchFamily="34" charset="0"/>
              <a:cs typeface="Arial" pitchFamily="34" charset="0"/>
            </a:rPr>
            <a:t>Λογιστική</a:t>
          </a:r>
        </a:p>
      </dgm:t>
    </dgm:pt>
    <dgm:pt modelId="{32204E28-FA4A-4EF0-B396-2B6FD5AD9358}" type="parTrans" cxnId="{5EACDC9F-0366-44E6-BF7D-211FE8E73A3E}">
      <dgm:prSet/>
      <dgm:spPr/>
      <dgm:t>
        <a:bodyPr/>
        <a:lstStyle/>
        <a:p>
          <a:endParaRPr lang="en-US"/>
        </a:p>
      </dgm:t>
    </dgm:pt>
    <dgm:pt modelId="{43B6B0E7-204B-45AE-9AE2-03F1A9F93E35}" type="sibTrans" cxnId="{5EACDC9F-0366-44E6-BF7D-211FE8E73A3E}">
      <dgm:prSet/>
      <dgm:spPr/>
      <dgm:t>
        <a:bodyPr/>
        <a:lstStyle/>
        <a:p>
          <a:endParaRPr lang="en-US"/>
        </a:p>
      </dgm:t>
    </dgm:pt>
    <dgm:pt modelId="{4D4C06B9-F8AA-4210-83BE-D29907BE65F6}">
      <dgm:prSet phldrT="[Text]" custT="1"/>
      <dgm:spPr/>
      <dgm:t>
        <a:bodyPr/>
        <a:lstStyle/>
        <a:p>
          <a:r>
            <a:rPr lang="el-GR" sz="2700" b="1" dirty="0">
              <a:latin typeface="Arial" pitchFamily="34" charset="0"/>
              <a:cs typeface="Arial" pitchFamily="34" charset="0"/>
            </a:rPr>
            <a:t>Αγγλικά ή Γαλλικά ή άλλη ξένη γλώσσα</a:t>
          </a:r>
        </a:p>
      </dgm:t>
    </dgm:pt>
    <dgm:pt modelId="{7514E0CD-C7BB-4267-B577-358A047F8DD2}" type="parTrans" cxnId="{CA5E7C08-411D-466B-9C6B-E86E17E5F540}">
      <dgm:prSet/>
      <dgm:spPr/>
      <dgm:t>
        <a:bodyPr/>
        <a:lstStyle/>
        <a:p>
          <a:endParaRPr lang="en-US"/>
        </a:p>
      </dgm:t>
    </dgm:pt>
    <dgm:pt modelId="{E17DFA62-DCDF-493D-9616-F627D784CFAE}" type="sibTrans" cxnId="{CA5E7C08-411D-466B-9C6B-E86E17E5F540}">
      <dgm:prSet/>
      <dgm:spPr/>
      <dgm:t>
        <a:bodyPr/>
        <a:lstStyle/>
        <a:p>
          <a:endParaRPr lang="en-US"/>
        </a:p>
      </dgm:t>
    </dgm:pt>
    <dgm:pt modelId="{CC4E8398-FF31-4890-B8E3-CF473C441611}">
      <dgm:prSet phldrT="[Text]" custT="1"/>
      <dgm:spPr/>
      <dgm:t>
        <a:bodyPr/>
        <a:lstStyle/>
        <a:p>
          <a:r>
            <a:rPr lang="el-GR" sz="2700" b="1" dirty="0">
              <a:latin typeface="Arial" pitchFamily="34" charset="0"/>
              <a:cs typeface="Arial" pitchFamily="34" charset="0"/>
            </a:rPr>
            <a:t>Εμπορικά - Μάρκετινγκ</a:t>
          </a:r>
        </a:p>
      </dgm:t>
    </dgm:pt>
    <dgm:pt modelId="{F317EF77-481C-412D-BF2B-517615915C62}" type="parTrans" cxnId="{867B1737-3B70-4E42-BA20-C63948DBAF6B}">
      <dgm:prSet/>
      <dgm:spPr/>
      <dgm:t>
        <a:bodyPr/>
        <a:lstStyle/>
        <a:p>
          <a:endParaRPr lang="en-US"/>
        </a:p>
      </dgm:t>
    </dgm:pt>
    <dgm:pt modelId="{003F94C7-B6A1-4B73-8C46-8E181B974B40}" type="sibTrans" cxnId="{867B1737-3B70-4E42-BA20-C63948DBAF6B}">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custLinFactNeighborX="-2610" custLinFactNeighborY="-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custLinFactNeighborY="59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custScaleY="129900">
        <dgm:presLayoutVars>
          <dgm:bulletEnabled val="1"/>
        </dgm:presLayoutVars>
      </dgm:prSet>
      <dgm:spPr/>
      <dgm:t>
        <a:bodyPr/>
        <a:lstStyle/>
        <a:p>
          <a:endParaRPr lang="en-US"/>
        </a:p>
      </dgm:t>
    </dgm:pt>
  </dgm:ptLst>
  <dgm:cxnLst>
    <dgm:cxn modelId="{F5C4826E-A1AF-42BE-9C89-C5CBB4AA2F3C}" srcId="{722890A6-563C-41A5-ABCD-A531CEF7D8D0}" destId="{579F1D68-F29D-4E5C-A701-42196EF07738}" srcOrd="1" destOrd="0" parTransId="{6B8CCA8C-A9F7-48A2-99B9-401F46984FC1}" sibTransId="{F3C1947D-19CA-46F3-AB58-69A443604CB2}"/>
    <dgm:cxn modelId="{67A308C3-478E-41F1-832D-0C2E29152E2F}" type="presOf" srcId="{CC4E8398-FF31-4890-B8E3-CF473C441611}" destId="{5DAB53F4-0F38-4A56-B19E-F76D8D0D8FA9}" srcOrd="0" destOrd="3" presId="urn:microsoft.com/office/officeart/2005/8/layout/vList5"/>
    <dgm:cxn modelId="{EBEECA89-56B9-4633-84B7-0A5FB51A654B}" type="presOf" srcId="{722890A6-563C-41A5-ABCD-A531CEF7D8D0}" destId="{6E6C3B06-4E20-4931-8CF1-6C1522C0DC44}" srcOrd="0" destOrd="0" presId="urn:microsoft.com/office/officeart/2005/8/layout/vList5"/>
    <dgm:cxn modelId="{2CF44EE5-62A3-4D16-A3CD-A0F59E217E2D}" srcId="{38E1184F-503D-44E3-BF58-8DBD15568963}" destId="{06FC2E41-536D-440A-A8AA-746EB963E305}" srcOrd="0" destOrd="0" parTransId="{F7AFBD9B-00C8-4149-B669-6C1B48DD9D65}" sibTransId="{44FB2545-8E93-4F65-BC9C-D66A221120B1}"/>
    <dgm:cxn modelId="{55190ADF-5731-450E-A60F-AC582D92B915}" type="presOf" srcId="{06FC2E41-536D-440A-A8AA-746EB963E305}" destId="{4ABF4550-95B7-4DC0-B502-1C6FF503B397}" srcOrd="0" destOrd="0" presId="urn:microsoft.com/office/officeart/2005/8/layout/vList5"/>
    <dgm:cxn modelId="{EC2F8DE7-31A8-44F9-98E1-7A8AEC55FCE8}" srcId="{579F1D68-F29D-4E5C-A701-42196EF07738}" destId="{A2111EA8-C39B-4E1D-A58B-62CC820DB25B}" srcOrd="0" destOrd="0" parTransId="{298450FA-BA85-467B-ACDE-63A91FC4A749}" sibTransId="{6867AB1B-ED05-4F0A-84D2-BC5E00F866C6}"/>
    <dgm:cxn modelId="{5E32B23D-DAF2-49D7-AE6E-661E43E9109F}" type="presOf" srcId="{579F1D68-F29D-4E5C-A701-42196EF07738}" destId="{94354C91-2B7D-453F-8F5B-5146C7A4F1FD}" srcOrd="0" destOrd="0" presId="urn:microsoft.com/office/officeart/2005/8/layout/vList5"/>
    <dgm:cxn modelId="{889FB3E4-8E48-4495-8234-D07C1E471EF3}" srcId="{579F1D68-F29D-4E5C-A701-42196EF07738}" destId="{63D169C7-2250-418B-B8D4-03356B4EFC95}" srcOrd="1" destOrd="0" parTransId="{21B226F7-0747-4B95-B815-1CAFCC535360}" sibTransId="{5C2D610D-94A4-4C55-9096-8547BC7951B0}"/>
    <dgm:cxn modelId="{B0810641-6B9B-46DA-A0E6-D43B697F2186}" type="presOf" srcId="{44E5A667-89E5-4D56-8E4A-1DFF5985CB21}" destId="{4ABF4550-95B7-4DC0-B502-1C6FF503B397}" srcOrd="0" destOrd="1" presId="urn:microsoft.com/office/officeart/2005/8/layout/vList5"/>
    <dgm:cxn modelId="{61A32485-9BA4-4956-A834-B5348FE53634}" srcId="{38E1184F-503D-44E3-BF58-8DBD15568963}" destId="{44E5A667-89E5-4D56-8E4A-1DFF5985CB21}" srcOrd="1" destOrd="0" parTransId="{D6138D2A-CB9B-44C8-AC24-E09EB853C580}" sibTransId="{22B2067C-00E7-4775-9738-06AA12A356BC}"/>
    <dgm:cxn modelId="{CA5E7C08-411D-466B-9C6B-E86E17E5F540}" srcId="{579F1D68-F29D-4E5C-A701-42196EF07738}" destId="{4D4C06B9-F8AA-4210-83BE-D29907BE65F6}" srcOrd="2" destOrd="0" parTransId="{7514E0CD-C7BB-4267-B577-358A047F8DD2}" sibTransId="{E17DFA62-DCDF-493D-9616-F627D784CFAE}"/>
    <dgm:cxn modelId="{8779C927-48E4-4AFD-A4AD-91D5D3A71391}" type="presOf" srcId="{A2111EA8-C39B-4E1D-A58B-62CC820DB25B}" destId="{5DAB53F4-0F38-4A56-B19E-F76D8D0D8FA9}" srcOrd="0" destOrd="0" presId="urn:microsoft.com/office/officeart/2005/8/layout/vList5"/>
    <dgm:cxn modelId="{867B1737-3B70-4E42-BA20-C63948DBAF6B}" srcId="{579F1D68-F29D-4E5C-A701-42196EF07738}" destId="{CC4E8398-FF31-4890-B8E3-CF473C441611}" srcOrd="3" destOrd="0" parTransId="{F317EF77-481C-412D-BF2B-517615915C62}" sibTransId="{003F94C7-B6A1-4B73-8C46-8E181B974B40}"/>
    <dgm:cxn modelId="{5E756E14-BDA4-4417-8BC5-851D8AFD1D3D}" type="presOf" srcId="{63D169C7-2250-418B-B8D4-03356B4EFC95}" destId="{5DAB53F4-0F38-4A56-B19E-F76D8D0D8FA9}" srcOrd="0" destOrd="1" presId="urn:microsoft.com/office/officeart/2005/8/layout/vList5"/>
    <dgm:cxn modelId="{D7B60E96-B4D4-47F8-BBC3-573FCDC40B08}" type="presOf" srcId="{8F34AEF1-C41E-4F41-8D8B-A32B9E54647F}" destId="{4ABF4550-95B7-4DC0-B502-1C6FF503B397}" srcOrd="0" destOrd="2" presId="urn:microsoft.com/office/officeart/2005/8/layout/vList5"/>
    <dgm:cxn modelId="{D4FBF510-9E86-4A9D-9D99-B723F537EFE7}" type="presOf" srcId="{38E1184F-503D-44E3-BF58-8DBD15568963}" destId="{2DA32674-03A1-44D2-9784-086788D170D1}" srcOrd="0" destOrd="0" presId="urn:microsoft.com/office/officeart/2005/8/layout/vList5"/>
    <dgm:cxn modelId="{2A361EB2-A434-4003-AFF6-84826D150F9D}" type="presOf" srcId="{4D4C06B9-F8AA-4210-83BE-D29907BE65F6}" destId="{5DAB53F4-0F38-4A56-B19E-F76D8D0D8FA9}" srcOrd="0" destOrd="2"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5EACDC9F-0366-44E6-BF7D-211FE8E73A3E}" srcId="{38E1184F-503D-44E3-BF58-8DBD15568963}" destId="{8F34AEF1-C41E-4F41-8D8B-A32B9E54647F}" srcOrd="2" destOrd="0" parTransId="{32204E28-FA4A-4EF0-B396-2B6FD5AD9358}" sibTransId="{43B6B0E7-204B-45AE-9AE2-03F1A9F93E35}"/>
    <dgm:cxn modelId="{8BED88D0-EDDC-4F88-ADE7-B7B7C631E2D0}" type="presParOf" srcId="{6E6C3B06-4E20-4931-8CF1-6C1522C0DC44}" destId="{79703B63-DD68-4591-8015-645979EEB24A}" srcOrd="0" destOrd="0" presId="urn:microsoft.com/office/officeart/2005/8/layout/vList5"/>
    <dgm:cxn modelId="{CA68FD17-BFDE-4AF2-A2F9-04E03A43DBF0}" type="presParOf" srcId="{79703B63-DD68-4591-8015-645979EEB24A}" destId="{2DA32674-03A1-44D2-9784-086788D170D1}" srcOrd="0" destOrd="0" presId="urn:microsoft.com/office/officeart/2005/8/layout/vList5"/>
    <dgm:cxn modelId="{77673E04-47B0-4BE8-B4D3-560EC0C07324}" type="presParOf" srcId="{79703B63-DD68-4591-8015-645979EEB24A}" destId="{4ABF4550-95B7-4DC0-B502-1C6FF503B397}" srcOrd="1" destOrd="0" presId="urn:microsoft.com/office/officeart/2005/8/layout/vList5"/>
    <dgm:cxn modelId="{A6616E96-AC61-4D68-8033-B2793ED54179}" type="presParOf" srcId="{6E6C3B06-4E20-4931-8CF1-6C1522C0DC44}" destId="{D0F5E840-0A57-48B9-8766-643FA05DF03D}" srcOrd="1" destOrd="0" presId="urn:microsoft.com/office/officeart/2005/8/layout/vList5"/>
    <dgm:cxn modelId="{5157D537-841A-4EDE-875C-6F6923058C8F}" type="presParOf" srcId="{6E6C3B06-4E20-4931-8CF1-6C1522C0DC44}" destId="{5ACF51CB-00B1-4DE1-9CAC-DA374F4EB8A1}" srcOrd="2" destOrd="0" presId="urn:microsoft.com/office/officeart/2005/8/layout/vList5"/>
    <dgm:cxn modelId="{DC45A610-F740-43D8-871C-DE203167B932}" type="presParOf" srcId="{5ACF51CB-00B1-4DE1-9CAC-DA374F4EB8A1}" destId="{94354C91-2B7D-453F-8F5B-5146C7A4F1FD}" srcOrd="0" destOrd="0" presId="urn:microsoft.com/office/officeart/2005/8/layout/vList5"/>
    <dgm:cxn modelId="{5A2E0830-9517-4112-95F7-936AF5470ABF}"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5" qsCatId="simple" csTypeId="urn:microsoft.com/office/officeart/2005/8/colors/accent1_2#5" csCatId="accent1" phldr="1"/>
      <dgm:spPr/>
      <dgm:t>
        <a:bodyPr/>
        <a:lstStyle/>
        <a:p>
          <a:endParaRPr lang="el-GR"/>
        </a:p>
      </dgm:t>
    </dgm:pt>
    <dgm:pt modelId="{38E1184F-503D-44E3-BF58-8DBD15568963}">
      <dgm:prSet phldrT="[Text]" custT="1"/>
      <dgm:spPr/>
      <dgm:t>
        <a:bodyPr/>
        <a:lstStyle/>
        <a:p>
          <a:r>
            <a:rPr lang="el-GR" sz="3200" dirty="0">
              <a:latin typeface="Arial" panose="020B0604020202020204" pitchFamily="34" charset="0"/>
              <a:cs typeface="Arial" panose="020B0604020202020204" pitchFamily="34" charset="0"/>
            </a:rPr>
            <a:t>Υποχρεωτικά Μαθήματα (</a:t>
          </a:r>
          <a:r>
            <a:rPr lang="en-US" sz="3200" dirty="0">
              <a:latin typeface="Arial" panose="020B0604020202020204" pitchFamily="34" charset="0"/>
              <a:cs typeface="Arial" panose="020B0604020202020204" pitchFamily="34" charset="0"/>
            </a:rPr>
            <a:t>2x4=8)</a:t>
          </a:r>
          <a:endParaRPr lang="el-GR" sz="3200" dirty="0">
            <a:latin typeface="Arial" panose="020B0604020202020204" pitchFamily="34" charset="0"/>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600" b="1" dirty="0">
              <a:latin typeface="Arial" pitchFamily="34" charset="0"/>
              <a:cs typeface="Arial" pitchFamily="34" charset="0"/>
            </a:rPr>
            <a:t>Οικονομικά</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44E5A667-89E5-4D56-8E4A-1DFF5985CB21}">
      <dgm:prSet phldrT="[Text]" custT="1"/>
      <dgm:spPr/>
      <dgm:t>
        <a:bodyPr/>
        <a:lstStyle/>
        <a:p>
          <a:r>
            <a:rPr lang="el-GR" sz="2600" b="1" dirty="0">
              <a:latin typeface="Arial" pitchFamily="34" charset="0"/>
              <a:cs typeface="Arial" pitchFamily="34" charset="0"/>
            </a:rPr>
            <a:t>Αγγλικά</a:t>
          </a:r>
          <a:r>
            <a:rPr lang="el-GR" sz="2800" dirty="0"/>
            <a:t>	</a:t>
          </a:r>
          <a:r>
            <a:rPr lang="el-GR" sz="1500" dirty="0"/>
            <a:t>	</a:t>
          </a:r>
        </a:p>
      </dgm:t>
    </dgm:pt>
    <dgm:pt modelId="{D6138D2A-CB9B-44C8-AC24-E09EB853C580}" type="parTrans" cxnId="{61A32485-9BA4-4956-A834-B5348FE53634}">
      <dgm:prSet/>
      <dgm:spPr/>
      <dgm:t>
        <a:bodyPr/>
        <a:lstStyle/>
        <a:p>
          <a:endParaRPr lang="el-GR"/>
        </a:p>
      </dgm:t>
    </dgm:pt>
    <dgm:pt modelId="{22B2067C-00E7-4775-9738-06AA12A356BC}" type="sibTrans" cxnId="{61A32485-9BA4-4956-A834-B5348FE53634}">
      <dgm:prSet/>
      <dgm:spPr/>
      <dgm:t>
        <a:bodyPr/>
        <a:lstStyle/>
        <a:p>
          <a:endParaRPr lang="el-GR"/>
        </a:p>
      </dgm:t>
    </dgm:pt>
    <dgm:pt modelId="{579F1D68-F29D-4E5C-A701-42196EF07738}">
      <dgm:prSet phldrT="[Text]" custT="1"/>
      <dgm:spPr/>
      <dgm:t>
        <a:bodyPr/>
        <a:lstStyle/>
        <a:p>
          <a:r>
            <a:rPr lang="el-GR" sz="3200" dirty="0">
              <a:latin typeface="Arial" panose="020B0604020202020204" pitchFamily="34" charset="0"/>
              <a:cs typeface="Arial" panose="020B0604020202020204" pitchFamily="34" charset="0"/>
            </a:rPr>
            <a:t>Επιλεγόμενα Μαθήματα</a:t>
          </a:r>
          <a:r>
            <a:rPr lang="en-US" sz="3200" dirty="0">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2x4=8)</a:t>
          </a:r>
          <a:endParaRPr lang="el-GR" sz="3200" dirty="0">
            <a:latin typeface="Arial" panose="020B0604020202020204" pitchFamily="34" charset="0"/>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400" b="1" dirty="0">
              <a:latin typeface="Arial" panose="020B0604020202020204" pitchFamily="34" charset="0"/>
              <a:cs typeface="Arial" panose="020B0604020202020204" pitchFamily="34" charset="0"/>
            </a:rPr>
            <a:t>Λογιστική</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400" b="1" dirty="0">
              <a:latin typeface="Arial" panose="020B0604020202020204" pitchFamily="34" charset="0"/>
              <a:cs typeface="Arial" panose="020B0604020202020204" pitchFamily="34" charset="0"/>
            </a:rPr>
            <a:t>Εμπορικά - Μάρκετινγκ</a:t>
          </a: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60CEE75E-1837-4F61-9B3C-FAF5C35CC236}">
      <dgm:prSet phldrT="[Text]" custT="1"/>
      <dgm:spPr/>
      <dgm:t>
        <a:bodyPr/>
        <a:lstStyle/>
        <a:p>
          <a:r>
            <a:rPr lang="el-GR" sz="2400" b="1" dirty="0">
              <a:latin typeface="Arial" panose="020B0604020202020204" pitchFamily="34" charset="0"/>
              <a:cs typeface="Arial" panose="020B0604020202020204" pitchFamily="34" charset="0"/>
            </a:rPr>
            <a:t>Εφαρμογές Πληροφορικής</a:t>
          </a:r>
        </a:p>
      </dgm:t>
    </dgm:pt>
    <dgm:pt modelId="{9D39C039-C75F-4181-BADA-0A1DB5BE5F07}" type="parTrans" cxnId="{670B0335-A6D2-4617-ACAF-DC7CBA745BBB}">
      <dgm:prSet/>
      <dgm:spPr/>
      <dgm:t>
        <a:bodyPr/>
        <a:lstStyle/>
        <a:p>
          <a:endParaRPr lang="el-GR"/>
        </a:p>
      </dgm:t>
    </dgm:pt>
    <dgm:pt modelId="{24834A84-A90C-43CF-A9E1-D8511EA14CD3}" type="sibTrans" cxnId="{670B0335-A6D2-4617-ACAF-DC7CBA745BBB}">
      <dgm:prSet/>
      <dgm:spPr/>
      <dgm:t>
        <a:bodyPr/>
        <a:lstStyle/>
        <a:p>
          <a:endParaRPr lang="el-GR"/>
        </a:p>
      </dgm:t>
    </dgm:pt>
    <dgm:pt modelId="{C140E1EB-8244-46AB-9655-906AFB70E333}">
      <dgm:prSet phldrT="[Text]" custT="1"/>
      <dgm:spPr/>
      <dgm:t>
        <a:bodyPr/>
        <a:lstStyle/>
        <a:p>
          <a:r>
            <a:rPr lang="el-GR" sz="2400" b="1" dirty="0">
              <a:latin typeface="Arial" panose="020B0604020202020204" pitchFamily="34" charset="0"/>
              <a:cs typeface="Arial" panose="020B0604020202020204" pitchFamily="34" charset="0"/>
            </a:rPr>
            <a:t>Βιολογία </a:t>
          </a:r>
        </a:p>
      </dgm:t>
    </dgm:pt>
    <dgm:pt modelId="{A9411738-13E1-4455-84EA-45ED6678F272}" type="parTrans" cxnId="{3527828D-E197-4532-9E7A-36B0547B2EB5}">
      <dgm:prSet/>
      <dgm:spPr/>
      <dgm:t>
        <a:bodyPr/>
        <a:lstStyle/>
        <a:p>
          <a:endParaRPr lang="el-GR"/>
        </a:p>
      </dgm:t>
    </dgm:pt>
    <dgm:pt modelId="{ECB721C4-855A-49A4-A6C1-C6E1E4D25866}" type="sibTrans" cxnId="{3527828D-E197-4532-9E7A-36B0547B2EB5}">
      <dgm:prSet/>
      <dgm:spPr/>
      <dgm:t>
        <a:bodyPr/>
        <a:lstStyle/>
        <a:p>
          <a:endParaRPr lang="el-GR"/>
        </a:p>
      </dgm:t>
    </dgm:pt>
    <dgm:pt modelId="{F6A8F184-93FB-4CD9-BDE9-0287F2FA6B41}">
      <dgm:prSet phldrT="[Text]" custT="1"/>
      <dgm:spPr/>
      <dgm:t>
        <a:bodyPr/>
        <a:lstStyle/>
        <a:p>
          <a:r>
            <a:rPr lang="el-GR" sz="2400" b="1" dirty="0">
              <a:latin typeface="Arial" panose="020B0604020202020204" pitchFamily="34" charset="0"/>
              <a:cs typeface="Arial" panose="020B0604020202020204" pitchFamily="34" charset="0"/>
            </a:rPr>
            <a:t>Οργάνωση &amp; Διοίκηση Επιχειρήσεων</a:t>
          </a:r>
        </a:p>
      </dgm:t>
    </dgm:pt>
    <dgm:pt modelId="{131D5786-B344-4D33-9D08-AA5A18604A44}" type="parTrans" cxnId="{9A3445C5-97BB-4334-B1B7-CE28EB1F36D4}">
      <dgm:prSet/>
      <dgm:spPr/>
      <dgm:t>
        <a:bodyPr/>
        <a:lstStyle/>
        <a:p>
          <a:endParaRPr lang="el-GR"/>
        </a:p>
      </dgm:t>
    </dgm:pt>
    <dgm:pt modelId="{2B6E872B-F5F2-4EC4-9EFF-A6F1B61B5DDE}" type="sibTrans" cxnId="{9A3445C5-97BB-4334-B1B7-CE28EB1F36D4}">
      <dgm:prSet/>
      <dgm:spPr/>
      <dgm:t>
        <a:bodyPr/>
        <a:lstStyle/>
        <a:p>
          <a:endParaRPr lang="el-GR"/>
        </a:p>
      </dgm:t>
    </dgm:pt>
    <dgm:pt modelId="{021DCEBA-C43B-44A3-AC5E-09F2EAB1033A}">
      <dgm:prSet phldrT="[Text]" custT="1"/>
      <dgm:spPr/>
      <dgm:t>
        <a:bodyPr/>
        <a:lstStyle/>
        <a:p>
          <a:r>
            <a:rPr lang="el-GR" sz="2400" b="1" dirty="0">
              <a:latin typeface="Arial" panose="020B0604020202020204" pitchFamily="34" charset="0"/>
              <a:cs typeface="Arial" panose="020B0604020202020204" pitchFamily="34" charset="0"/>
            </a:rPr>
            <a:t>Οικιακή Οικονομία</a:t>
          </a:r>
        </a:p>
      </dgm:t>
    </dgm:pt>
    <dgm:pt modelId="{56E5C09C-FAB6-4DD0-A496-8C4A652A5887}" type="parTrans" cxnId="{70590C9D-97ED-487B-9A86-F4310B059143}">
      <dgm:prSet/>
      <dgm:spPr/>
      <dgm:t>
        <a:bodyPr/>
        <a:lstStyle/>
        <a:p>
          <a:endParaRPr lang="el-GR"/>
        </a:p>
      </dgm:t>
    </dgm:pt>
    <dgm:pt modelId="{470060F6-0710-417B-B76D-1AB87E6EB9F7}" type="sibTrans" cxnId="{70590C9D-97ED-487B-9A86-F4310B059143}">
      <dgm:prSet/>
      <dgm:spPr/>
      <dgm:t>
        <a:bodyPr/>
        <a:lstStyle/>
        <a:p>
          <a:endParaRPr lang="el-GR"/>
        </a:p>
      </dgm:t>
    </dgm:pt>
    <dgm:pt modelId="{B8BAACEB-2DA8-42A5-AA60-CBFCFFC4CDF2}">
      <dgm:prSet phldrT="[Text]" custT="1"/>
      <dgm:spPr/>
      <dgm:t>
        <a:bodyPr/>
        <a:lstStyle/>
        <a:p>
          <a:r>
            <a:rPr lang="el-GR" sz="2400" b="1" dirty="0">
              <a:latin typeface="Arial" panose="020B0604020202020204" pitchFamily="34" charset="0"/>
              <a:cs typeface="Arial" panose="020B0604020202020204" pitchFamily="34" charset="0"/>
            </a:rPr>
            <a:t>Γαλλικά ή άλλη ξένη γλώσσα</a:t>
          </a:r>
        </a:p>
      </dgm:t>
    </dgm:pt>
    <dgm:pt modelId="{E203343E-D85D-4B28-AB6A-3491BA6746D0}" type="parTrans" cxnId="{AD742D5A-C768-486D-9C7F-BE49426CF7DD}">
      <dgm:prSet/>
      <dgm:spPr/>
      <dgm:t>
        <a:bodyPr/>
        <a:lstStyle/>
        <a:p>
          <a:endParaRPr lang="en-US"/>
        </a:p>
      </dgm:t>
    </dgm:pt>
    <dgm:pt modelId="{6A40D118-DD98-4ED1-8391-BEEC825DADCC}" type="sibTrans" cxnId="{AD742D5A-C768-486D-9C7F-BE49426CF7DD}">
      <dgm:prSet/>
      <dgm:spPr/>
      <dgm:t>
        <a:bodyPr/>
        <a:lstStyle/>
        <a:p>
          <a:endParaRPr lang="en-US"/>
        </a:p>
      </dgm:t>
    </dgm:pt>
    <dgm:pt modelId="{A49E9EF7-9E20-4E3D-BE43-1C1B36D90FCE}">
      <dgm:prSet phldrT="[Text]" custT="1"/>
      <dgm:spPr/>
      <dgm:t>
        <a:bodyPr/>
        <a:lstStyle/>
        <a:p>
          <a:r>
            <a:rPr lang="el-GR" sz="2400" b="1" dirty="0">
              <a:latin typeface="Arial" panose="020B0604020202020204" pitchFamily="34" charset="0"/>
              <a:cs typeface="Arial" panose="020B0604020202020204" pitchFamily="34" charset="0"/>
            </a:rPr>
            <a:t>Σχεδιασμός &amp; Τεχνολογία</a:t>
          </a:r>
        </a:p>
      </dgm:t>
    </dgm:pt>
    <dgm:pt modelId="{188270BC-07F2-47F5-A05C-8C0A2E3CD63B}" type="parTrans" cxnId="{05B369B5-AC7C-4136-8903-E5EBB3B9DB5F}">
      <dgm:prSet/>
      <dgm:spPr/>
      <dgm:t>
        <a:bodyPr/>
        <a:lstStyle/>
        <a:p>
          <a:endParaRPr lang="en-US"/>
        </a:p>
      </dgm:t>
    </dgm:pt>
    <dgm:pt modelId="{81B2993B-3D8A-49D8-B1C1-6641D7C1B431}" type="sibTrans" cxnId="{05B369B5-AC7C-4136-8903-E5EBB3B9DB5F}">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custScaleX="100441" custScaleY="182811" custLinFactNeighborX="406" custLinFactNeighborY="494">
        <dgm:presLayoutVars>
          <dgm:bulletEnabled val="1"/>
        </dgm:presLayoutVars>
      </dgm:prSet>
      <dgm:spPr/>
      <dgm:t>
        <a:bodyPr/>
        <a:lstStyle/>
        <a:p>
          <a:endParaRPr lang="en-US"/>
        </a:p>
      </dgm:t>
    </dgm:pt>
  </dgm:ptLst>
  <dgm:cxnLst>
    <dgm:cxn modelId="{3527828D-E197-4532-9E7A-36B0547B2EB5}" srcId="{579F1D68-F29D-4E5C-A701-42196EF07738}" destId="{C140E1EB-8244-46AB-9655-906AFB70E333}" srcOrd="3" destOrd="0" parTransId="{A9411738-13E1-4455-84EA-45ED6678F272}" sibTransId="{ECB721C4-855A-49A4-A6C1-C6E1E4D25866}"/>
    <dgm:cxn modelId="{4CFB3A98-91CF-4ACD-A676-20F52D8E643F}" type="presOf" srcId="{63D169C7-2250-418B-B8D4-03356B4EFC95}" destId="{5DAB53F4-0F38-4A56-B19E-F76D8D0D8FA9}" srcOrd="0" destOrd="1" presId="urn:microsoft.com/office/officeart/2005/8/layout/vList5"/>
    <dgm:cxn modelId="{05B369B5-AC7C-4136-8903-E5EBB3B9DB5F}" srcId="{579F1D68-F29D-4E5C-A701-42196EF07738}" destId="{A49E9EF7-9E20-4E3D-BE43-1C1B36D90FCE}" srcOrd="5" destOrd="0" parTransId="{188270BC-07F2-47F5-A05C-8C0A2E3CD63B}" sibTransId="{81B2993B-3D8A-49D8-B1C1-6641D7C1B431}"/>
    <dgm:cxn modelId="{C18C9BB3-5184-4113-9AD3-30B5AAC960DB}" type="presOf" srcId="{38E1184F-503D-44E3-BF58-8DBD15568963}" destId="{2DA32674-03A1-44D2-9784-086788D170D1}" srcOrd="0" destOrd="0" presId="urn:microsoft.com/office/officeart/2005/8/layout/vList5"/>
    <dgm:cxn modelId="{41E6E4BC-25BA-4583-B97A-A549659356D9}" type="presOf" srcId="{021DCEBA-C43B-44A3-AC5E-09F2EAB1033A}" destId="{5DAB53F4-0F38-4A56-B19E-F76D8D0D8FA9}" srcOrd="0" destOrd="7"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BFC231D4-C95F-4AB0-BD49-1C86379FE925}" type="presOf" srcId="{B8BAACEB-2DA8-42A5-AA60-CBFCFFC4CDF2}" destId="{5DAB53F4-0F38-4A56-B19E-F76D8D0D8FA9}" srcOrd="0" destOrd="6" presId="urn:microsoft.com/office/officeart/2005/8/layout/vList5"/>
    <dgm:cxn modelId="{B8F7C192-027F-4C8C-8A03-B2221B9A93D7}" type="presOf" srcId="{06FC2E41-536D-440A-A8AA-746EB963E305}" destId="{4ABF4550-95B7-4DC0-B502-1C6FF503B397}" srcOrd="0" destOrd="0" presId="urn:microsoft.com/office/officeart/2005/8/layout/vList5"/>
    <dgm:cxn modelId="{E6C846F2-B0C0-4748-B090-26479A360392}" type="presOf" srcId="{A49E9EF7-9E20-4E3D-BE43-1C1B36D90FCE}" destId="{5DAB53F4-0F38-4A56-B19E-F76D8D0D8FA9}" srcOrd="0" destOrd="5" presId="urn:microsoft.com/office/officeart/2005/8/layout/vList5"/>
    <dgm:cxn modelId="{2CF44EE5-62A3-4D16-A3CD-A0F59E217E2D}" srcId="{38E1184F-503D-44E3-BF58-8DBD15568963}" destId="{06FC2E41-536D-440A-A8AA-746EB963E305}" srcOrd="0" destOrd="0" parTransId="{F7AFBD9B-00C8-4149-B669-6C1B48DD9D65}" sibTransId="{44FB2545-8E93-4F65-BC9C-D66A221120B1}"/>
    <dgm:cxn modelId="{AB600D21-4FED-4B16-BC56-25CBCA1B0652}" type="presOf" srcId="{722890A6-563C-41A5-ABCD-A531CEF7D8D0}" destId="{6E6C3B06-4E20-4931-8CF1-6C1522C0DC44}" srcOrd="0" destOrd="0" presId="urn:microsoft.com/office/officeart/2005/8/layout/vList5"/>
    <dgm:cxn modelId="{EC2F8DE7-31A8-44F9-98E1-7A8AEC55FCE8}" srcId="{579F1D68-F29D-4E5C-A701-42196EF07738}" destId="{A2111EA8-C39B-4E1D-A58B-62CC820DB25B}" srcOrd="0" destOrd="0" parTransId="{298450FA-BA85-467B-ACDE-63A91FC4A749}" sibTransId="{6867AB1B-ED05-4F0A-84D2-BC5E00F866C6}"/>
    <dgm:cxn modelId="{A59F8BCB-11F3-4205-9361-C4233CC7F1D0}" type="presOf" srcId="{F6A8F184-93FB-4CD9-BDE9-0287F2FA6B41}" destId="{5DAB53F4-0F38-4A56-B19E-F76D8D0D8FA9}" srcOrd="0" destOrd="4" presId="urn:microsoft.com/office/officeart/2005/8/layout/vList5"/>
    <dgm:cxn modelId="{889FB3E4-8E48-4495-8234-D07C1E471EF3}" srcId="{579F1D68-F29D-4E5C-A701-42196EF07738}" destId="{63D169C7-2250-418B-B8D4-03356B4EFC95}" srcOrd="1" destOrd="0" parTransId="{21B226F7-0747-4B95-B815-1CAFCC535360}" sibTransId="{5C2D610D-94A4-4C55-9096-8547BC7951B0}"/>
    <dgm:cxn modelId="{85D8463D-D6BA-49DE-9C01-F11A560A5743}" type="presOf" srcId="{C140E1EB-8244-46AB-9655-906AFB70E333}" destId="{5DAB53F4-0F38-4A56-B19E-F76D8D0D8FA9}" srcOrd="0" destOrd="3" presId="urn:microsoft.com/office/officeart/2005/8/layout/vList5"/>
    <dgm:cxn modelId="{4EEC552D-18D0-4587-B063-8B7DDCA3A430}" type="presOf" srcId="{44E5A667-89E5-4D56-8E4A-1DFF5985CB21}" destId="{4ABF4550-95B7-4DC0-B502-1C6FF503B397}" srcOrd="0" destOrd="1" presId="urn:microsoft.com/office/officeart/2005/8/layout/vList5"/>
    <dgm:cxn modelId="{61A32485-9BA4-4956-A834-B5348FE53634}" srcId="{38E1184F-503D-44E3-BF58-8DBD15568963}" destId="{44E5A667-89E5-4D56-8E4A-1DFF5985CB21}" srcOrd="1" destOrd="0" parTransId="{D6138D2A-CB9B-44C8-AC24-E09EB853C580}" sibTransId="{22B2067C-00E7-4775-9738-06AA12A356BC}"/>
    <dgm:cxn modelId="{70590C9D-97ED-487B-9A86-F4310B059143}" srcId="{579F1D68-F29D-4E5C-A701-42196EF07738}" destId="{021DCEBA-C43B-44A3-AC5E-09F2EAB1033A}" srcOrd="7" destOrd="0" parTransId="{56E5C09C-FAB6-4DD0-A496-8C4A652A5887}" sibTransId="{470060F6-0710-417B-B76D-1AB87E6EB9F7}"/>
    <dgm:cxn modelId="{F90B1F8E-4A56-44AF-B92E-DF831D599B61}" type="presOf" srcId="{579F1D68-F29D-4E5C-A701-42196EF07738}" destId="{94354C91-2B7D-453F-8F5B-5146C7A4F1FD}" srcOrd="0" destOrd="0" presId="urn:microsoft.com/office/officeart/2005/8/layout/vList5"/>
    <dgm:cxn modelId="{9A3445C5-97BB-4334-B1B7-CE28EB1F36D4}" srcId="{579F1D68-F29D-4E5C-A701-42196EF07738}" destId="{F6A8F184-93FB-4CD9-BDE9-0287F2FA6B41}" srcOrd="4" destOrd="0" parTransId="{131D5786-B344-4D33-9D08-AA5A18604A44}" sibTransId="{2B6E872B-F5F2-4EC4-9EFF-A6F1B61B5DDE}"/>
    <dgm:cxn modelId="{AD742D5A-C768-486D-9C7F-BE49426CF7DD}" srcId="{579F1D68-F29D-4E5C-A701-42196EF07738}" destId="{B8BAACEB-2DA8-42A5-AA60-CBFCFFC4CDF2}" srcOrd="6" destOrd="0" parTransId="{E203343E-D85D-4B28-AB6A-3491BA6746D0}" sibTransId="{6A40D118-DD98-4ED1-8391-BEEC825DADCC}"/>
    <dgm:cxn modelId="{FC523EAD-0437-4089-8415-88F5A6D6308E}" type="presOf" srcId="{A2111EA8-C39B-4E1D-A58B-62CC820DB25B}" destId="{5DAB53F4-0F38-4A56-B19E-F76D8D0D8FA9}" srcOrd="0" destOrd="0" presId="urn:microsoft.com/office/officeart/2005/8/layout/vList5"/>
    <dgm:cxn modelId="{8ABD8F1D-A2F0-4485-BEE7-E6FF1BF7D5E0}" type="presOf" srcId="{60CEE75E-1837-4F61-9B3C-FAF5C35CC236}" destId="{5DAB53F4-0F38-4A56-B19E-F76D8D0D8FA9}" srcOrd="0" destOrd="2" presId="urn:microsoft.com/office/officeart/2005/8/layout/vList5"/>
    <dgm:cxn modelId="{670B0335-A6D2-4617-ACAF-DC7CBA745BBB}" srcId="{579F1D68-F29D-4E5C-A701-42196EF07738}" destId="{60CEE75E-1837-4F61-9B3C-FAF5C35CC236}" srcOrd="2" destOrd="0" parTransId="{9D39C039-C75F-4181-BADA-0A1DB5BE5F07}" sibTransId="{24834A84-A90C-43CF-A9E1-D8511EA14CD3}"/>
    <dgm:cxn modelId="{D66FA8B8-68B2-49D4-8859-83A860D22821}" srcId="{722890A6-563C-41A5-ABCD-A531CEF7D8D0}" destId="{38E1184F-503D-44E3-BF58-8DBD15568963}" srcOrd="0" destOrd="0" parTransId="{640A75CD-14C8-4100-A070-E4CC65AEA4A8}" sibTransId="{1B15466F-501D-48AE-9484-A12F287AE561}"/>
    <dgm:cxn modelId="{D3F5CAF4-1A54-4C44-B8A3-CC4B5327A61A}" type="presParOf" srcId="{6E6C3B06-4E20-4931-8CF1-6C1522C0DC44}" destId="{79703B63-DD68-4591-8015-645979EEB24A}" srcOrd="0" destOrd="0" presId="urn:microsoft.com/office/officeart/2005/8/layout/vList5"/>
    <dgm:cxn modelId="{B6DA3442-54FA-4018-876A-3812A22D2A76}" type="presParOf" srcId="{79703B63-DD68-4591-8015-645979EEB24A}" destId="{2DA32674-03A1-44D2-9784-086788D170D1}" srcOrd="0" destOrd="0" presId="urn:microsoft.com/office/officeart/2005/8/layout/vList5"/>
    <dgm:cxn modelId="{2D67EFAB-6F83-4FBD-8597-8C0EF3C2322B}" type="presParOf" srcId="{79703B63-DD68-4591-8015-645979EEB24A}" destId="{4ABF4550-95B7-4DC0-B502-1C6FF503B397}" srcOrd="1" destOrd="0" presId="urn:microsoft.com/office/officeart/2005/8/layout/vList5"/>
    <dgm:cxn modelId="{4832E34E-459F-4BE6-B7D5-3413C87072F3}" type="presParOf" srcId="{6E6C3B06-4E20-4931-8CF1-6C1522C0DC44}" destId="{D0F5E840-0A57-48B9-8766-643FA05DF03D}" srcOrd="1" destOrd="0" presId="urn:microsoft.com/office/officeart/2005/8/layout/vList5"/>
    <dgm:cxn modelId="{A411AF69-441C-4560-9E85-C9E2DAB0F46E}" type="presParOf" srcId="{6E6C3B06-4E20-4931-8CF1-6C1522C0DC44}" destId="{5ACF51CB-00B1-4DE1-9CAC-DA374F4EB8A1}" srcOrd="2" destOrd="0" presId="urn:microsoft.com/office/officeart/2005/8/layout/vList5"/>
    <dgm:cxn modelId="{AC36A043-E8FC-481B-A672-FC299AFB0E59}" type="presParOf" srcId="{5ACF51CB-00B1-4DE1-9CAC-DA374F4EB8A1}" destId="{94354C91-2B7D-453F-8F5B-5146C7A4F1FD}" srcOrd="0" destOrd="0" presId="urn:microsoft.com/office/officeart/2005/8/layout/vList5"/>
    <dgm:cxn modelId="{AED628E0-E508-472B-97A9-D74FBDB1686C}"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6" qsCatId="simple" csTypeId="urn:microsoft.com/office/officeart/2005/8/colors/accent1_2#6" csCatId="accent1" phldr="1"/>
      <dgm:spPr/>
      <dgm:t>
        <a:bodyPr/>
        <a:lstStyle/>
        <a:p>
          <a:endParaRPr lang="el-GR"/>
        </a:p>
      </dgm:t>
    </dgm:pt>
    <dgm:pt modelId="{38E1184F-503D-44E3-BF58-8DBD15568963}">
      <dgm:prSet phldrT="[Text]" custT="1"/>
      <dgm:spPr/>
      <dgm:t>
        <a:bodyPr/>
        <a:lstStyle/>
        <a:p>
          <a:r>
            <a:rPr lang="el-GR" sz="3200" dirty="0">
              <a:latin typeface="Arial" panose="020B0604020202020204" pitchFamily="34" charset="0"/>
              <a:cs typeface="Arial" panose="020B0604020202020204" pitchFamily="34" charset="0"/>
            </a:rPr>
            <a:t>Υποχρεωτικά Μαθήματα (3</a:t>
          </a:r>
          <a:r>
            <a:rPr lang="en-US" sz="3200" dirty="0">
              <a:latin typeface="Arial" panose="020B0604020202020204" pitchFamily="34" charset="0"/>
              <a:cs typeface="Arial" panose="020B0604020202020204" pitchFamily="34" charset="0"/>
            </a:rPr>
            <a:t>x4=</a:t>
          </a:r>
          <a:r>
            <a:rPr lang="el-GR" sz="3200" dirty="0">
              <a:latin typeface="Arial" panose="020B0604020202020204" pitchFamily="34" charset="0"/>
              <a:cs typeface="Arial" panose="020B0604020202020204" pitchFamily="34" charset="0"/>
            </a:rPr>
            <a:t>12</a:t>
          </a:r>
          <a:r>
            <a:rPr lang="en-US" sz="3200" dirty="0">
              <a:latin typeface="Arial" panose="020B0604020202020204" pitchFamily="34" charset="0"/>
              <a:cs typeface="Arial" panose="020B0604020202020204" pitchFamily="34" charset="0"/>
            </a:rPr>
            <a:t>)</a:t>
          </a:r>
          <a:endParaRPr lang="el-GR" sz="3200" dirty="0">
            <a:latin typeface="Arial" panose="020B0604020202020204" pitchFamily="34" charset="0"/>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400" b="1" dirty="0">
              <a:latin typeface="Arial" pitchFamily="34" charset="0"/>
              <a:cs typeface="Arial" pitchFamily="34" charset="0"/>
            </a:rPr>
            <a:t>Θέματα Τέχνης</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44E5A667-89E5-4D56-8E4A-1DFF5985CB21}">
      <dgm:prSet phldrT="[Text]" custT="1"/>
      <dgm:spPr/>
      <dgm:t>
        <a:bodyPr/>
        <a:lstStyle/>
        <a:p>
          <a:r>
            <a:rPr lang="el-GR" sz="2400" b="1" dirty="0">
              <a:latin typeface="Arial" pitchFamily="34" charset="0"/>
              <a:cs typeface="Arial" pitchFamily="34" charset="0"/>
            </a:rPr>
            <a:t>Ιστορία </a:t>
          </a:r>
        </a:p>
      </dgm:t>
    </dgm:pt>
    <dgm:pt modelId="{D6138D2A-CB9B-44C8-AC24-E09EB853C580}" type="parTrans" cxnId="{61A32485-9BA4-4956-A834-B5348FE53634}">
      <dgm:prSet/>
      <dgm:spPr/>
      <dgm:t>
        <a:bodyPr/>
        <a:lstStyle/>
        <a:p>
          <a:endParaRPr lang="el-GR"/>
        </a:p>
      </dgm:t>
    </dgm:pt>
    <dgm:pt modelId="{22B2067C-00E7-4775-9738-06AA12A356BC}" type="sibTrans" cxnId="{61A32485-9BA4-4956-A834-B5348FE53634}">
      <dgm:prSet/>
      <dgm:spPr/>
      <dgm:t>
        <a:bodyPr/>
        <a:lstStyle/>
        <a:p>
          <a:endParaRPr lang="el-GR"/>
        </a:p>
      </dgm:t>
    </dgm:pt>
    <dgm:pt modelId="{579F1D68-F29D-4E5C-A701-42196EF07738}">
      <dgm:prSet phldrT="[Text]" custT="1"/>
      <dgm:spPr/>
      <dgm:t>
        <a:bodyPr/>
        <a:lstStyle/>
        <a:p>
          <a:r>
            <a:rPr lang="el-GR" sz="3200" dirty="0">
              <a:latin typeface="Arial" panose="020B0604020202020204" pitchFamily="34" charset="0"/>
              <a:cs typeface="Arial" panose="020B0604020202020204" pitchFamily="34" charset="0"/>
            </a:rPr>
            <a:t>Επιλεγόμενα Μαθήματα</a:t>
          </a:r>
          <a:r>
            <a:rPr lang="en-US" sz="3200" dirty="0">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x4=4)</a:t>
          </a:r>
          <a:endParaRPr lang="el-GR" sz="3200" dirty="0">
            <a:latin typeface="Arial" panose="020B0604020202020204" pitchFamily="34" charset="0"/>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400" b="1" dirty="0">
              <a:latin typeface="Arial" pitchFamily="34" charset="0"/>
              <a:cs typeface="Arial" pitchFamily="34" charset="0"/>
            </a:rPr>
            <a:t>Εικαστικές Εφαρμογές</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400" b="1" dirty="0">
              <a:latin typeface="Arial" pitchFamily="34" charset="0"/>
              <a:cs typeface="Arial" pitchFamily="34" charset="0"/>
            </a:rPr>
            <a:t>Μουσική</a:t>
          </a: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38FC5747-03EB-4385-9A07-96C14E53DE5A}">
      <dgm:prSet phldrT="[Text]" custT="1"/>
      <dgm:spPr/>
      <dgm:t>
        <a:bodyPr/>
        <a:lstStyle/>
        <a:p>
          <a:r>
            <a:rPr lang="el-GR" sz="2400" b="1" dirty="0">
              <a:latin typeface="Arial" pitchFamily="34" charset="0"/>
              <a:cs typeface="Arial" pitchFamily="34" charset="0"/>
            </a:rPr>
            <a:t>Αγγλικά ή Γαλλικά ή άλλη ξένη γλώσσα </a:t>
          </a:r>
        </a:p>
      </dgm:t>
    </dgm:pt>
    <dgm:pt modelId="{80680D53-21F1-41D0-816C-BA0CCB05ED0C}" type="parTrans" cxnId="{A2F322A5-53E7-494F-B32B-A7B73AC5ED4F}">
      <dgm:prSet/>
      <dgm:spPr/>
      <dgm:t>
        <a:bodyPr/>
        <a:lstStyle/>
        <a:p>
          <a:endParaRPr lang="en-US"/>
        </a:p>
      </dgm:t>
    </dgm:pt>
    <dgm:pt modelId="{875C42AD-69A7-4FBB-81B0-48A4A04577A6}" type="sibTrans" cxnId="{A2F322A5-53E7-494F-B32B-A7B73AC5ED4F}">
      <dgm:prSet/>
      <dgm:spPr/>
      <dgm:t>
        <a:bodyPr/>
        <a:lstStyle/>
        <a:p>
          <a:endParaRPr lang="en-US"/>
        </a:p>
      </dgm:t>
    </dgm:pt>
    <dgm:pt modelId="{DAF3170C-D8EB-4BE2-AFBC-8189D39E8B36}">
      <dgm:prSet phldrT="[Text]" custT="1"/>
      <dgm:spPr/>
      <dgm:t>
        <a:bodyPr/>
        <a:lstStyle/>
        <a:p>
          <a:r>
            <a:rPr lang="el-GR" sz="2400" b="1" dirty="0">
              <a:latin typeface="Arial" pitchFamily="34" charset="0"/>
              <a:cs typeface="Arial" pitchFamily="34" charset="0"/>
            </a:rPr>
            <a:t>Φωτογραφία (μόνο στη Β΄ Λυκείου)</a:t>
          </a:r>
        </a:p>
      </dgm:t>
    </dgm:pt>
    <dgm:pt modelId="{9FD7F063-C686-4BF0-A76D-3017BFFDC7D0}" type="parTrans" cxnId="{AF12E687-FD7C-49FC-B5E0-6912A751A7F7}">
      <dgm:prSet/>
      <dgm:spPr/>
      <dgm:t>
        <a:bodyPr/>
        <a:lstStyle/>
        <a:p>
          <a:endParaRPr lang="en-US"/>
        </a:p>
      </dgm:t>
    </dgm:pt>
    <dgm:pt modelId="{CEF05B64-197C-4847-ADCA-BA44E0F3946C}" type="sibTrans" cxnId="{AF12E687-FD7C-49FC-B5E0-6912A751A7F7}">
      <dgm:prSet/>
      <dgm:spPr/>
      <dgm:t>
        <a:bodyPr/>
        <a:lstStyle/>
        <a:p>
          <a:endParaRPr lang="en-US"/>
        </a:p>
      </dgm:t>
    </dgm:pt>
    <dgm:pt modelId="{AAD8DAB9-15D9-424D-9292-0C92E0E79AED}">
      <dgm:prSet phldrT="[Text]" custT="1"/>
      <dgm:spPr/>
      <dgm:t>
        <a:bodyPr/>
        <a:lstStyle/>
        <a:p>
          <a:r>
            <a:rPr lang="el-GR" sz="2400" b="1" dirty="0">
              <a:latin typeface="Arial" pitchFamily="34" charset="0"/>
              <a:cs typeface="Arial" pitchFamily="34" charset="0"/>
            </a:rPr>
            <a:t>Θέατρο</a:t>
          </a:r>
        </a:p>
      </dgm:t>
    </dgm:pt>
    <dgm:pt modelId="{D0553D7E-50B7-40A3-9FF1-C21589DD9234}" type="parTrans" cxnId="{0B248D95-F04B-4E4C-A62B-4A1BDFBB4733}">
      <dgm:prSet/>
      <dgm:spPr/>
      <dgm:t>
        <a:bodyPr/>
        <a:lstStyle/>
        <a:p>
          <a:endParaRPr lang="en-US"/>
        </a:p>
      </dgm:t>
    </dgm:pt>
    <dgm:pt modelId="{A8C5EF1D-774D-408F-98BC-C2F4E454537B}" type="sibTrans" cxnId="{0B248D95-F04B-4E4C-A62B-4A1BDFBB4733}">
      <dgm:prSet/>
      <dgm:spPr/>
      <dgm:t>
        <a:bodyPr/>
        <a:lstStyle/>
        <a:p>
          <a:endParaRPr lang="en-US"/>
        </a:p>
      </dgm:t>
    </dgm:pt>
    <dgm:pt modelId="{6D127502-07E3-4AC2-A8CF-FE58CF54B9B8}">
      <dgm:prSet phldrT="[Text]" custT="1"/>
      <dgm:spPr/>
      <dgm:t>
        <a:bodyPr/>
        <a:lstStyle/>
        <a:p>
          <a:r>
            <a:rPr lang="el-GR" sz="2400" b="1" dirty="0">
              <a:latin typeface="Arial" pitchFamily="34" charset="0"/>
              <a:cs typeface="Arial" pitchFamily="34" charset="0"/>
            </a:rPr>
            <a:t>Ελεύθερο -</a:t>
          </a:r>
          <a:r>
            <a:rPr lang="en-US" sz="2400" b="1" dirty="0">
              <a:latin typeface="Arial" pitchFamily="34" charset="0"/>
              <a:cs typeface="Arial" pitchFamily="34" charset="0"/>
            </a:rPr>
            <a:t> </a:t>
          </a:r>
          <a:r>
            <a:rPr lang="el-GR" sz="2400" b="1" dirty="0">
              <a:latin typeface="Arial" pitchFamily="34" charset="0"/>
              <a:cs typeface="Arial" pitchFamily="34" charset="0"/>
            </a:rPr>
            <a:t>Προοπτικό Σχέδιο </a:t>
          </a:r>
        </a:p>
      </dgm:t>
    </dgm:pt>
    <dgm:pt modelId="{3003E6AA-4172-429F-9D4B-3C43052231E1}" type="parTrans" cxnId="{D7FD29BB-A65B-4A21-AA4A-CAB405B07096}">
      <dgm:prSet/>
      <dgm:spPr/>
      <dgm:t>
        <a:bodyPr/>
        <a:lstStyle/>
        <a:p>
          <a:endParaRPr lang="en-US"/>
        </a:p>
      </dgm:t>
    </dgm:pt>
    <dgm:pt modelId="{F9A4F77B-ACB7-4BA6-9F5B-EFC62934F6F7}" type="sibTrans" cxnId="{D7FD29BB-A65B-4A21-AA4A-CAB405B07096}">
      <dgm:prSet/>
      <dgm:spPr/>
      <dgm:t>
        <a:bodyPr/>
        <a:lstStyle/>
        <a:p>
          <a:endParaRPr lang="en-US"/>
        </a:p>
      </dgm:t>
    </dgm:pt>
    <dgm:pt modelId="{1B9A254B-E877-4E6B-AED2-1C8EFF3BA369}">
      <dgm:prSet phldrT="[Text]"/>
      <dgm:spPr/>
      <dgm:t>
        <a:bodyPr/>
        <a:lstStyle/>
        <a:p>
          <a:endParaRPr lang="el-GR" sz="1700" b="1" dirty="0">
            <a:latin typeface="Arial" pitchFamily="34" charset="0"/>
            <a:cs typeface="Arial" pitchFamily="34" charset="0"/>
          </a:endParaRPr>
        </a:p>
      </dgm:t>
    </dgm:pt>
    <dgm:pt modelId="{C2D88A91-2942-479F-A4EC-8037058DE094}" type="parTrans" cxnId="{B73CDEF8-6CD8-4A71-AE98-16B4D3E819AA}">
      <dgm:prSet/>
      <dgm:spPr/>
      <dgm:t>
        <a:bodyPr/>
        <a:lstStyle/>
        <a:p>
          <a:endParaRPr lang="en-US"/>
        </a:p>
      </dgm:t>
    </dgm:pt>
    <dgm:pt modelId="{86EAD0CA-F74B-4539-BD8E-C5B6CFC6C4C1}" type="sibTrans" cxnId="{B73CDEF8-6CD8-4A71-AE98-16B4D3E819AA}">
      <dgm:prSet/>
      <dgm:spPr/>
      <dgm:t>
        <a:bodyPr/>
        <a:lstStyle/>
        <a:p>
          <a:endParaRPr lang="en-US"/>
        </a:p>
      </dgm:t>
    </dgm:pt>
    <dgm:pt modelId="{636A2A24-CEE5-418E-A9FB-29FA3EF725A8}">
      <dgm:prSet phldrT="[Text]" custT="1"/>
      <dgm:spPr/>
      <dgm:t>
        <a:bodyPr/>
        <a:lstStyle/>
        <a:p>
          <a:r>
            <a:rPr lang="el-GR" sz="2400" b="1" dirty="0">
              <a:latin typeface="Arial" pitchFamily="34" charset="0"/>
              <a:cs typeface="Arial" pitchFamily="34" charset="0"/>
            </a:rPr>
            <a:t>Γραφιστικές Εφαρμογές</a:t>
          </a:r>
        </a:p>
      </dgm:t>
    </dgm:pt>
    <dgm:pt modelId="{66AB2DAF-8320-4FC6-A7E4-CD3F3CE4F06C}" type="parTrans" cxnId="{52B42EDD-74ED-47BE-9B92-F050B1265630}">
      <dgm:prSet/>
      <dgm:spPr/>
      <dgm:t>
        <a:bodyPr/>
        <a:lstStyle/>
        <a:p>
          <a:endParaRPr lang="en-US"/>
        </a:p>
      </dgm:t>
    </dgm:pt>
    <dgm:pt modelId="{57AF8620-7C64-430F-B24E-653DE21E0941}" type="sibTrans" cxnId="{52B42EDD-74ED-47BE-9B92-F050B1265630}">
      <dgm:prSet/>
      <dgm:spPr/>
      <dgm:t>
        <a:bodyPr/>
        <a:lstStyle/>
        <a:p>
          <a:endParaRPr lang="en-US"/>
        </a:p>
      </dgm:t>
    </dgm:pt>
    <dgm:pt modelId="{688FF87D-C7BF-430D-A276-2592962FCABE}">
      <dgm:prSet phldrT="[Text]" custT="1"/>
      <dgm:spPr/>
      <dgm:t>
        <a:bodyPr/>
        <a:lstStyle/>
        <a:p>
          <a:endParaRPr lang="el-GR" sz="2400" b="1" dirty="0">
            <a:latin typeface="Arial" pitchFamily="34" charset="0"/>
            <a:cs typeface="Arial" pitchFamily="34" charset="0"/>
          </a:endParaRPr>
        </a:p>
      </dgm:t>
    </dgm:pt>
    <dgm:pt modelId="{B37BEE47-DB85-4042-BB39-899E5BDECD36}" type="parTrans" cxnId="{8D4881DE-8530-46EB-83C6-CC4A7AF5123B}">
      <dgm:prSet/>
      <dgm:spPr/>
      <dgm:t>
        <a:bodyPr/>
        <a:lstStyle/>
        <a:p>
          <a:endParaRPr lang="en-CY"/>
        </a:p>
      </dgm:t>
    </dgm:pt>
    <dgm:pt modelId="{C0CBDFE3-9F10-4EFB-8CA9-3BFFB94E70FF}" type="sibTrans" cxnId="{8D4881DE-8530-46EB-83C6-CC4A7AF5123B}">
      <dgm:prSet/>
      <dgm:spPr/>
      <dgm:t>
        <a:bodyPr/>
        <a:lstStyle/>
        <a:p>
          <a:endParaRPr lang="en-CY"/>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custScaleX="100601" custScaleY="130644" custLinFactNeighborX="-745" custLinFactNeighborY="66">
        <dgm:presLayoutVars>
          <dgm:bulletEnabled val="1"/>
        </dgm:presLayoutVars>
      </dgm:prSet>
      <dgm:spPr/>
      <dgm:t>
        <a:bodyPr/>
        <a:lstStyle/>
        <a:p>
          <a:endParaRPr lang="en-US"/>
        </a:p>
      </dgm:t>
    </dgm:pt>
  </dgm:ptLst>
  <dgm:cxnLst>
    <dgm:cxn modelId="{2E36F580-3EEA-4C76-AB29-2C0E0BE948EB}" type="presOf" srcId="{06FC2E41-536D-440A-A8AA-746EB963E305}" destId="{4ABF4550-95B7-4DC0-B502-1C6FF503B397}" srcOrd="0" destOrd="0" presId="urn:microsoft.com/office/officeart/2005/8/layout/vList5"/>
    <dgm:cxn modelId="{8CAF8FC1-B9C2-496A-922B-9F5ACA8220B9}" type="presOf" srcId="{579F1D68-F29D-4E5C-A701-42196EF07738}" destId="{94354C91-2B7D-453F-8F5B-5146C7A4F1FD}" srcOrd="0" destOrd="0" presId="urn:microsoft.com/office/officeart/2005/8/layout/vList5"/>
    <dgm:cxn modelId="{108EA8A0-60B6-47E8-8637-40E1339F2A4B}" type="presOf" srcId="{636A2A24-CEE5-418E-A9FB-29FA3EF725A8}" destId="{5DAB53F4-0F38-4A56-B19E-F76D8D0D8FA9}" srcOrd="0" destOrd="6"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7275AEC6-2602-4C41-AB54-AFEC335B4399}" type="presOf" srcId="{63D169C7-2250-418B-B8D4-03356B4EFC95}" destId="{5DAB53F4-0F38-4A56-B19E-F76D8D0D8FA9}" srcOrd="0" destOrd="3" presId="urn:microsoft.com/office/officeart/2005/8/layout/vList5"/>
    <dgm:cxn modelId="{2CF44EE5-62A3-4D16-A3CD-A0F59E217E2D}" srcId="{38E1184F-503D-44E3-BF58-8DBD15568963}" destId="{06FC2E41-536D-440A-A8AA-746EB963E305}" srcOrd="0" destOrd="0" parTransId="{F7AFBD9B-00C8-4149-B669-6C1B48DD9D65}" sibTransId="{44FB2545-8E93-4F65-BC9C-D66A221120B1}"/>
    <dgm:cxn modelId="{0B248D95-F04B-4E4C-A62B-4A1BDFBB4733}" srcId="{38E1184F-503D-44E3-BF58-8DBD15568963}" destId="{AAD8DAB9-15D9-424D-9292-0C92E0E79AED}" srcOrd="1" destOrd="0" parTransId="{D0553D7E-50B7-40A3-9FF1-C21589DD9234}" sibTransId="{A8C5EF1D-774D-408F-98BC-C2F4E454537B}"/>
    <dgm:cxn modelId="{8516442F-486D-415D-A86B-9B49B14BAB17}" type="presOf" srcId="{38FC5747-03EB-4385-9A07-96C14E53DE5A}" destId="{5DAB53F4-0F38-4A56-B19E-F76D8D0D8FA9}" srcOrd="0" destOrd="4" presId="urn:microsoft.com/office/officeart/2005/8/layout/vList5"/>
    <dgm:cxn modelId="{EC2F8DE7-31A8-44F9-98E1-7A8AEC55FCE8}" srcId="{579F1D68-F29D-4E5C-A701-42196EF07738}" destId="{A2111EA8-C39B-4E1D-A58B-62CC820DB25B}" srcOrd="1" destOrd="0" parTransId="{298450FA-BA85-467B-ACDE-63A91FC4A749}" sibTransId="{6867AB1B-ED05-4F0A-84D2-BC5E00F866C6}"/>
    <dgm:cxn modelId="{8D73679E-E267-49EA-8E5E-9A428372BAC2}" type="presOf" srcId="{AAD8DAB9-15D9-424D-9292-0C92E0E79AED}" destId="{4ABF4550-95B7-4DC0-B502-1C6FF503B397}" srcOrd="0" destOrd="1" presId="urn:microsoft.com/office/officeart/2005/8/layout/vList5"/>
    <dgm:cxn modelId="{FC459199-55C5-4BF0-8A3A-51390407A072}" type="presOf" srcId="{6D127502-07E3-4AC2-A8CF-FE58CF54B9B8}" destId="{5DAB53F4-0F38-4A56-B19E-F76D8D0D8FA9}" srcOrd="0" destOrd="2" presId="urn:microsoft.com/office/officeart/2005/8/layout/vList5"/>
    <dgm:cxn modelId="{3E521DCA-AA42-4415-AD62-B30842EEAB79}" type="presOf" srcId="{A2111EA8-C39B-4E1D-A58B-62CC820DB25B}" destId="{5DAB53F4-0F38-4A56-B19E-F76D8D0D8FA9}" srcOrd="0" destOrd="1" presId="urn:microsoft.com/office/officeart/2005/8/layout/vList5"/>
    <dgm:cxn modelId="{889FB3E4-8E48-4495-8234-D07C1E471EF3}" srcId="{579F1D68-F29D-4E5C-A701-42196EF07738}" destId="{63D169C7-2250-418B-B8D4-03356B4EFC95}" srcOrd="3" destOrd="0" parTransId="{21B226F7-0747-4B95-B815-1CAFCC535360}" sibTransId="{5C2D610D-94A4-4C55-9096-8547BC7951B0}"/>
    <dgm:cxn modelId="{52B42EDD-74ED-47BE-9B92-F050B1265630}" srcId="{579F1D68-F29D-4E5C-A701-42196EF07738}" destId="{636A2A24-CEE5-418E-A9FB-29FA3EF725A8}" srcOrd="6" destOrd="0" parTransId="{66AB2DAF-8320-4FC6-A7E4-CD3F3CE4F06C}" sibTransId="{57AF8620-7C64-430F-B24E-653DE21E0941}"/>
    <dgm:cxn modelId="{61A32485-9BA4-4956-A834-B5348FE53634}" srcId="{38E1184F-503D-44E3-BF58-8DBD15568963}" destId="{44E5A667-89E5-4D56-8E4A-1DFF5985CB21}" srcOrd="2" destOrd="0" parTransId="{D6138D2A-CB9B-44C8-AC24-E09EB853C580}" sibTransId="{22B2067C-00E7-4775-9738-06AA12A356BC}"/>
    <dgm:cxn modelId="{AF12E687-FD7C-49FC-B5E0-6912A751A7F7}" srcId="{579F1D68-F29D-4E5C-A701-42196EF07738}" destId="{DAF3170C-D8EB-4BE2-AFBC-8189D39E8B36}" srcOrd="5" destOrd="0" parTransId="{9FD7F063-C686-4BF0-A76D-3017BFFDC7D0}" sibTransId="{CEF05B64-197C-4847-ADCA-BA44E0F3946C}"/>
    <dgm:cxn modelId="{9CF36C84-4AAE-4279-BB8D-F4EEEA1FC660}" type="presOf" srcId="{DAF3170C-D8EB-4BE2-AFBC-8189D39E8B36}" destId="{5DAB53F4-0F38-4A56-B19E-F76D8D0D8FA9}" srcOrd="0" destOrd="5" presId="urn:microsoft.com/office/officeart/2005/8/layout/vList5"/>
    <dgm:cxn modelId="{8D4881DE-8530-46EB-83C6-CC4A7AF5123B}" srcId="{579F1D68-F29D-4E5C-A701-42196EF07738}" destId="{688FF87D-C7BF-430D-A276-2592962FCABE}" srcOrd="0" destOrd="0" parTransId="{B37BEE47-DB85-4042-BB39-899E5BDECD36}" sibTransId="{C0CBDFE3-9F10-4EFB-8CA9-3BFFB94E70FF}"/>
    <dgm:cxn modelId="{A18AB737-7129-4147-A2BD-1A9F5DDEAB0E}" type="presOf" srcId="{722890A6-563C-41A5-ABCD-A531CEF7D8D0}" destId="{6E6C3B06-4E20-4931-8CF1-6C1522C0DC44}" srcOrd="0" destOrd="0" presId="urn:microsoft.com/office/officeart/2005/8/layout/vList5"/>
    <dgm:cxn modelId="{A2F322A5-53E7-494F-B32B-A7B73AC5ED4F}" srcId="{579F1D68-F29D-4E5C-A701-42196EF07738}" destId="{38FC5747-03EB-4385-9A07-96C14E53DE5A}" srcOrd="4" destOrd="0" parTransId="{80680D53-21F1-41D0-816C-BA0CCB05ED0C}" sibTransId="{875C42AD-69A7-4FBB-81B0-48A4A04577A6}"/>
    <dgm:cxn modelId="{A184EB14-D66C-451F-A7F2-EC4495A373AB}" type="presOf" srcId="{688FF87D-C7BF-430D-A276-2592962FCABE}" destId="{5DAB53F4-0F38-4A56-B19E-F76D8D0D8FA9}" srcOrd="0" destOrd="0" presId="urn:microsoft.com/office/officeart/2005/8/layout/vList5"/>
    <dgm:cxn modelId="{3DC546B3-7DA2-472C-8CB1-AA648BAA8656}" type="presOf" srcId="{44E5A667-89E5-4D56-8E4A-1DFF5985CB21}" destId="{4ABF4550-95B7-4DC0-B502-1C6FF503B397}" srcOrd="0" destOrd="2" presId="urn:microsoft.com/office/officeart/2005/8/layout/vList5"/>
    <dgm:cxn modelId="{53CD0F58-3C32-4ABC-9D84-4041D2672C19}" type="presOf" srcId="{38E1184F-503D-44E3-BF58-8DBD15568963}" destId="{2DA32674-03A1-44D2-9784-086788D170D1}" srcOrd="0" destOrd="0" presId="urn:microsoft.com/office/officeart/2005/8/layout/vList5"/>
    <dgm:cxn modelId="{B73CDEF8-6CD8-4A71-AE98-16B4D3E819AA}" srcId="{579F1D68-F29D-4E5C-A701-42196EF07738}" destId="{1B9A254B-E877-4E6B-AED2-1C8EFF3BA369}" srcOrd="7" destOrd="0" parTransId="{C2D88A91-2942-479F-A4EC-8037058DE094}" sibTransId="{86EAD0CA-F74B-4539-BD8E-C5B6CFC6C4C1}"/>
    <dgm:cxn modelId="{2BE114D6-1906-4F63-B4E4-BA92DE8580EB}" type="presOf" srcId="{1B9A254B-E877-4E6B-AED2-1C8EFF3BA369}" destId="{5DAB53F4-0F38-4A56-B19E-F76D8D0D8FA9}" srcOrd="0" destOrd="7" presId="urn:microsoft.com/office/officeart/2005/8/layout/vList5"/>
    <dgm:cxn modelId="{D7FD29BB-A65B-4A21-AA4A-CAB405B07096}" srcId="{579F1D68-F29D-4E5C-A701-42196EF07738}" destId="{6D127502-07E3-4AC2-A8CF-FE58CF54B9B8}" srcOrd="2" destOrd="0" parTransId="{3003E6AA-4172-429F-9D4B-3C43052231E1}" sibTransId="{F9A4F77B-ACB7-4BA6-9F5B-EFC62934F6F7}"/>
    <dgm:cxn modelId="{D66FA8B8-68B2-49D4-8859-83A860D22821}" srcId="{722890A6-563C-41A5-ABCD-A531CEF7D8D0}" destId="{38E1184F-503D-44E3-BF58-8DBD15568963}" srcOrd="0" destOrd="0" parTransId="{640A75CD-14C8-4100-A070-E4CC65AEA4A8}" sibTransId="{1B15466F-501D-48AE-9484-A12F287AE561}"/>
    <dgm:cxn modelId="{8EBA1AD4-82B2-4D48-86BC-806A1E020C59}" type="presParOf" srcId="{6E6C3B06-4E20-4931-8CF1-6C1522C0DC44}" destId="{79703B63-DD68-4591-8015-645979EEB24A}" srcOrd="0" destOrd="0" presId="urn:microsoft.com/office/officeart/2005/8/layout/vList5"/>
    <dgm:cxn modelId="{3A4FBEA4-673F-450E-865C-1EB39759C53C}" type="presParOf" srcId="{79703B63-DD68-4591-8015-645979EEB24A}" destId="{2DA32674-03A1-44D2-9784-086788D170D1}" srcOrd="0" destOrd="0" presId="urn:microsoft.com/office/officeart/2005/8/layout/vList5"/>
    <dgm:cxn modelId="{645215A8-A808-4E66-9E7B-3C364CACB996}" type="presParOf" srcId="{79703B63-DD68-4591-8015-645979EEB24A}" destId="{4ABF4550-95B7-4DC0-B502-1C6FF503B397}" srcOrd="1" destOrd="0" presId="urn:microsoft.com/office/officeart/2005/8/layout/vList5"/>
    <dgm:cxn modelId="{7AC7E4DC-580C-4B33-AC30-210527F7D80B}" type="presParOf" srcId="{6E6C3B06-4E20-4931-8CF1-6C1522C0DC44}" destId="{D0F5E840-0A57-48B9-8766-643FA05DF03D}" srcOrd="1" destOrd="0" presId="urn:microsoft.com/office/officeart/2005/8/layout/vList5"/>
    <dgm:cxn modelId="{EA64A9CD-2143-4F89-BCA5-6A61C1E9A12C}" type="presParOf" srcId="{6E6C3B06-4E20-4931-8CF1-6C1522C0DC44}" destId="{5ACF51CB-00B1-4DE1-9CAC-DA374F4EB8A1}" srcOrd="2" destOrd="0" presId="urn:microsoft.com/office/officeart/2005/8/layout/vList5"/>
    <dgm:cxn modelId="{E5A02252-4413-4EB2-B5C0-E2BFD1E7D01C}" type="presParOf" srcId="{5ACF51CB-00B1-4DE1-9CAC-DA374F4EB8A1}" destId="{94354C91-2B7D-453F-8F5B-5146C7A4F1FD}" srcOrd="0" destOrd="0" presId="urn:microsoft.com/office/officeart/2005/8/layout/vList5"/>
    <dgm:cxn modelId="{1C70F34D-764B-43D5-BAC7-A7650ACDEF9E}"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A9F954-9432-4319-83E9-3BDB1C415EB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CEF2934-6CD0-4ED0-A64D-6A637805FCB4}">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2400" b="1" dirty="0">
              <a:solidFill>
                <a:srgbClr val="7030A0"/>
              </a:solidFill>
              <a:latin typeface="Times New Roman" panose="02020603050405020304" pitchFamily="18" charset="0"/>
              <a:cs typeface="Times New Roman" panose="02020603050405020304" pitchFamily="18" charset="0"/>
            </a:rPr>
            <a:t>Επιστημονικά Πεδία </a:t>
          </a:r>
          <a:endParaRPr lang="en-US" sz="2400" b="1" dirty="0">
            <a:solidFill>
              <a:srgbClr val="7030A0"/>
            </a:solidFill>
            <a:latin typeface="Times New Roman" panose="02020603050405020304" pitchFamily="18" charset="0"/>
            <a:cs typeface="Times New Roman" panose="02020603050405020304" pitchFamily="18" charset="0"/>
          </a:endParaRPr>
        </a:p>
        <a:p>
          <a:pPr defTabSz="889000">
            <a:lnSpc>
              <a:spcPct val="90000"/>
            </a:lnSpc>
            <a:spcBef>
              <a:spcPct val="0"/>
            </a:spcBef>
            <a:spcAft>
              <a:spcPct val="35000"/>
            </a:spcAft>
          </a:pPr>
          <a:endParaRPr lang="en-US" sz="3600" b="1" dirty="0">
            <a:solidFill>
              <a:srgbClr val="7030A0"/>
            </a:solidFill>
          </a:endParaRPr>
        </a:p>
      </dgm:t>
    </dgm:pt>
    <dgm:pt modelId="{DEBF993E-9D6D-44AE-9017-8E4CE42ABB2F}" type="parTrans" cxnId="{0E9CEEEE-5650-4711-B0A3-009893F30595}">
      <dgm:prSet/>
      <dgm:spPr/>
      <dgm:t>
        <a:bodyPr/>
        <a:lstStyle/>
        <a:p>
          <a:endParaRPr lang="en-US"/>
        </a:p>
      </dgm:t>
    </dgm:pt>
    <dgm:pt modelId="{B161FB5F-A82C-4276-B799-B66E954C29A0}" type="sibTrans" cxnId="{0E9CEEEE-5650-4711-B0A3-009893F30595}">
      <dgm:prSet/>
      <dgm:spPr>
        <a:solidFill>
          <a:srgbClr val="FFC000"/>
        </a:solidFill>
      </dgm:spPr>
      <dgm:t>
        <a:bodyPr/>
        <a:lstStyle/>
        <a:p>
          <a:endParaRPr lang="en-US"/>
        </a:p>
      </dgm:t>
    </dgm:pt>
    <dgm:pt modelId="{63CC1908-71B1-4A3E-975D-718C3B99888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2800" b="1" dirty="0">
              <a:solidFill>
                <a:srgbClr val="7030A0"/>
              </a:solidFill>
              <a:latin typeface="Times New Roman" panose="02020603050405020304" pitchFamily="18" charset="0"/>
              <a:cs typeface="Times New Roman" panose="02020603050405020304" pitchFamily="18" charset="0"/>
            </a:rPr>
            <a:t> Πλαίσια Πρόσβασης</a:t>
          </a:r>
          <a:endParaRPr lang="en-US" sz="2800" b="1" dirty="0">
            <a:solidFill>
              <a:srgbClr val="7030A0"/>
            </a:solidFill>
            <a:latin typeface="Times New Roman" panose="02020603050405020304" pitchFamily="18" charset="0"/>
            <a:cs typeface="Times New Roman" panose="02020603050405020304" pitchFamily="18" charset="0"/>
          </a:endParaRPr>
        </a:p>
        <a:p>
          <a:pPr defTabSz="222250">
            <a:lnSpc>
              <a:spcPct val="90000"/>
            </a:lnSpc>
            <a:spcBef>
              <a:spcPct val="0"/>
            </a:spcBef>
            <a:spcAft>
              <a:spcPct val="35000"/>
            </a:spcAft>
          </a:pPr>
          <a:endParaRPr lang="en-US" sz="500" dirty="0"/>
        </a:p>
      </dgm:t>
    </dgm:pt>
    <dgm:pt modelId="{28A128CB-EF2C-4270-8846-B1F77EA49C9B}" type="parTrans" cxnId="{990089E6-850B-47E4-B1E7-CD1C135E0CAC}">
      <dgm:prSet/>
      <dgm:spPr/>
      <dgm:t>
        <a:bodyPr/>
        <a:lstStyle/>
        <a:p>
          <a:endParaRPr lang="en-US"/>
        </a:p>
      </dgm:t>
    </dgm:pt>
    <dgm:pt modelId="{CF3D50C1-1064-4561-A7F0-ACC760675975}" type="sibTrans" cxnId="{990089E6-850B-47E4-B1E7-CD1C135E0CAC}">
      <dgm:prSet/>
      <dgm:spPr>
        <a:solidFill>
          <a:srgbClr val="FFC000"/>
        </a:solidFill>
      </dgm:spPr>
      <dgm:t>
        <a:bodyPr/>
        <a:lstStyle/>
        <a:p>
          <a:endParaRPr lang="en-US"/>
        </a:p>
      </dgm:t>
    </dgm:pt>
    <dgm:pt modelId="{3ECA1EC6-4845-497D-9610-AB332246076B}">
      <dgm:prSet phldrT="[Text]" custT="1"/>
      <dgm:spPr/>
      <dgm:t>
        <a:bodyPr/>
        <a:lstStyle/>
        <a:p>
          <a:r>
            <a:rPr lang="el-GR" sz="2400" b="1" dirty="0">
              <a:solidFill>
                <a:srgbClr val="7030A0"/>
              </a:solidFill>
              <a:latin typeface="Times New Roman" panose="02020603050405020304" pitchFamily="18" charset="0"/>
              <a:cs typeface="Times New Roman" panose="02020603050405020304" pitchFamily="18" charset="0"/>
            </a:rPr>
            <a:t>Κατεύθυνση Β’&amp;Γ’</a:t>
          </a:r>
        </a:p>
        <a:p>
          <a:r>
            <a:rPr lang="el-GR" sz="2400" b="1" dirty="0">
              <a:solidFill>
                <a:srgbClr val="7030A0"/>
              </a:solidFill>
              <a:latin typeface="Times New Roman" panose="02020603050405020304" pitchFamily="18" charset="0"/>
              <a:cs typeface="Times New Roman" panose="02020603050405020304" pitchFamily="18" charset="0"/>
            </a:rPr>
            <a:t>Λυκείου</a:t>
          </a:r>
        </a:p>
      </dgm:t>
    </dgm:pt>
    <dgm:pt modelId="{A5DAEA19-000C-41F7-B9FF-E9A41E6AC672}" type="parTrans" cxnId="{FAE82B92-8B15-4390-AB50-C3729F6EBE6A}">
      <dgm:prSet/>
      <dgm:spPr/>
      <dgm:t>
        <a:bodyPr/>
        <a:lstStyle/>
        <a:p>
          <a:endParaRPr lang="en-US"/>
        </a:p>
      </dgm:t>
    </dgm:pt>
    <dgm:pt modelId="{7C66EBFD-C5B6-4943-9F5B-4797095560E0}" type="sibTrans" cxnId="{FAE82B92-8B15-4390-AB50-C3729F6EBE6A}">
      <dgm:prSet/>
      <dgm:spPr>
        <a:solidFill>
          <a:srgbClr val="FFC000"/>
        </a:solidFill>
      </dgm:spPr>
      <dgm:t>
        <a:bodyPr/>
        <a:lstStyle/>
        <a:p>
          <a:endParaRPr lang="en-US" dirty="0"/>
        </a:p>
      </dgm:t>
    </dgm:pt>
    <dgm:pt modelId="{10462B33-F0BB-4180-A582-289D2538BC99}">
      <dgm:prSet phldrT="[Text]" custT="1"/>
      <dgm:spPr/>
      <dgm:t>
        <a:bodyPr/>
        <a:lstStyle/>
        <a:p>
          <a:r>
            <a:rPr lang="el-GR" sz="2600" b="1" dirty="0">
              <a:solidFill>
                <a:srgbClr val="7030A0"/>
              </a:solidFill>
              <a:latin typeface="Times New Roman" panose="02020603050405020304" pitchFamily="18" charset="0"/>
              <a:cs typeface="Times New Roman" panose="02020603050405020304" pitchFamily="18" charset="0"/>
            </a:rPr>
            <a:t>ΟΜΠ Α’ </a:t>
          </a:r>
          <a:r>
            <a:rPr lang="el-GR" sz="2000" b="1" dirty="0">
              <a:solidFill>
                <a:srgbClr val="7030A0"/>
              </a:solidFill>
              <a:latin typeface="Times New Roman" panose="02020603050405020304" pitchFamily="18" charset="0"/>
              <a:cs typeface="Times New Roman" panose="02020603050405020304" pitchFamily="18" charset="0"/>
            </a:rPr>
            <a:t>Λυκείου </a:t>
          </a:r>
          <a:endParaRPr lang="en-US" sz="2000" b="1" dirty="0">
            <a:solidFill>
              <a:srgbClr val="7030A0"/>
            </a:solidFill>
            <a:latin typeface="Times New Roman" panose="02020603050405020304" pitchFamily="18" charset="0"/>
            <a:cs typeface="Times New Roman" panose="02020603050405020304" pitchFamily="18" charset="0"/>
          </a:endParaRPr>
        </a:p>
      </dgm:t>
    </dgm:pt>
    <dgm:pt modelId="{4894EE2D-BE73-4850-9FDD-64C7CA752992}" type="parTrans" cxnId="{71F5921D-877D-4C65-9005-B7CFE677D3D3}">
      <dgm:prSet/>
      <dgm:spPr/>
      <dgm:t>
        <a:bodyPr/>
        <a:lstStyle/>
        <a:p>
          <a:endParaRPr lang="en-US"/>
        </a:p>
      </dgm:t>
    </dgm:pt>
    <dgm:pt modelId="{14951D4A-494D-48A3-AFED-6D5932BFD967}" type="sibTrans" cxnId="{71F5921D-877D-4C65-9005-B7CFE677D3D3}">
      <dgm:prSet/>
      <dgm:spPr>
        <a:solidFill>
          <a:srgbClr val="FFC000"/>
        </a:solidFill>
      </dgm:spPr>
      <dgm:t>
        <a:bodyPr/>
        <a:lstStyle/>
        <a:p>
          <a:endParaRPr lang="en-US" baseline="0" dirty="0">
            <a:solidFill>
              <a:srgbClr val="FFC000"/>
            </a:solidFill>
          </a:endParaRPr>
        </a:p>
      </dgm:t>
    </dgm:pt>
    <dgm:pt modelId="{B9CC0844-50EB-48EC-9125-4F32F1D39817}" type="pres">
      <dgm:prSet presAssocID="{FAA9F954-9432-4319-83E9-3BDB1C415EBA}" presName="cycle" presStyleCnt="0">
        <dgm:presLayoutVars>
          <dgm:dir/>
          <dgm:resizeHandles val="exact"/>
        </dgm:presLayoutVars>
      </dgm:prSet>
      <dgm:spPr/>
      <dgm:t>
        <a:bodyPr/>
        <a:lstStyle/>
        <a:p>
          <a:endParaRPr lang="en-US"/>
        </a:p>
      </dgm:t>
    </dgm:pt>
    <dgm:pt modelId="{EDC0DDEA-0C07-4887-BD38-D12D3FF3443B}" type="pres">
      <dgm:prSet presAssocID="{5CEF2934-6CD0-4ED0-A64D-6A637805FCB4}" presName="node" presStyleLbl="node1" presStyleIdx="0" presStyleCnt="4" custScaleX="201728" custScaleY="122900" custRadScaleRad="97591" custRadScaleInc="2214">
        <dgm:presLayoutVars>
          <dgm:bulletEnabled val="1"/>
        </dgm:presLayoutVars>
      </dgm:prSet>
      <dgm:spPr/>
      <dgm:t>
        <a:bodyPr/>
        <a:lstStyle/>
        <a:p>
          <a:endParaRPr lang="en-US"/>
        </a:p>
      </dgm:t>
    </dgm:pt>
    <dgm:pt modelId="{5984CFCB-A999-4E31-A8D3-CA2F2D10EED1}" type="pres">
      <dgm:prSet presAssocID="{B161FB5F-A82C-4276-B799-B66E954C29A0}" presName="sibTrans" presStyleLbl="sibTrans2D1" presStyleIdx="0" presStyleCnt="4" custScaleX="474340" custScaleY="89237" custLinFactNeighborX="-90189" custLinFactNeighborY="-35764"/>
      <dgm:spPr/>
      <dgm:t>
        <a:bodyPr/>
        <a:lstStyle/>
        <a:p>
          <a:endParaRPr lang="en-US"/>
        </a:p>
      </dgm:t>
    </dgm:pt>
    <dgm:pt modelId="{D3EDBE8F-C259-49B9-8906-A55A4057E42A}" type="pres">
      <dgm:prSet presAssocID="{B161FB5F-A82C-4276-B799-B66E954C29A0}" presName="connectorText" presStyleLbl="sibTrans2D1" presStyleIdx="0" presStyleCnt="4"/>
      <dgm:spPr/>
      <dgm:t>
        <a:bodyPr/>
        <a:lstStyle/>
        <a:p>
          <a:endParaRPr lang="en-US"/>
        </a:p>
      </dgm:t>
    </dgm:pt>
    <dgm:pt modelId="{37F8AE19-3FEE-40C5-A10E-600ED9E490A0}" type="pres">
      <dgm:prSet presAssocID="{63CC1908-71B1-4A3E-975D-718C3B998881}" presName="node" presStyleLbl="node1" presStyleIdx="1" presStyleCnt="4" custScaleX="181476" custScaleY="101302" custRadScaleRad="101129" custRadScaleInc="1883">
        <dgm:presLayoutVars>
          <dgm:bulletEnabled val="1"/>
        </dgm:presLayoutVars>
      </dgm:prSet>
      <dgm:spPr/>
      <dgm:t>
        <a:bodyPr/>
        <a:lstStyle/>
        <a:p>
          <a:endParaRPr lang="en-US"/>
        </a:p>
      </dgm:t>
    </dgm:pt>
    <dgm:pt modelId="{6CACA3CF-A50B-4E07-9C2D-A6E54A8A8F30}" type="pres">
      <dgm:prSet presAssocID="{CF3D50C1-1064-4561-A7F0-ACC760675975}" presName="sibTrans" presStyleLbl="sibTrans2D1" presStyleIdx="1" presStyleCnt="4" custScaleX="187834"/>
      <dgm:spPr/>
      <dgm:t>
        <a:bodyPr/>
        <a:lstStyle/>
        <a:p>
          <a:endParaRPr lang="en-US"/>
        </a:p>
      </dgm:t>
    </dgm:pt>
    <dgm:pt modelId="{E048D0CD-7792-43C6-B7A1-81451FC6C2CE}" type="pres">
      <dgm:prSet presAssocID="{CF3D50C1-1064-4561-A7F0-ACC760675975}" presName="connectorText" presStyleLbl="sibTrans2D1" presStyleIdx="1" presStyleCnt="4"/>
      <dgm:spPr/>
      <dgm:t>
        <a:bodyPr/>
        <a:lstStyle/>
        <a:p>
          <a:endParaRPr lang="en-US"/>
        </a:p>
      </dgm:t>
    </dgm:pt>
    <dgm:pt modelId="{26CA00F2-F716-4B71-AE04-846D788B19EB}" type="pres">
      <dgm:prSet presAssocID="{3ECA1EC6-4845-497D-9610-AB332246076B}" presName="node" presStyleLbl="node1" presStyleIdx="2" presStyleCnt="4" custScaleX="168942" custScaleY="89669" custRadScaleRad="97319" custRadScaleInc="18830">
        <dgm:presLayoutVars>
          <dgm:bulletEnabled val="1"/>
        </dgm:presLayoutVars>
      </dgm:prSet>
      <dgm:spPr/>
      <dgm:t>
        <a:bodyPr/>
        <a:lstStyle/>
        <a:p>
          <a:endParaRPr lang="en-US"/>
        </a:p>
      </dgm:t>
    </dgm:pt>
    <dgm:pt modelId="{2FF1237E-8C1D-469C-99D2-C982766876C3}" type="pres">
      <dgm:prSet presAssocID="{7C66EBFD-C5B6-4943-9F5B-4797095560E0}" presName="sibTrans" presStyleLbl="sibTrans2D1" presStyleIdx="2" presStyleCnt="4" custFlipVert="0" custScaleX="181268" custScaleY="79112" custLinFactNeighborX="45821" custLinFactNeighborY="-10849"/>
      <dgm:spPr/>
      <dgm:t>
        <a:bodyPr/>
        <a:lstStyle/>
        <a:p>
          <a:endParaRPr lang="en-US"/>
        </a:p>
      </dgm:t>
    </dgm:pt>
    <dgm:pt modelId="{A5D15936-791A-4420-B5D6-69D14EFCDE09}" type="pres">
      <dgm:prSet presAssocID="{7C66EBFD-C5B6-4943-9F5B-4797095560E0}" presName="connectorText" presStyleLbl="sibTrans2D1" presStyleIdx="2" presStyleCnt="4"/>
      <dgm:spPr/>
      <dgm:t>
        <a:bodyPr/>
        <a:lstStyle/>
        <a:p>
          <a:endParaRPr lang="en-US"/>
        </a:p>
      </dgm:t>
    </dgm:pt>
    <dgm:pt modelId="{DEA15168-BD7F-4A08-B67F-42B453A89402}" type="pres">
      <dgm:prSet presAssocID="{10462B33-F0BB-4180-A582-289D2538BC99}" presName="node" presStyleLbl="node1" presStyleIdx="3" presStyleCnt="4" custScaleX="113095" custScaleY="122980" custRadScaleRad="108848" custRadScaleInc="-1182">
        <dgm:presLayoutVars>
          <dgm:bulletEnabled val="1"/>
        </dgm:presLayoutVars>
      </dgm:prSet>
      <dgm:spPr/>
      <dgm:t>
        <a:bodyPr/>
        <a:lstStyle/>
        <a:p>
          <a:endParaRPr lang="en-US"/>
        </a:p>
      </dgm:t>
    </dgm:pt>
    <dgm:pt modelId="{3AEDC80C-E343-443E-BF10-7132EC935CBF}" type="pres">
      <dgm:prSet presAssocID="{14951D4A-494D-48A3-AFED-6D5932BFD967}" presName="sibTrans" presStyleLbl="sibTrans2D1" presStyleIdx="3" presStyleCnt="4" custScaleX="235796" custScaleY="83079" custLinFactNeighborX="54452" custLinFactNeighborY="-17407"/>
      <dgm:spPr/>
      <dgm:t>
        <a:bodyPr/>
        <a:lstStyle/>
        <a:p>
          <a:endParaRPr lang="en-US"/>
        </a:p>
      </dgm:t>
    </dgm:pt>
    <dgm:pt modelId="{56C84869-0E1A-4DD0-962B-0E09C8B2BC9D}" type="pres">
      <dgm:prSet presAssocID="{14951D4A-494D-48A3-AFED-6D5932BFD967}" presName="connectorText" presStyleLbl="sibTrans2D1" presStyleIdx="3" presStyleCnt="4"/>
      <dgm:spPr/>
      <dgm:t>
        <a:bodyPr/>
        <a:lstStyle/>
        <a:p>
          <a:endParaRPr lang="en-US"/>
        </a:p>
      </dgm:t>
    </dgm:pt>
  </dgm:ptLst>
  <dgm:cxnLst>
    <dgm:cxn modelId="{9EC410EF-8BE6-407B-BEAF-C11243A4F464}" type="presOf" srcId="{FAA9F954-9432-4319-83E9-3BDB1C415EBA}" destId="{B9CC0844-50EB-48EC-9125-4F32F1D39817}" srcOrd="0" destOrd="0" presId="urn:microsoft.com/office/officeart/2005/8/layout/cycle2"/>
    <dgm:cxn modelId="{23C59AFC-D4A6-4A5A-88C7-69AB1F42CCC7}" type="presOf" srcId="{10462B33-F0BB-4180-A582-289D2538BC99}" destId="{DEA15168-BD7F-4A08-B67F-42B453A89402}" srcOrd="0" destOrd="0" presId="urn:microsoft.com/office/officeart/2005/8/layout/cycle2"/>
    <dgm:cxn modelId="{FAE82B92-8B15-4390-AB50-C3729F6EBE6A}" srcId="{FAA9F954-9432-4319-83E9-3BDB1C415EBA}" destId="{3ECA1EC6-4845-497D-9610-AB332246076B}" srcOrd="2" destOrd="0" parTransId="{A5DAEA19-000C-41F7-B9FF-E9A41E6AC672}" sibTransId="{7C66EBFD-C5B6-4943-9F5B-4797095560E0}"/>
    <dgm:cxn modelId="{A081DA9D-5E71-48DA-8143-E23AC2C4E0EC}" type="presOf" srcId="{14951D4A-494D-48A3-AFED-6D5932BFD967}" destId="{3AEDC80C-E343-443E-BF10-7132EC935CBF}" srcOrd="0" destOrd="0" presId="urn:microsoft.com/office/officeart/2005/8/layout/cycle2"/>
    <dgm:cxn modelId="{A1FB5A8A-11F6-4B3D-A21C-D4545BF8E13F}" type="presOf" srcId="{B161FB5F-A82C-4276-B799-B66E954C29A0}" destId="{5984CFCB-A999-4E31-A8D3-CA2F2D10EED1}" srcOrd="0" destOrd="0" presId="urn:microsoft.com/office/officeart/2005/8/layout/cycle2"/>
    <dgm:cxn modelId="{F5A4C611-6D7E-468C-B225-3B9F462CA00F}" type="presOf" srcId="{7C66EBFD-C5B6-4943-9F5B-4797095560E0}" destId="{2FF1237E-8C1D-469C-99D2-C982766876C3}" srcOrd="0" destOrd="0" presId="urn:microsoft.com/office/officeart/2005/8/layout/cycle2"/>
    <dgm:cxn modelId="{2BC3B485-4317-410E-8A80-B112BFD31BD5}" type="presOf" srcId="{B161FB5F-A82C-4276-B799-B66E954C29A0}" destId="{D3EDBE8F-C259-49B9-8906-A55A4057E42A}" srcOrd="1" destOrd="0" presId="urn:microsoft.com/office/officeart/2005/8/layout/cycle2"/>
    <dgm:cxn modelId="{41CAAD0F-274F-4164-884D-3D88894E6CA6}" type="presOf" srcId="{14951D4A-494D-48A3-AFED-6D5932BFD967}" destId="{56C84869-0E1A-4DD0-962B-0E09C8B2BC9D}" srcOrd="1" destOrd="0" presId="urn:microsoft.com/office/officeart/2005/8/layout/cycle2"/>
    <dgm:cxn modelId="{990089E6-850B-47E4-B1E7-CD1C135E0CAC}" srcId="{FAA9F954-9432-4319-83E9-3BDB1C415EBA}" destId="{63CC1908-71B1-4A3E-975D-718C3B998881}" srcOrd="1" destOrd="0" parTransId="{28A128CB-EF2C-4270-8846-B1F77EA49C9B}" sibTransId="{CF3D50C1-1064-4561-A7F0-ACC760675975}"/>
    <dgm:cxn modelId="{5C6C7387-EA09-460A-82F9-5FA9D485C756}" type="presOf" srcId="{5CEF2934-6CD0-4ED0-A64D-6A637805FCB4}" destId="{EDC0DDEA-0C07-4887-BD38-D12D3FF3443B}" srcOrd="0" destOrd="0" presId="urn:microsoft.com/office/officeart/2005/8/layout/cycle2"/>
    <dgm:cxn modelId="{CC7E9B82-08C0-4BBE-AF54-7EE1DA2AE0C5}" type="presOf" srcId="{63CC1908-71B1-4A3E-975D-718C3B998881}" destId="{37F8AE19-3FEE-40C5-A10E-600ED9E490A0}" srcOrd="0" destOrd="0" presId="urn:microsoft.com/office/officeart/2005/8/layout/cycle2"/>
    <dgm:cxn modelId="{BD2E201B-BCB5-44C6-9086-C3497E332F58}" type="presOf" srcId="{CF3D50C1-1064-4561-A7F0-ACC760675975}" destId="{E048D0CD-7792-43C6-B7A1-81451FC6C2CE}" srcOrd="1" destOrd="0" presId="urn:microsoft.com/office/officeart/2005/8/layout/cycle2"/>
    <dgm:cxn modelId="{DF402628-CB76-4F5B-BD18-F51E5B55847C}" type="presOf" srcId="{7C66EBFD-C5B6-4943-9F5B-4797095560E0}" destId="{A5D15936-791A-4420-B5D6-69D14EFCDE09}" srcOrd="1" destOrd="0" presId="urn:microsoft.com/office/officeart/2005/8/layout/cycle2"/>
    <dgm:cxn modelId="{BA6B3701-54EA-42EF-8B9A-5F5F7A9194B4}" type="presOf" srcId="{3ECA1EC6-4845-497D-9610-AB332246076B}" destId="{26CA00F2-F716-4B71-AE04-846D788B19EB}" srcOrd="0" destOrd="0" presId="urn:microsoft.com/office/officeart/2005/8/layout/cycle2"/>
    <dgm:cxn modelId="{B0170478-8CDB-4E10-87D7-3A2E138FD55B}" type="presOf" srcId="{CF3D50C1-1064-4561-A7F0-ACC760675975}" destId="{6CACA3CF-A50B-4E07-9C2D-A6E54A8A8F30}" srcOrd="0" destOrd="0" presId="urn:microsoft.com/office/officeart/2005/8/layout/cycle2"/>
    <dgm:cxn modelId="{71F5921D-877D-4C65-9005-B7CFE677D3D3}" srcId="{FAA9F954-9432-4319-83E9-3BDB1C415EBA}" destId="{10462B33-F0BB-4180-A582-289D2538BC99}" srcOrd="3" destOrd="0" parTransId="{4894EE2D-BE73-4850-9FDD-64C7CA752992}" sibTransId="{14951D4A-494D-48A3-AFED-6D5932BFD967}"/>
    <dgm:cxn modelId="{0E9CEEEE-5650-4711-B0A3-009893F30595}" srcId="{FAA9F954-9432-4319-83E9-3BDB1C415EBA}" destId="{5CEF2934-6CD0-4ED0-A64D-6A637805FCB4}" srcOrd="0" destOrd="0" parTransId="{DEBF993E-9D6D-44AE-9017-8E4CE42ABB2F}" sibTransId="{B161FB5F-A82C-4276-B799-B66E954C29A0}"/>
    <dgm:cxn modelId="{34BBD8EE-6B39-424C-BD72-E139E0B4B45B}" type="presParOf" srcId="{B9CC0844-50EB-48EC-9125-4F32F1D39817}" destId="{EDC0DDEA-0C07-4887-BD38-D12D3FF3443B}" srcOrd="0" destOrd="0" presId="urn:microsoft.com/office/officeart/2005/8/layout/cycle2"/>
    <dgm:cxn modelId="{86D9DF9A-6286-4F02-951C-6895ED8C2016}" type="presParOf" srcId="{B9CC0844-50EB-48EC-9125-4F32F1D39817}" destId="{5984CFCB-A999-4E31-A8D3-CA2F2D10EED1}" srcOrd="1" destOrd="0" presId="urn:microsoft.com/office/officeart/2005/8/layout/cycle2"/>
    <dgm:cxn modelId="{6500D87F-4058-403C-95AA-A540B29334E6}" type="presParOf" srcId="{5984CFCB-A999-4E31-A8D3-CA2F2D10EED1}" destId="{D3EDBE8F-C259-49B9-8906-A55A4057E42A}" srcOrd="0" destOrd="0" presId="urn:microsoft.com/office/officeart/2005/8/layout/cycle2"/>
    <dgm:cxn modelId="{B3C9FA46-3237-4C9C-A367-453216BA9DCB}" type="presParOf" srcId="{B9CC0844-50EB-48EC-9125-4F32F1D39817}" destId="{37F8AE19-3FEE-40C5-A10E-600ED9E490A0}" srcOrd="2" destOrd="0" presId="urn:microsoft.com/office/officeart/2005/8/layout/cycle2"/>
    <dgm:cxn modelId="{7EB1E48F-1570-48E4-AF9D-8DD65BD6BFDA}" type="presParOf" srcId="{B9CC0844-50EB-48EC-9125-4F32F1D39817}" destId="{6CACA3CF-A50B-4E07-9C2D-A6E54A8A8F30}" srcOrd="3" destOrd="0" presId="urn:microsoft.com/office/officeart/2005/8/layout/cycle2"/>
    <dgm:cxn modelId="{8C1FF176-C652-4D2A-BB9E-24B2C914ECA7}" type="presParOf" srcId="{6CACA3CF-A50B-4E07-9C2D-A6E54A8A8F30}" destId="{E048D0CD-7792-43C6-B7A1-81451FC6C2CE}" srcOrd="0" destOrd="0" presId="urn:microsoft.com/office/officeart/2005/8/layout/cycle2"/>
    <dgm:cxn modelId="{442EAFF8-974B-447A-AACB-064710FF6074}" type="presParOf" srcId="{B9CC0844-50EB-48EC-9125-4F32F1D39817}" destId="{26CA00F2-F716-4B71-AE04-846D788B19EB}" srcOrd="4" destOrd="0" presId="urn:microsoft.com/office/officeart/2005/8/layout/cycle2"/>
    <dgm:cxn modelId="{0A8290DD-C45B-4F33-B735-6B90351C17AB}" type="presParOf" srcId="{B9CC0844-50EB-48EC-9125-4F32F1D39817}" destId="{2FF1237E-8C1D-469C-99D2-C982766876C3}" srcOrd="5" destOrd="0" presId="urn:microsoft.com/office/officeart/2005/8/layout/cycle2"/>
    <dgm:cxn modelId="{E9BB4EC9-F406-4925-9C90-80B4F0C82CE4}" type="presParOf" srcId="{2FF1237E-8C1D-469C-99D2-C982766876C3}" destId="{A5D15936-791A-4420-B5D6-69D14EFCDE09}" srcOrd="0" destOrd="0" presId="urn:microsoft.com/office/officeart/2005/8/layout/cycle2"/>
    <dgm:cxn modelId="{62683A70-49D0-46DB-89A4-D75768B1A063}" type="presParOf" srcId="{B9CC0844-50EB-48EC-9125-4F32F1D39817}" destId="{DEA15168-BD7F-4A08-B67F-42B453A89402}" srcOrd="6" destOrd="0" presId="urn:microsoft.com/office/officeart/2005/8/layout/cycle2"/>
    <dgm:cxn modelId="{EA7180DC-5226-4D85-B1D7-31B863FC201E}" type="presParOf" srcId="{B9CC0844-50EB-48EC-9125-4F32F1D39817}" destId="{3AEDC80C-E343-443E-BF10-7132EC935CBF}" srcOrd="7" destOrd="0" presId="urn:microsoft.com/office/officeart/2005/8/layout/cycle2"/>
    <dgm:cxn modelId="{FC84197D-F4F8-4406-83F5-124C88B6868A}" type="presParOf" srcId="{3AEDC80C-E343-443E-BF10-7132EC935CBF}" destId="{56C84869-0E1A-4DD0-962B-0E09C8B2BC9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6C4D77-A583-426E-BAA6-701464B8E98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3BF89E20-AFE4-415B-9E78-7F0AA8CDE816}">
      <dgm:prSet phldrT="[Text]" custT="1"/>
      <dgm:spPr/>
      <dgm:t>
        <a:bodyPr/>
        <a:lstStyle/>
        <a:p>
          <a:r>
            <a:rPr lang="el-GR" sz="1400" b="1" dirty="0"/>
            <a:t>Β</a:t>
          </a:r>
          <a:endParaRPr lang="en-GB" sz="1400" b="1" dirty="0"/>
        </a:p>
      </dgm:t>
    </dgm:pt>
    <dgm:pt modelId="{3836FADD-8151-4B30-9DFF-D84D848E7A88}" type="parTrans" cxnId="{75A90FC0-96E1-459B-A3F3-0A998B5A137F}">
      <dgm:prSet/>
      <dgm:spPr/>
      <dgm:t>
        <a:bodyPr/>
        <a:lstStyle/>
        <a:p>
          <a:endParaRPr lang="en-GB"/>
        </a:p>
      </dgm:t>
    </dgm:pt>
    <dgm:pt modelId="{1E29E0A1-C85D-4CCE-95AE-7DA6950D8583}" type="sibTrans" cxnId="{75A90FC0-96E1-459B-A3F3-0A998B5A137F}">
      <dgm:prSet/>
      <dgm:spPr>
        <a:solidFill>
          <a:srgbClr val="FF0000"/>
        </a:solidFill>
      </dgm:spPr>
      <dgm:t>
        <a:bodyPr/>
        <a:lstStyle/>
        <a:p>
          <a:endParaRPr lang="en-GB"/>
        </a:p>
      </dgm:t>
    </dgm:pt>
    <dgm:pt modelId="{09552DF4-6F15-4F8E-91D5-CD31770D1E87}">
      <dgm:prSet phldrT="[Text]" custT="1"/>
      <dgm:spPr/>
      <dgm:t>
        <a:bodyPr/>
        <a:lstStyle/>
        <a:p>
          <a:r>
            <a:rPr lang="el-GR" sz="1200" dirty="0"/>
            <a:t>Επιλογές μαθημάτων με βάση την απόφαση του προηγούμενου σταδίου πχ Κύπρος -Ελλάδα:</a:t>
          </a:r>
          <a:endParaRPr lang="en-GB" sz="1200" dirty="0"/>
        </a:p>
      </dgm:t>
    </dgm:pt>
    <dgm:pt modelId="{216D64B4-B848-45E3-A7B2-318F56091FC3}" type="parTrans" cxnId="{BC75EB4B-36E5-4538-902C-7474DC8F3BFD}">
      <dgm:prSet/>
      <dgm:spPr/>
      <dgm:t>
        <a:bodyPr/>
        <a:lstStyle/>
        <a:p>
          <a:endParaRPr lang="en-GB"/>
        </a:p>
      </dgm:t>
    </dgm:pt>
    <dgm:pt modelId="{D2FC342A-416E-49B4-8EEF-C79FDD34A488}" type="sibTrans" cxnId="{BC75EB4B-36E5-4538-902C-7474DC8F3BFD}">
      <dgm:prSet/>
      <dgm:spPr/>
      <dgm:t>
        <a:bodyPr/>
        <a:lstStyle/>
        <a:p>
          <a:endParaRPr lang="en-GB"/>
        </a:p>
      </dgm:t>
    </dgm:pt>
    <dgm:pt modelId="{AF3281E7-3326-47F3-91AE-84B204635FB5}">
      <dgm:prSet phldrT="[Text]" custT="1"/>
      <dgm:spPr/>
      <dgm:t>
        <a:bodyPr/>
        <a:lstStyle/>
        <a:p>
          <a:r>
            <a:rPr lang="el-GR" sz="1400" b="1" dirty="0"/>
            <a:t>Γ</a:t>
          </a:r>
          <a:endParaRPr lang="en-GB" sz="1400" b="1" dirty="0"/>
        </a:p>
      </dgm:t>
    </dgm:pt>
    <dgm:pt modelId="{9F54ABF2-CDB8-4F32-A846-1122491F37CA}" type="parTrans" cxnId="{AACC6D80-E559-47AF-A51D-FBA8779A60B5}">
      <dgm:prSet/>
      <dgm:spPr/>
      <dgm:t>
        <a:bodyPr/>
        <a:lstStyle/>
        <a:p>
          <a:endParaRPr lang="en-GB"/>
        </a:p>
      </dgm:t>
    </dgm:pt>
    <dgm:pt modelId="{22FE8B83-7FBD-4D84-9D4A-24B5912EE0FD}" type="sibTrans" cxnId="{AACC6D80-E559-47AF-A51D-FBA8779A60B5}">
      <dgm:prSet/>
      <dgm:spPr>
        <a:solidFill>
          <a:srgbClr val="FF0000"/>
        </a:solidFill>
      </dgm:spPr>
      <dgm:t>
        <a:bodyPr/>
        <a:lstStyle/>
        <a:p>
          <a:endParaRPr lang="en-GB"/>
        </a:p>
      </dgm:t>
    </dgm:pt>
    <dgm:pt modelId="{EF12CC47-C124-4877-BA30-AA5551F33D01}">
      <dgm:prSet phldrT="[Text]" custT="1"/>
      <dgm:spPr/>
      <dgm:t>
        <a:bodyPr/>
        <a:lstStyle/>
        <a:p>
          <a:r>
            <a:rPr lang="el-GR" sz="1400" b="1" dirty="0"/>
            <a:t>Δ</a:t>
          </a:r>
          <a:endParaRPr lang="en-GB" sz="1400" b="1" dirty="0"/>
        </a:p>
      </dgm:t>
    </dgm:pt>
    <dgm:pt modelId="{AE3142E7-4F20-4954-A949-C5CE589F0293}" type="parTrans" cxnId="{19572677-DD1A-4675-9ACB-2CFF3884FFCE}">
      <dgm:prSet/>
      <dgm:spPr/>
      <dgm:t>
        <a:bodyPr/>
        <a:lstStyle/>
        <a:p>
          <a:endParaRPr lang="en-GB"/>
        </a:p>
      </dgm:t>
    </dgm:pt>
    <dgm:pt modelId="{A9DE5727-4452-49C3-973C-FF7F19EB7494}" type="sibTrans" cxnId="{19572677-DD1A-4675-9ACB-2CFF3884FFCE}">
      <dgm:prSet/>
      <dgm:spPr/>
      <dgm:t>
        <a:bodyPr/>
        <a:lstStyle/>
        <a:p>
          <a:endParaRPr lang="en-GB"/>
        </a:p>
      </dgm:t>
    </dgm:pt>
    <dgm:pt modelId="{C1A2A407-500E-4130-B5EE-101100F25577}">
      <dgm:prSet phldrT="[Text]" custT="1"/>
      <dgm:spPr/>
      <dgm:t>
        <a:bodyPr/>
        <a:lstStyle/>
        <a:p>
          <a:r>
            <a:rPr lang="el-GR" sz="1200" dirty="0"/>
            <a:t>Ομάδες Επαγγελμάτων</a:t>
          </a:r>
          <a:endParaRPr lang="en-GB" sz="1200" dirty="0"/>
        </a:p>
      </dgm:t>
    </dgm:pt>
    <dgm:pt modelId="{C966E0D4-666E-4269-9EA4-D427E745D9C2}" type="parTrans" cxnId="{3FD3BA7D-5E0C-40C3-9447-ED8A8CBF3CF3}">
      <dgm:prSet/>
      <dgm:spPr/>
      <dgm:t>
        <a:bodyPr/>
        <a:lstStyle/>
        <a:p>
          <a:endParaRPr lang="el-GR"/>
        </a:p>
      </dgm:t>
    </dgm:pt>
    <dgm:pt modelId="{C519E40A-FF11-4ED8-AFAB-871D1B7E5D63}" type="sibTrans" cxnId="{3FD3BA7D-5E0C-40C3-9447-ED8A8CBF3CF3}">
      <dgm:prSet/>
      <dgm:spPr/>
      <dgm:t>
        <a:bodyPr/>
        <a:lstStyle/>
        <a:p>
          <a:endParaRPr lang="el-GR"/>
        </a:p>
      </dgm:t>
    </dgm:pt>
    <dgm:pt modelId="{443C46CA-D3A0-4ECD-B929-D88FAA1ACC3E}">
      <dgm:prSet phldrT="[Text]" custT="1"/>
      <dgm:spPr/>
      <dgm:t>
        <a:bodyPr/>
        <a:lstStyle/>
        <a:p>
          <a:r>
            <a:rPr lang="el-GR" sz="1200" dirty="0"/>
            <a:t>Εκπαίδευση ανά χώρα π.χ. Κύπρος-Ελλάδα: Επιστημονικά Πεδία/ Πλαίσια Πρόσβασης  </a:t>
          </a:r>
          <a:endParaRPr lang="en-GB" sz="1200" dirty="0"/>
        </a:p>
      </dgm:t>
    </dgm:pt>
    <dgm:pt modelId="{CC1D2A44-144E-497E-BEC9-EE5732A31A7E}" type="parTrans" cxnId="{22D674F0-173D-461B-A894-0781B269BAB1}">
      <dgm:prSet/>
      <dgm:spPr/>
      <dgm:t>
        <a:bodyPr/>
        <a:lstStyle/>
        <a:p>
          <a:endParaRPr lang="el-GR"/>
        </a:p>
      </dgm:t>
    </dgm:pt>
    <dgm:pt modelId="{ADE18159-F716-4F8E-93FF-172E8B33DA03}" type="sibTrans" cxnId="{22D674F0-173D-461B-A894-0781B269BAB1}">
      <dgm:prSet/>
      <dgm:spPr/>
      <dgm:t>
        <a:bodyPr/>
        <a:lstStyle/>
        <a:p>
          <a:endParaRPr lang="el-GR"/>
        </a:p>
      </dgm:t>
    </dgm:pt>
    <dgm:pt modelId="{81452181-F258-421A-AA31-D951886BD226}">
      <dgm:prSet phldrT="[Text]" custT="1"/>
      <dgm:spPr/>
      <dgm:t>
        <a:bodyPr/>
        <a:lstStyle/>
        <a:p>
          <a:endParaRPr lang="en-GB" sz="1200" dirty="0"/>
        </a:p>
      </dgm:t>
    </dgm:pt>
    <dgm:pt modelId="{2E286FE6-E54F-4049-9208-35F601C9A0C2}" type="parTrans" cxnId="{FA6756C7-EAD6-4D33-A653-431E6EE17C86}">
      <dgm:prSet/>
      <dgm:spPr/>
      <dgm:t>
        <a:bodyPr/>
        <a:lstStyle/>
        <a:p>
          <a:endParaRPr lang="el-GR"/>
        </a:p>
      </dgm:t>
    </dgm:pt>
    <dgm:pt modelId="{C57811D4-2482-4BFD-BA56-5445E036A4D6}" type="sibTrans" cxnId="{FA6756C7-EAD6-4D33-A653-431E6EE17C86}">
      <dgm:prSet/>
      <dgm:spPr/>
      <dgm:t>
        <a:bodyPr/>
        <a:lstStyle/>
        <a:p>
          <a:endParaRPr lang="el-GR"/>
        </a:p>
      </dgm:t>
    </dgm:pt>
    <dgm:pt modelId="{9C4BF887-5AE7-49DE-B24A-86B599F62B0A}">
      <dgm:prSet phldrT="[Text]" custT="1"/>
      <dgm:spPr/>
      <dgm:t>
        <a:bodyPr/>
        <a:lstStyle/>
        <a:p>
          <a:r>
            <a:rPr lang="el-GR" sz="1200" dirty="0"/>
            <a:t>1……………….</a:t>
          </a:r>
          <a:endParaRPr lang="en-GB" sz="1200" dirty="0"/>
        </a:p>
      </dgm:t>
    </dgm:pt>
    <dgm:pt modelId="{3C01354F-A2C6-4F09-8D23-1056CC4894F8}" type="parTrans" cxnId="{BE0B37BB-F848-412C-BEA6-6B7E8616C046}">
      <dgm:prSet/>
      <dgm:spPr/>
      <dgm:t>
        <a:bodyPr/>
        <a:lstStyle/>
        <a:p>
          <a:endParaRPr lang="el-GR"/>
        </a:p>
      </dgm:t>
    </dgm:pt>
    <dgm:pt modelId="{F1C71B65-5306-46C8-B783-BC4D5009C01B}" type="sibTrans" cxnId="{BE0B37BB-F848-412C-BEA6-6B7E8616C046}">
      <dgm:prSet/>
      <dgm:spPr/>
      <dgm:t>
        <a:bodyPr/>
        <a:lstStyle/>
        <a:p>
          <a:endParaRPr lang="el-GR"/>
        </a:p>
      </dgm:t>
    </dgm:pt>
    <dgm:pt modelId="{E8E1B86C-8420-424A-AF19-5AD102319E33}">
      <dgm:prSet phldrT="[Text]" custT="1"/>
      <dgm:spPr/>
      <dgm:t>
        <a:bodyPr/>
        <a:lstStyle/>
        <a:p>
          <a:r>
            <a:rPr lang="el-GR" sz="1200" dirty="0"/>
            <a:t>2……………….</a:t>
          </a:r>
          <a:endParaRPr lang="en-GB" sz="1200" dirty="0"/>
        </a:p>
      </dgm:t>
    </dgm:pt>
    <dgm:pt modelId="{A5C6E94F-0718-4469-8F24-F8CF19F071B3}" type="parTrans" cxnId="{8B93F2A0-ABC4-4E09-BC0E-ECD2F3DBAD2A}">
      <dgm:prSet/>
      <dgm:spPr/>
      <dgm:t>
        <a:bodyPr/>
        <a:lstStyle/>
        <a:p>
          <a:endParaRPr lang="el-GR"/>
        </a:p>
      </dgm:t>
    </dgm:pt>
    <dgm:pt modelId="{EFD9037E-8D86-4EAE-A1E5-35F3F18EB20C}" type="sibTrans" cxnId="{8B93F2A0-ABC4-4E09-BC0E-ECD2F3DBAD2A}">
      <dgm:prSet/>
      <dgm:spPr/>
      <dgm:t>
        <a:bodyPr/>
        <a:lstStyle/>
        <a:p>
          <a:endParaRPr lang="el-GR"/>
        </a:p>
      </dgm:t>
    </dgm:pt>
    <dgm:pt modelId="{F958E70A-333A-4CFB-B4BA-BDA6C08BDEF9}">
      <dgm:prSet custT="1"/>
      <dgm:spPr/>
      <dgm:t>
        <a:bodyPr/>
        <a:lstStyle/>
        <a:p>
          <a:r>
            <a:rPr lang="el-GR" sz="1200" dirty="0"/>
            <a:t>Επιλογή Κατεύθυνσης Γ΄ και Β’ τάξης  με βάση  τα προηγούμενα στάδια </a:t>
          </a:r>
        </a:p>
      </dgm:t>
    </dgm:pt>
    <dgm:pt modelId="{27F6B1F3-D942-4496-B71F-968F5B440740}" type="parTrans" cxnId="{08A1BF74-1145-44FF-A80A-949CDCEB388C}">
      <dgm:prSet/>
      <dgm:spPr/>
      <dgm:t>
        <a:bodyPr/>
        <a:lstStyle/>
        <a:p>
          <a:endParaRPr lang="el-GR"/>
        </a:p>
      </dgm:t>
    </dgm:pt>
    <dgm:pt modelId="{B4A073B7-9B38-4D84-B298-5230080EAFA2}" type="sibTrans" cxnId="{08A1BF74-1145-44FF-A80A-949CDCEB388C}">
      <dgm:prSet/>
      <dgm:spPr/>
      <dgm:t>
        <a:bodyPr/>
        <a:lstStyle/>
        <a:p>
          <a:endParaRPr lang="el-GR"/>
        </a:p>
      </dgm:t>
    </dgm:pt>
    <dgm:pt modelId="{BE5F88F9-F042-42D5-B7DD-B7E3EC9345DE}">
      <dgm:prSet custT="1"/>
      <dgm:spPr/>
      <dgm:t>
        <a:bodyPr/>
        <a:lstStyle/>
        <a:p>
          <a:r>
            <a:rPr lang="el-GR" sz="1200" dirty="0"/>
            <a:t>Κατεύθυνση-   Μαθήματα</a:t>
          </a:r>
        </a:p>
      </dgm:t>
    </dgm:pt>
    <dgm:pt modelId="{833ED8CF-13E7-4C75-85B5-83FA37EF316A}" type="parTrans" cxnId="{80587D60-C95B-4A98-A52C-FF9E0CB6604E}">
      <dgm:prSet/>
      <dgm:spPr/>
      <dgm:t>
        <a:bodyPr/>
        <a:lstStyle/>
        <a:p>
          <a:endParaRPr lang="el-GR"/>
        </a:p>
      </dgm:t>
    </dgm:pt>
    <dgm:pt modelId="{5A13B683-2A37-4256-A225-5B82F6BAAC96}" type="sibTrans" cxnId="{80587D60-C95B-4A98-A52C-FF9E0CB6604E}">
      <dgm:prSet/>
      <dgm:spPr/>
      <dgm:t>
        <a:bodyPr/>
        <a:lstStyle/>
        <a:p>
          <a:endParaRPr lang="el-GR"/>
        </a:p>
      </dgm:t>
    </dgm:pt>
    <dgm:pt modelId="{EFDA54FA-57BC-48E6-ACAE-44DD0A2D48FC}">
      <dgm:prSet custT="1"/>
      <dgm:spPr/>
      <dgm:t>
        <a:bodyPr/>
        <a:lstStyle/>
        <a:p>
          <a:r>
            <a:rPr lang="el-GR" sz="1200" dirty="0"/>
            <a:t>Επιλογή Ομάδας </a:t>
          </a:r>
          <a:r>
            <a:rPr lang="el-GR" sz="1200" dirty="0" err="1"/>
            <a:t>Προσανατολισ</a:t>
          </a:r>
          <a:r>
            <a:rPr lang="el-GR" sz="1200" dirty="0"/>
            <a:t>-μού Α΄ τάξης πάντα με βάση τις επιλογές του προηγούμενου σταδίου</a:t>
          </a:r>
          <a:r>
            <a:rPr lang="el-GR" sz="1000" dirty="0"/>
            <a:t>.</a:t>
          </a:r>
          <a:endParaRPr lang="el-GR" sz="1200" dirty="0"/>
        </a:p>
      </dgm:t>
    </dgm:pt>
    <dgm:pt modelId="{0F779577-1BE3-43AB-8F25-87C6313112A5}" type="parTrans" cxnId="{00B8ECB4-205E-44E9-97BF-9DCD51204982}">
      <dgm:prSet/>
      <dgm:spPr/>
      <dgm:t>
        <a:bodyPr/>
        <a:lstStyle/>
        <a:p>
          <a:endParaRPr lang="el-GR"/>
        </a:p>
      </dgm:t>
    </dgm:pt>
    <dgm:pt modelId="{0C5B0112-6424-4F97-B938-C00DEBE02670}" type="sibTrans" cxnId="{00B8ECB4-205E-44E9-97BF-9DCD51204982}">
      <dgm:prSet/>
      <dgm:spPr/>
      <dgm:t>
        <a:bodyPr/>
        <a:lstStyle/>
        <a:p>
          <a:endParaRPr lang="el-GR"/>
        </a:p>
      </dgm:t>
    </dgm:pt>
    <dgm:pt modelId="{E6F97FBC-77E2-49F3-9EFD-B129D33B6E56}">
      <dgm:prSet phldrT="[Text]" custT="1"/>
      <dgm:spPr/>
      <dgm:t>
        <a:bodyPr/>
        <a:lstStyle/>
        <a:p>
          <a:r>
            <a:rPr lang="el-GR" sz="1200" dirty="0"/>
            <a:t>Αυτογνωσία</a:t>
          </a:r>
          <a:endParaRPr lang="en-GB" sz="1200" dirty="0"/>
        </a:p>
      </dgm:t>
    </dgm:pt>
    <dgm:pt modelId="{663AF2C7-DB09-4C7F-A978-2EBF2670A8F4}" type="sibTrans" cxnId="{DD007D9B-7050-4FDC-971E-DCDCF584AAC9}">
      <dgm:prSet/>
      <dgm:spPr/>
      <dgm:t>
        <a:bodyPr/>
        <a:lstStyle/>
        <a:p>
          <a:endParaRPr lang="en-GB"/>
        </a:p>
      </dgm:t>
    </dgm:pt>
    <dgm:pt modelId="{68EEA9BA-9B97-4612-B997-A0F77F1F3450}" type="parTrans" cxnId="{DD007D9B-7050-4FDC-971E-DCDCF584AAC9}">
      <dgm:prSet/>
      <dgm:spPr/>
      <dgm:t>
        <a:bodyPr/>
        <a:lstStyle/>
        <a:p>
          <a:endParaRPr lang="en-GB"/>
        </a:p>
      </dgm:t>
    </dgm:pt>
    <dgm:pt modelId="{CC96ECF6-0131-4A35-A185-8EDA59BC1CE7}">
      <dgm:prSet phldrT="[Text]" custT="1"/>
      <dgm:spPr/>
      <dgm:t>
        <a:bodyPr/>
        <a:lstStyle/>
        <a:p>
          <a:r>
            <a:rPr lang="el-GR" sz="1400" b="1" dirty="0"/>
            <a:t>Α</a:t>
          </a:r>
          <a:endParaRPr lang="en-GB" sz="1400" b="1" dirty="0"/>
        </a:p>
      </dgm:t>
    </dgm:pt>
    <dgm:pt modelId="{6C769F41-F7D4-4775-8188-89EF47CA78DC}" type="sibTrans" cxnId="{20EF03FE-EA77-4DCB-9BCB-86ABF74862A9}">
      <dgm:prSet/>
      <dgm:spPr>
        <a:solidFill>
          <a:srgbClr val="FF0000"/>
        </a:solidFill>
      </dgm:spPr>
      <dgm:t>
        <a:bodyPr/>
        <a:lstStyle/>
        <a:p>
          <a:endParaRPr lang="en-GB"/>
        </a:p>
      </dgm:t>
    </dgm:pt>
    <dgm:pt modelId="{A0185A51-D9C7-47DF-B224-1A9DD20BE1B9}" type="parTrans" cxnId="{20EF03FE-EA77-4DCB-9BCB-86ABF74862A9}">
      <dgm:prSet/>
      <dgm:spPr/>
      <dgm:t>
        <a:bodyPr/>
        <a:lstStyle/>
        <a:p>
          <a:endParaRPr lang="en-GB"/>
        </a:p>
      </dgm:t>
    </dgm:pt>
    <dgm:pt modelId="{1632D3D7-E8FF-408E-BB26-1B6B34B98CE1}">
      <dgm:prSet custT="1"/>
      <dgm:spPr/>
      <dgm:t>
        <a:bodyPr/>
        <a:lstStyle/>
        <a:p>
          <a:endParaRPr lang="el-GR" sz="1200" dirty="0"/>
        </a:p>
      </dgm:t>
    </dgm:pt>
    <dgm:pt modelId="{A367EEE2-53AD-456B-AE1C-18D6B2B87DA4}" type="parTrans" cxnId="{1A782A07-40F2-4D12-AEF3-C5F4B21E5A4F}">
      <dgm:prSet/>
      <dgm:spPr/>
      <dgm:t>
        <a:bodyPr/>
        <a:lstStyle/>
        <a:p>
          <a:endParaRPr lang="en-US"/>
        </a:p>
      </dgm:t>
    </dgm:pt>
    <dgm:pt modelId="{E5DE5DD2-E65A-4181-A1DC-63D37CFB519B}" type="sibTrans" cxnId="{1A782A07-40F2-4D12-AEF3-C5F4B21E5A4F}">
      <dgm:prSet/>
      <dgm:spPr/>
      <dgm:t>
        <a:bodyPr/>
        <a:lstStyle/>
        <a:p>
          <a:endParaRPr lang="en-US"/>
        </a:p>
      </dgm:t>
    </dgm:pt>
    <dgm:pt modelId="{A50F1B83-09DA-45C3-9B98-4695845912F6}">
      <dgm:prSet custT="1"/>
      <dgm:spPr/>
      <dgm:t>
        <a:bodyPr/>
        <a:lstStyle/>
        <a:p>
          <a:r>
            <a:rPr lang="en-US" sz="1200" dirty="0"/>
            <a:t>1……………….</a:t>
          </a:r>
          <a:endParaRPr lang="el-GR" sz="1200" dirty="0"/>
        </a:p>
        <a:p>
          <a:r>
            <a:rPr lang="en-US" sz="1200" dirty="0"/>
            <a:t>2……………….</a:t>
          </a:r>
        </a:p>
        <a:p>
          <a:endParaRPr lang="en-US" sz="1200" dirty="0"/>
        </a:p>
      </dgm:t>
    </dgm:pt>
    <dgm:pt modelId="{724998BB-45CD-4EF0-8E8B-59AE312893D1}" type="parTrans" cxnId="{D078ACBD-3E86-420F-AFBB-0EC71B11A5C6}">
      <dgm:prSet/>
      <dgm:spPr/>
      <dgm:t>
        <a:bodyPr/>
        <a:lstStyle/>
        <a:p>
          <a:endParaRPr lang="en-US"/>
        </a:p>
      </dgm:t>
    </dgm:pt>
    <dgm:pt modelId="{D81E0A5D-B6B8-4926-BDAE-290E3ED9B62C}" type="sibTrans" cxnId="{D078ACBD-3E86-420F-AFBB-0EC71B11A5C6}">
      <dgm:prSet/>
      <dgm:spPr/>
      <dgm:t>
        <a:bodyPr/>
        <a:lstStyle/>
        <a:p>
          <a:endParaRPr lang="en-US"/>
        </a:p>
      </dgm:t>
    </dgm:pt>
    <dgm:pt modelId="{D825075A-0A10-4419-AFAE-8E87C8A23374}">
      <dgm:prSet custT="1"/>
      <dgm:spPr/>
      <dgm:t>
        <a:bodyPr/>
        <a:lstStyle/>
        <a:p>
          <a:r>
            <a:rPr lang="en-US" sz="1200" dirty="0"/>
            <a:t>1……………….</a:t>
          </a:r>
          <a:endParaRPr lang="el-GR" sz="1200" dirty="0"/>
        </a:p>
      </dgm:t>
    </dgm:pt>
    <dgm:pt modelId="{6FD4051C-0818-4A94-B98E-73269CA4A744}" type="parTrans" cxnId="{22BE6CEB-4710-4BE8-9F1C-320F3E82E655}">
      <dgm:prSet/>
      <dgm:spPr/>
      <dgm:t>
        <a:bodyPr/>
        <a:lstStyle/>
        <a:p>
          <a:endParaRPr lang="en-US"/>
        </a:p>
      </dgm:t>
    </dgm:pt>
    <dgm:pt modelId="{BB97E17D-7C4C-4647-A93D-E731A5C5C690}" type="sibTrans" cxnId="{22BE6CEB-4710-4BE8-9F1C-320F3E82E655}">
      <dgm:prSet/>
      <dgm:spPr/>
      <dgm:t>
        <a:bodyPr/>
        <a:lstStyle/>
        <a:p>
          <a:endParaRPr lang="en-US"/>
        </a:p>
      </dgm:t>
    </dgm:pt>
    <dgm:pt modelId="{D97E1E57-7F48-467B-B600-3F3C92A6A2F8}">
      <dgm:prSet custT="1"/>
      <dgm:spPr/>
      <dgm:t>
        <a:bodyPr/>
        <a:lstStyle/>
        <a:p>
          <a:r>
            <a:rPr lang="en-US" sz="1200" dirty="0"/>
            <a:t>2……………….</a:t>
          </a:r>
        </a:p>
      </dgm:t>
    </dgm:pt>
    <dgm:pt modelId="{6EF74669-362D-44FE-87BB-208C843A4A97}" type="parTrans" cxnId="{50E16474-7067-4C12-A11D-0056E19EA8C0}">
      <dgm:prSet/>
      <dgm:spPr/>
      <dgm:t>
        <a:bodyPr/>
        <a:lstStyle/>
        <a:p>
          <a:endParaRPr lang="en-US"/>
        </a:p>
      </dgm:t>
    </dgm:pt>
    <dgm:pt modelId="{7D9172F4-3BDE-4F01-9529-144AF9227826}" type="sibTrans" cxnId="{50E16474-7067-4C12-A11D-0056E19EA8C0}">
      <dgm:prSet/>
      <dgm:spPr/>
      <dgm:t>
        <a:bodyPr/>
        <a:lstStyle/>
        <a:p>
          <a:endParaRPr lang="en-US"/>
        </a:p>
      </dgm:t>
    </dgm:pt>
    <dgm:pt modelId="{F4C39CE8-8F26-4181-815A-38B94A91631F}">
      <dgm:prSet custT="1"/>
      <dgm:spPr/>
      <dgm:t>
        <a:bodyPr/>
        <a:lstStyle/>
        <a:p>
          <a:endParaRPr lang="en-US" sz="1200" dirty="0"/>
        </a:p>
      </dgm:t>
    </dgm:pt>
    <dgm:pt modelId="{5925E1A1-6384-4D66-B24A-AD395289E60D}" type="parTrans" cxnId="{AC35DE62-57BB-4E23-8A30-FD93827AD199}">
      <dgm:prSet/>
      <dgm:spPr/>
      <dgm:t>
        <a:bodyPr/>
        <a:lstStyle/>
        <a:p>
          <a:endParaRPr lang="en-US"/>
        </a:p>
      </dgm:t>
    </dgm:pt>
    <dgm:pt modelId="{9AE7597C-EDC7-4B16-A92F-7F45C87D82A6}" type="sibTrans" cxnId="{AC35DE62-57BB-4E23-8A30-FD93827AD199}">
      <dgm:prSet/>
      <dgm:spPr/>
      <dgm:t>
        <a:bodyPr/>
        <a:lstStyle/>
        <a:p>
          <a:endParaRPr lang="en-US"/>
        </a:p>
      </dgm:t>
    </dgm:pt>
    <dgm:pt modelId="{2AFA0261-708D-49B8-816A-7E1CF338F3DA}">
      <dgm:prSet phldrT="[Text]" custT="1"/>
      <dgm:spPr/>
      <dgm:t>
        <a:bodyPr/>
        <a:lstStyle/>
        <a:p>
          <a:endParaRPr lang="en-GB" sz="1200" dirty="0"/>
        </a:p>
      </dgm:t>
    </dgm:pt>
    <dgm:pt modelId="{F094DE5C-3E25-4C1B-8D2C-E2265FFC7766}" type="parTrans" cxnId="{089D821B-BA78-432B-8746-894502257E7E}">
      <dgm:prSet/>
      <dgm:spPr/>
      <dgm:t>
        <a:bodyPr/>
        <a:lstStyle/>
        <a:p>
          <a:endParaRPr lang="en-US"/>
        </a:p>
      </dgm:t>
    </dgm:pt>
    <dgm:pt modelId="{B7C7BFA3-500F-4747-8FAE-3F0EB099D375}" type="sibTrans" cxnId="{089D821B-BA78-432B-8746-894502257E7E}">
      <dgm:prSet/>
      <dgm:spPr/>
      <dgm:t>
        <a:bodyPr/>
        <a:lstStyle/>
        <a:p>
          <a:endParaRPr lang="en-US"/>
        </a:p>
      </dgm:t>
    </dgm:pt>
    <dgm:pt modelId="{E4FBDE8C-C3EF-4DBA-89BB-2C2DE6CC024B}">
      <dgm:prSet phldrT="[Text]" custT="1"/>
      <dgm:spPr/>
      <dgm:t>
        <a:bodyPr/>
        <a:lstStyle/>
        <a:p>
          <a:endParaRPr lang="en-GB" sz="1200" dirty="0"/>
        </a:p>
      </dgm:t>
    </dgm:pt>
    <dgm:pt modelId="{EC8D04E4-E3D5-4202-AB1A-0A88FB000EA8}" type="parTrans" cxnId="{B4C9BAF1-2E77-418B-BBE8-59F74F8EF884}">
      <dgm:prSet/>
      <dgm:spPr/>
      <dgm:t>
        <a:bodyPr/>
        <a:lstStyle/>
        <a:p>
          <a:endParaRPr lang="en-US"/>
        </a:p>
      </dgm:t>
    </dgm:pt>
    <dgm:pt modelId="{48FC0D61-104E-45B4-A662-154FBDA433FC}" type="sibTrans" cxnId="{B4C9BAF1-2E77-418B-BBE8-59F74F8EF884}">
      <dgm:prSet/>
      <dgm:spPr/>
      <dgm:t>
        <a:bodyPr/>
        <a:lstStyle/>
        <a:p>
          <a:endParaRPr lang="en-US"/>
        </a:p>
      </dgm:t>
    </dgm:pt>
    <dgm:pt modelId="{F16D1462-564C-4824-AFB0-7A0BFA1B966B}">
      <dgm:prSet phldrT="[Text]" custT="1"/>
      <dgm:spPr/>
      <dgm:t>
        <a:bodyPr/>
        <a:lstStyle/>
        <a:p>
          <a:r>
            <a:rPr lang="el-GR" sz="1200" dirty="0"/>
            <a:t>ΚΟΙΝΑ ΜΑΘΗΜΑΤΑ</a:t>
          </a:r>
          <a:endParaRPr lang="en-GB" sz="1200" dirty="0"/>
        </a:p>
      </dgm:t>
    </dgm:pt>
    <dgm:pt modelId="{15F2E4F7-5D75-457A-B0BF-7B05777DD1F4}" type="parTrans" cxnId="{E89514FB-28FF-4F6D-A768-DD8A4F33F082}">
      <dgm:prSet/>
      <dgm:spPr/>
      <dgm:t>
        <a:bodyPr/>
        <a:lstStyle/>
        <a:p>
          <a:endParaRPr lang="en-US"/>
        </a:p>
      </dgm:t>
    </dgm:pt>
    <dgm:pt modelId="{EF8E20CC-689D-4589-89A2-761D0C3D8C72}" type="sibTrans" cxnId="{E89514FB-28FF-4F6D-A768-DD8A4F33F082}">
      <dgm:prSet/>
      <dgm:spPr/>
      <dgm:t>
        <a:bodyPr/>
        <a:lstStyle/>
        <a:p>
          <a:endParaRPr lang="en-US"/>
        </a:p>
      </dgm:t>
    </dgm:pt>
    <dgm:pt modelId="{735566C5-773E-417F-83BA-EE52C78A5E52}">
      <dgm:prSet phldrT="[Text]" custT="1"/>
      <dgm:spPr/>
      <dgm:t>
        <a:bodyPr/>
        <a:lstStyle/>
        <a:p>
          <a:r>
            <a:rPr lang="el-GR" sz="1200" dirty="0"/>
            <a:t>Επιλογές μαθημάτων βάσει των Επιστημονικών Πεδίων και Πλαισίων Πρόσβασης</a:t>
          </a:r>
          <a:endParaRPr lang="en-GB" sz="1200" dirty="0"/>
        </a:p>
      </dgm:t>
    </dgm:pt>
    <dgm:pt modelId="{5DEBE617-0CEE-474D-8A0E-8C058A9DFB62}" type="parTrans" cxnId="{109668FD-2913-4B17-839E-A75D6C101FAE}">
      <dgm:prSet/>
      <dgm:spPr/>
      <dgm:t>
        <a:bodyPr/>
        <a:lstStyle/>
        <a:p>
          <a:endParaRPr lang="en-US"/>
        </a:p>
      </dgm:t>
    </dgm:pt>
    <dgm:pt modelId="{E52820F6-4DC9-41FD-971D-0DCD93A50599}" type="sibTrans" cxnId="{109668FD-2913-4B17-839E-A75D6C101FAE}">
      <dgm:prSet/>
      <dgm:spPr/>
      <dgm:t>
        <a:bodyPr/>
        <a:lstStyle/>
        <a:p>
          <a:endParaRPr lang="en-US"/>
        </a:p>
      </dgm:t>
    </dgm:pt>
    <dgm:pt modelId="{B82C9C27-C35C-45B2-9DFA-B52B4CC1918E}">
      <dgm:prSet custT="1"/>
      <dgm:spPr/>
      <dgm:t>
        <a:bodyPr/>
        <a:lstStyle/>
        <a:p>
          <a:endParaRPr lang="el-GR" sz="1200" dirty="0"/>
        </a:p>
      </dgm:t>
    </dgm:pt>
    <dgm:pt modelId="{C746144C-79D0-46D1-B681-50705B4E3468}" type="parTrans" cxnId="{53132393-F334-43AF-AC10-4652FAD5F1F0}">
      <dgm:prSet/>
      <dgm:spPr/>
      <dgm:t>
        <a:bodyPr/>
        <a:lstStyle/>
        <a:p>
          <a:endParaRPr lang="en-US"/>
        </a:p>
      </dgm:t>
    </dgm:pt>
    <dgm:pt modelId="{174B632E-D439-4100-86CF-86D429B75000}" type="sibTrans" cxnId="{53132393-F334-43AF-AC10-4652FAD5F1F0}">
      <dgm:prSet/>
      <dgm:spPr/>
      <dgm:t>
        <a:bodyPr/>
        <a:lstStyle/>
        <a:p>
          <a:endParaRPr lang="en-US"/>
        </a:p>
      </dgm:t>
    </dgm:pt>
    <dgm:pt modelId="{272D1F20-4416-4217-BAF8-8FBE809A5091}">
      <dgm:prSet custT="1"/>
      <dgm:spPr/>
      <dgm:t>
        <a:bodyPr/>
        <a:lstStyle/>
        <a:p>
          <a:endParaRPr lang="el-GR" sz="1200" dirty="0"/>
        </a:p>
      </dgm:t>
    </dgm:pt>
    <dgm:pt modelId="{C2F5675F-E58A-44D9-8191-5AD3D138DE0F}" type="parTrans" cxnId="{EBDA5D07-974A-4C5C-8E9F-6EE8C217B580}">
      <dgm:prSet/>
      <dgm:spPr/>
      <dgm:t>
        <a:bodyPr/>
        <a:lstStyle/>
        <a:p>
          <a:endParaRPr lang="en-US"/>
        </a:p>
      </dgm:t>
    </dgm:pt>
    <dgm:pt modelId="{06D8BEA3-5253-44B9-A938-00EFF38D9FFC}" type="sibTrans" cxnId="{EBDA5D07-974A-4C5C-8E9F-6EE8C217B580}">
      <dgm:prSet/>
      <dgm:spPr/>
      <dgm:t>
        <a:bodyPr/>
        <a:lstStyle/>
        <a:p>
          <a:endParaRPr lang="en-US"/>
        </a:p>
      </dgm:t>
    </dgm:pt>
    <dgm:pt modelId="{2FA02B6D-CC12-4209-B293-4CB0909665F2}">
      <dgm:prSet phldrT="[Text]" custT="1"/>
      <dgm:spPr/>
      <dgm:t>
        <a:bodyPr/>
        <a:lstStyle/>
        <a:p>
          <a:endParaRPr lang="en-GB" sz="1200" dirty="0"/>
        </a:p>
      </dgm:t>
    </dgm:pt>
    <dgm:pt modelId="{C24ED7A9-B2FE-4EC4-AA1A-6828B59C43EE}" type="parTrans" cxnId="{4F7FAA95-EA53-4730-97F8-CFB38ECD50D9}">
      <dgm:prSet/>
      <dgm:spPr/>
    </dgm:pt>
    <dgm:pt modelId="{0EAE4455-34D5-4481-89C7-5C486941B52C}" type="sibTrans" cxnId="{4F7FAA95-EA53-4730-97F8-CFB38ECD50D9}">
      <dgm:prSet/>
      <dgm:spPr/>
    </dgm:pt>
    <dgm:pt modelId="{452A5619-F0B3-46BB-A205-DCD74B1AAEDA}" type="pres">
      <dgm:prSet presAssocID="{9E6C4D77-A583-426E-BAA6-701464B8E989}" presName="linearFlow" presStyleCnt="0">
        <dgm:presLayoutVars>
          <dgm:dir/>
          <dgm:animLvl val="lvl"/>
          <dgm:resizeHandles val="exact"/>
        </dgm:presLayoutVars>
      </dgm:prSet>
      <dgm:spPr/>
      <dgm:t>
        <a:bodyPr/>
        <a:lstStyle/>
        <a:p>
          <a:endParaRPr lang="en-US"/>
        </a:p>
      </dgm:t>
    </dgm:pt>
    <dgm:pt modelId="{E6687CE1-683A-4217-A820-1CD58A779E1D}" type="pres">
      <dgm:prSet presAssocID="{CC96ECF6-0131-4A35-A185-8EDA59BC1CE7}" presName="composite" presStyleCnt="0"/>
      <dgm:spPr/>
    </dgm:pt>
    <dgm:pt modelId="{6BEADDA4-FD2A-4F00-9F06-254BC2912ACC}" type="pres">
      <dgm:prSet presAssocID="{CC96ECF6-0131-4A35-A185-8EDA59BC1CE7}" presName="parTx" presStyleLbl="node1" presStyleIdx="0" presStyleCnt="4">
        <dgm:presLayoutVars>
          <dgm:chMax val="0"/>
          <dgm:chPref val="0"/>
          <dgm:bulletEnabled val="1"/>
        </dgm:presLayoutVars>
      </dgm:prSet>
      <dgm:spPr/>
      <dgm:t>
        <a:bodyPr/>
        <a:lstStyle/>
        <a:p>
          <a:endParaRPr lang="en-US"/>
        </a:p>
      </dgm:t>
    </dgm:pt>
    <dgm:pt modelId="{E69F1531-C3D6-4BBE-930F-7652F9F8269E}" type="pres">
      <dgm:prSet presAssocID="{CC96ECF6-0131-4A35-A185-8EDA59BC1CE7}" presName="parSh" presStyleLbl="node1" presStyleIdx="0" presStyleCnt="4"/>
      <dgm:spPr/>
      <dgm:t>
        <a:bodyPr/>
        <a:lstStyle/>
        <a:p>
          <a:endParaRPr lang="en-US"/>
        </a:p>
      </dgm:t>
    </dgm:pt>
    <dgm:pt modelId="{744DEA1F-3E7C-428E-90FF-6988426D9F85}" type="pres">
      <dgm:prSet presAssocID="{CC96ECF6-0131-4A35-A185-8EDA59BC1CE7}" presName="desTx" presStyleLbl="fgAcc1" presStyleIdx="0" presStyleCnt="4" custScaleX="128246" custLinFactNeighborX="183" custLinFactNeighborY="-1197">
        <dgm:presLayoutVars>
          <dgm:bulletEnabled val="1"/>
        </dgm:presLayoutVars>
      </dgm:prSet>
      <dgm:spPr/>
      <dgm:t>
        <a:bodyPr/>
        <a:lstStyle/>
        <a:p>
          <a:endParaRPr lang="en-US"/>
        </a:p>
      </dgm:t>
    </dgm:pt>
    <dgm:pt modelId="{ABE0989C-F524-48D1-98F0-0F3E74B8B544}" type="pres">
      <dgm:prSet presAssocID="{6C769F41-F7D4-4775-8188-89EF47CA78DC}" presName="sibTrans" presStyleLbl="sibTrans2D1" presStyleIdx="0" presStyleCnt="3"/>
      <dgm:spPr>
        <a:prstGeom prst="leftRightArrow">
          <a:avLst/>
        </a:prstGeom>
      </dgm:spPr>
      <dgm:t>
        <a:bodyPr/>
        <a:lstStyle/>
        <a:p>
          <a:endParaRPr lang="en-US"/>
        </a:p>
      </dgm:t>
    </dgm:pt>
    <dgm:pt modelId="{AAAB08C9-E08F-4719-891D-57A4E0772A39}" type="pres">
      <dgm:prSet presAssocID="{6C769F41-F7D4-4775-8188-89EF47CA78DC}" presName="connTx" presStyleLbl="sibTrans2D1" presStyleIdx="0" presStyleCnt="3"/>
      <dgm:spPr/>
      <dgm:t>
        <a:bodyPr/>
        <a:lstStyle/>
        <a:p>
          <a:endParaRPr lang="en-US"/>
        </a:p>
      </dgm:t>
    </dgm:pt>
    <dgm:pt modelId="{405E0220-DFC9-4F69-853A-1BB62DDF694B}" type="pres">
      <dgm:prSet presAssocID="{3BF89E20-AFE4-415B-9E78-7F0AA8CDE816}" presName="composite" presStyleCnt="0"/>
      <dgm:spPr/>
    </dgm:pt>
    <dgm:pt modelId="{E33EE0BD-2FDF-4085-B873-D777C75D5F33}" type="pres">
      <dgm:prSet presAssocID="{3BF89E20-AFE4-415B-9E78-7F0AA8CDE816}" presName="parTx" presStyleLbl="node1" presStyleIdx="0" presStyleCnt="4">
        <dgm:presLayoutVars>
          <dgm:chMax val="0"/>
          <dgm:chPref val="0"/>
          <dgm:bulletEnabled val="1"/>
        </dgm:presLayoutVars>
      </dgm:prSet>
      <dgm:spPr/>
      <dgm:t>
        <a:bodyPr/>
        <a:lstStyle/>
        <a:p>
          <a:endParaRPr lang="en-US"/>
        </a:p>
      </dgm:t>
    </dgm:pt>
    <dgm:pt modelId="{C833BC0E-03E8-450A-88C4-3096BD687CD2}" type="pres">
      <dgm:prSet presAssocID="{3BF89E20-AFE4-415B-9E78-7F0AA8CDE816}" presName="parSh" presStyleLbl="node1" presStyleIdx="1" presStyleCnt="4"/>
      <dgm:spPr/>
      <dgm:t>
        <a:bodyPr/>
        <a:lstStyle/>
        <a:p>
          <a:endParaRPr lang="en-US"/>
        </a:p>
      </dgm:t>
    </dgm:pt>
    <dgm:pt modelId="{BF435945-A401-49B1-ADB3-938944476920}" type="pres">
      <dgm:prSet presAssocID="{3BF89E20-AFE4-415B-9E78-7F0AA8CDE816}" presName="desTx" presStyleLbl="fgAcc1" presStyleIdx="1" presStyleCnt="4" custScaleX="119254">
        <dgm:presLayoutVars>
          <dgm:bulletEnabled val="1"/>
        </dgm:presLayoutVars>
      </dgm:prSet>
      <dgm:spPr/>
      <dgm:t>
        <a:bodyPr/>
        <a:lstStyle/>
        <a:p>
          <a:endParaRPr lang="en-US"/>
        </a:p>
      </dgm:t>
    </dgm:pt>
    <dgm:pt modelId="{DCCB4FA7-5A53-43B9-AF47-917EC29226D0}" type="pres">
      <dgm:prSet presAssocID="{1E29E0A1-C85D-4CCE-95AE-7DA6950D8583}" presName="sibTrans" presStyleLbl="sibTrans2D1" presStyleIdx="1" presStyleCnt="3"/>
      <dgm:spPr>
        <a:prstGeom prst="leftRightArrow">
          <a:avLst/>
        </a:prstGeom>
      </dgm:spPr>
      <dgm:t>
        <a:bodyPr/>
        <a:lstStyle/>
        <a:p>
          <a:endParaRPr lang="en-US"/>
        </a:p>
      </dgm:t>
    </dgm:pt>
    <dgm:pt modelId="{B8946683-B337-4815-8C2C-BAB0464217AA}" type="pres">
      <dgm:prSet presAssocID="{1E29E0A1-C85D-4CCE-95AE-7DA6950D8583}" presName="connTx" presStyleLbl="sibTrans2D1" presStyleIdx="1" presStyleCnt="3"/>
      <dgm:spPr/>
      <dgm:t>
        <a:bodyPr/>
        <a:lstStyle/>
        <a:p>
          <a:endParaRPr lang="en-US"/>
        </a:p>
      </dgm:t>
    </dgm:pt>
    <dgm:pt modelId="{38D8CF5C-768D-4613-A394-209329D8B00E}" type="pres">
      <dgm:prSet presAssocID="{AF3281E7-3326-47F3-91AE-84B204635FB5}" presName="composite" presStyleCnt="0"/>
      <dgm:spPr/>
    </dgm:pt>
    <dgm:pt modelId="{C9C39C2B-806A-4571-A2F9-76532FE769E2}" type="pres">
      <dgm:prSet presAssocID="{AF3281E7-3326-47F3-91AE-84B204635FB5}" presName="parTx" presStyleLbl="node1" presStyleIdx="1" presStyleCnt="4">
        <dgm:presLayoutVars>
          <dgm:chMax val="0"/>
          <dgm:chPref val="0"/>
          <dgm:bulletEnabled val="1"/>
        </dgm:presLayoutVars>
      </dgm:prSet>
      <dgm:spPr/>
      <dgm:t>
        <a:bodyPr/>
        <a:lstStyle/>
        <a:p>
          <a:endParaRPr lang="en-US"/>
        </a:p>
      </dgm:t>
    </dgm:pt>
    <dgm:pt modelId="{108BF904-8DE3-4ECB-86D3-7920E11DA8A4}" type="pres">
      <dgm:prSet presAssocID="{AF3281E7-3326-47F3-91AE-84B204635FB5}" presName="parSh" presStyleLbl="node1" presStyleIdx="2" presStyleCnt="4"/>
      <dgm:spPr/>
      <dgm:t>
        <a:bodyPr/>
        <a:lstStyle/>
        <a:p>
          <a:endParaRPr lang="en-US"/>
        </a:p>
      </dgm:t>
    </dgm:pt>
    <dgm:pt modelId="{995E16AC-73B1-41EF-83C3-D0077EDF5337}" type="pres">
      <dgm:prSet presAssocID="{AF3281E7-3326-47F3-91AE-84B204635FB5}" presName="desTx" presStyleLbl="fgAcc1" presStyleIdx="2" presStyleCnt="4" custScaleX="118373">
        <dgm:presLayoutVars>
          <dgm:bulletEnabled val="1"/>
        </dgm:presLayoutVars>
      </dgm:prSet>
      <dgm:spPr/>
      <dgm:t>
        <a:bodyPr/>
        <a:lstStyle/>
        <a:p>
          <a:endParaRPr lang="en-US"/>
        </a:p>
      </dgm:t>
    </dgm:pt>
    <dgm:pt modelId="{DC042707-1EB4-4C4D-B091-BD294D0AEF8D}" type="pres">
      <dgm:prSet presAssocID="{22FE8B83-7FBD-4D84-9D4A-24B5912EE0FD}" presName="sibTrans" presStyleLbl="sibTrans2D1" presStyleIdx="2" presStyleCnt="3"/>
      <dgm:spPr>
        <a:prstGeom prst="leftRightArrow">
          <a:avLst/>
        </a:prstGeom>
      </dgm:spPr>
      <dgm:t>
        <a:bodyPr/>
        <a:lstStyle/>
        <a:p>
          <a:endParaRPr lang="en-US"/>
        </a:p>
      </dgm:t>
    </dgm:pt>
    <dgm:pt modelId="{B0D471C7-FF2A-47C4-A297-2E37893E9DB1}" type="pres">
      <dgm:prSet presAssocID="{22FE8B83-7FBD-4D84-9D4A-24B5912EE0FD}" presName="connTx" presStyleLbl="sibTrans2D1" presStyleIdx="2" presStyleCnt="3"/>
      <dgm:spPr/>
      <dgm:t>
        <a:bodyPr/>
        <a:lstStyle/>
        <a:p>
          <a:endParaRPr lang="en-US"/>
        </a:p>
      </dgm:t>
    </dgm:pt>
    <dgm:pt modelId="{4D5A38ED-F521-46DD-9222-D83EDEB24C2A}" type="pres">
      <dgm:prSet presAssocID="{EF12CC47-C124-4877-BA30-AA5551F33D01}" presName="composite" presStyleCnt="0"/>
      <dgm:spPr/>
    </dgm:pt>
    <dgm:pt modelId="{72F8501F-6179-4D0F-B421-4242C2A32630}" type="pres">
      <dgm:prSet presAssocID="{EF12CC47-C124-4877-BA30-AA5551F33D01}" presName="parTx" presStyleLbl="node1" presStyleIdx="2" presStyleCnt="4">
        <dgm:presLayoutVars>
          <dgm:chMax val="0"/>
          <dgm:chPref val="0"/>
          <dgm:bulletEnabled val="1"/>
        </dgm:presLayoutVars>
      </dgm:prSet>
      <dgm:spPr/>
      <dgm:t>
        <a:bodyPr/>
        <a:lstStyle/>
        <a:p>
          <a:endParaRPr lang="en-US"/>
        </a:p>
      </dgm:t>
    </dgm:pt>
    <dgm:pt modelId="{0E99EAC1-AE2F-4EDA-BA28-9353B0159135}" type="pres">
      <dgm:prSet presAssocID="{EF12CC47-C124-4877-BA30-AA5551F33D01}" presName="parSh" presStyleLbl="node1" presStyleIdx="3" presStyleCnt="4"/>
      <dgm:spPr/>
      <dgm:t>
        <a:bodyPr/>
        <a:lstStyle/>
        <a:p>
          <a:endParaRPr lang="en-US"/>
        </a:p>
      </dgm:t>
    </dgm:pt>
    <dgm:pt modelId="{DEA9C8FC-D0B8-4373-B842-11B5F2621AC5}" type="pres">
      <dgm:prSet presAssocID="{EF12CC47-C124-4877-BA30-AA5551F33D01}" presName="desTx" presStyleLbl="fgAcc1" presStyleIdx="3" presStyleCnt="4" custScaleX="119894" custLinFactNeighborX="3097" custLinFactNeighborY="1251">
        <dgm:presLayoutVars>
          <dgm:bulletEnabled val="1"/>
        </dgm:presLayoutVars>
      </dgm:prSet>
      <dgm:spPr/>
      <dgm:t>
        <a:bodyPr/>
        <a:lstStyle/>
        <a:p>
          <a:endParaRPr lang="en-US"/>
        </a:p>
      </dgm:t>
    </dgm:pt>
  </dgm:ptLst>
  <dgm:cxnLst>
    <dgm:cxn modelId="{E89514FB-28FF-4F6D-A768-DD8A4F33F082}" srcId="{3BF89E20-AFE4-415B-9E78-7F0AA8CDE816}" destId="{F16D1462-564C-4824-AFB0-7A0BFA1B966B}" srcOrd="3" destOrd="0" parTransId="{15F2E4F7-5D75-457A-B0BF-7B05777DD1F4}" sibTransId="{EF8E20CC-689D-4589-89A2-761D0C3D8C72}"/>
    <dgm:cxn modelId="{AACC6D80-E559-47AF-A51D-FBA8779A60B5}" srcId="{9E6C4D77-A583-426E-BAA6-701464B8E989}" destId="{AF3281E7-3326-47F3-91AE-84B204635FB5}" srcOrd="2" destOrd="0" parTransId="{9F54ABF2-CDB8-4F32-A846-1122491F37CA}" sibTransId="{22FE8B83-7FBD-4D84-9D4A-24B5912EE0FD}"/>
    <dgm:cxn modelId="{9A808D10-12CD-437A-861A-41EA58DD5071}" type="presOf" srcId="{C1A2A407-500E-4130-B5EE-101100F25577}" destId="{744DEA1F-3E7C-428E-90FF-6988426D9F85}" srcOrd="0" destOrd="2" presId="urn:microsoft.com/office/officeart/2005/8/layout/process3"/>
    <dgm:cxn modelId="{8B93F2A0-ABC4-4E09-BC0E-ECD2F3DBAD2A}" srcId="{3BF89E20-AFE4-415B-9E78-7F0AA8CDE816}" destId="{E8E1B86C-8420-424A-AF19-5AD102319E33}" srcOrd="5" destOrd="0" parTransId="{A5C6E94F-0718-4469-8F24-F8CF19F071B3}" sibTransId="{EFD9037E-8D86-4EAE-A1E5-35F3F18EB20C}"/>
    <dgm:cxn modelId="{8BAA0238-8C5A-4220-B130-1E26C85331E6}" type="presOf" srcId="{CC96ECF6-0131-4A35-A185-8EDA59BC1CE7}" destId="{6BEADDA4-FD2A-4F00-9F06-254BC2912ACC}" srcOrd="0" destOrd="0" presId="urn:microsoft.com/office/officeart/2005/8/layout/process3"/>
    <dgm:cxn modelId="{40187BC5-8FC4-4FFA-A689-A37ACAFAC0B8}" type="presOf" srcId="{B82C9C27-C35C-45B2-9DFA-B52B4CC1918E}" destId="{995E16AC-73B1-41EF-83C3-D0077EDF5337}" srcOrd="0" destOrd="1" presId="urn:microsoft.com/office/officeart/2005/8/layout/process3"/>
    <dgm:cxn modelId="{0D7ADD4E-7214-4789-B5BE-547DF3C372D2}" type="presOf" srcId="{AF3281E7-3326-47F3-91AE-84B204635FB5}" destId="{C9C39C2B-806A-4571-A2F9-76532FE769E2}" srcOrd="0" destOrd="0" presId="urn:microsoft.com/office/officeart/2005/8/layout/process3"/>
    <dgm:cxn modelId="{BC75EB4B-36E5-4538-902C-7474DC8F3BFD}" srcId="{3BF89E20-AFE4-415B-9E78-7F0AA8CDE816}" destId="{09552DF4-6F15-4F8E-91D5-CD31770D1E87}" srcOrd="0" destOrd="0" parTransId="{216D64B4-B848-45E3-A7B2-318F56091FC3}" sibTransId="{D2FC342A-416E-49B4-8EEF-C79FDD34A488}"/>
    <dgm:cxn modelId="{D078ACBD-3E86-420F-AFBB-0EC71B11A5C6}" srcId="{AF3281E7-3326-47F3-91AE-84B204635FB5}" destId="{A50F1B83-09DA-45C3-9B98-4695845912F6}" srcOrd="4" destOrd="0" parTransId="{724998BB-45CD-4EF0-8E8B-59AE312893D1}" sibTransId="{D81E0A5D-B6B8-4926-BDAE-290E3ED9B62C}"/>
    <dgm:cxn modelId="{EBDA5D07-974A-4C5C-8E9F-6EE8C217B580}" srcId="{EF12CC47-C124-4877-BA30-AA5551F33D01}" destId="{272D1F20-4416-4217-BAF8-8FBE809A5091}" srcOrd="1" destOrd="0" parTransId="{C2F5675F-E58A-44D9-8191-5AD3D138DE0F}" sibTransId="{06D8BEA3-5253-44B9-A938-00EFF38D9FFC}"/>
    <dgm:cxn modelId="{F96C5991-B8ED-4EEF-B601-A3F08E78EE01}" type="presOf" srcId="{6C769F41-F7D4-4775-8188-89EF47CA78DC}" destId="{ABE0989C-F524-48D1-98F0-0F3E74B8B544}" srcOrd="0" destOrd="0" presId="urn:microsoft.com/office/officeart/2005/8/layout/process3"/>
    <dgm:cxn modelId="{90B84098-2030-409B-B877-3B5532D4D095}" type="presOf" srcId="{F16D1462-564C-4824-AFB0-7A0BFA1B966B}" destId="{BF435945-A401-49B1-ADB3-938944476920}" srcOrd="0" destOrd="3" presId="urn:microsoft.com/office/officeart/2005/8/layout/process3"/>
    <dgm:cxn modelId="{414B85C0-7431-4C28-A8E2-06844338B917}" type="presOf" srcId="{F958E70A-333A-4CFB-B4BA-BDA6C08BDEF9}" destId="{995E16AC-73B1-41EF-83C3-D0077EDF5337}" srcOrd="0" destOrd="0" presId="urn:microsoft.com/office/officeart/2005/8/layout/process3"/>
    <dgm:cxn modelId="{4D8AF3E0-2008-4097-9CA4-001A4552A344}" type="presOf" srcId="{1E29E0A1-C85D-4CCE-95AE-7DA6950D8583}" destId="{DCCB4FA7-5A53-43B9-AF47-917EC29226D0}" srcOrd="0" destOrd="0" presId="urn:microsoft.com/office/officeart/2005/8/layout/process3"/>
    <dgm:cxn modelId="{2C9BC45C-6985-4442-8909-AE7AEBACDD6F}" type="presOf" srcId="{EFDA54FA-57BC-48E6-ACAE-44DD0A2D48FC}" destId="{DEA9C8FC-D0B8-4373-B842-11B5F2621AC5}" srcOrd="0" destOrd="0" presId="urn:microsoft.com/office/officeart/2005/8/layout/process3"/>
    <dgm:cxn modelId="{A18C4777-7217-4D85-A353-6D8D2154848B}" type="presOf" srcId="{E8E1B86C-8420-424A-AF19-5AD102319E33}" destId="{BF435945-A401-49B1-ADB3-938944476920}" srcOrd="0" destOrd="5" presId="urn:microsoft.com/office/officeart/2005/8/layout/process3"/>
    <dgm:cxn modelId="{891DA85E-886F-4D83-8C6F-7B122E5FCB8D}" type="presOf" srcId="{E6F97FBC-77E2-49F3-9EFD-B129D33B6E56}" destId="{744DEA1F-3E7C-428E-90FF-6988426D9F85}" srcOrd="0" destOrd="0" presId="urn:microsoft.com/office/officeart/2005/8/layout/process3"/>
    <dgm:cxn modelId="{9C29AFA1-A48F-45AB-92A6-715E7C12A10E}" type="presOf" srcId="{735566C5-773E-417F-83BA-EE52C78A5E52}" destId="{BF435945-A401-49B1-ADB3-938944476920}" srcOrd="0" destOrd="1" presId="urn:microsoft.com/office/officeart/2005/8/layout/process3"/>
    <dgm:cxn modelId="{B8D3B85F-88DA-47F8-80BC-13633C4153ED}" type="presOf" srcId="{AF3281E7-3326-47F3-91AE-84B204635FB5}" destId="{108BF904-8DE3-4ECB-86D3-7920E11DA8A4}" srcOrd="1" destOrd="0" presId="urn:microsoft.com/office/officeart/2005/8/layout/process3"/>
    <dgm:cxn modelId="{4F7FAA95-EA53-4730-97F8-CFB38ECD50D9}" srcId="{3BF89E20-AFE4-415B-9E78-7F0AA8CDE816}" destId="{2FA02B6D-CC12-4209-B293-4CB0909665F2}" srcOrd="2" destOrd="0" parTransId="{C24ED7A9-B2FE-4EC4-AA1A-6828B59C43EE}" sibTransId="{0EAE4455-34D5-4481-89C7-5C486941B52C}"/>
    <dgm:cxn modelId="{80587D60-C95B-4A98-A52C-FF9E0CB6604E}" srcId="{AF3281E7-3326-47F3-91AE-84B204635FB5}" destId="{BE5F88F9-F042-42D5-B7DD-B7E3EC9345DE}" srcOrd="2" destOrd="0" parTransId="{833ED8CF-13E7-4C75-85B5-83FA37EF316A}" sibTransId="{5A13B683-2A37-4256-A225-5B82F6BAAC96}"/>
    <dgm:cxn modelId="{BE1C7335-CDC7-452C-8D08-35A4AE39C9C3}" type="presOf" srcId="{2FA02B6D-CC12-4209-B293-4CB0909665F2}" destId="{BF435945-A401-49B1-ADB3-938944476920}" srcOrd="0" destOrd="2" presId="urn:microsoft.com/office/officeart/2005/8/layout/process3"/>
    <dgm:cxn modelId="{DD007D9B-7050-4FDC-971E-DCDCF584AAC9}" srcId="{CC96ECF6-0131-4A35-A185-8EDA59BC1CE7}" destId="{E6F97FBC-77E2-49F3-9EFD-B129D33B6E56}" srcOrd="0" destOrd="0" parTransId="{68EEA9BA-9B97-4612-B997-A0F77F1F3450}" sibTransId="{663AF2C7-DB09-4C7F-A978-2EBF2670A8F4}"/>
    <dgm:cxn modelId="{FA6756C7-EAD6-4D33-A653-431E6EE17C86}" srcId="{CC96ECF6-0131-4A35-A185-8EDA59BC1CE7}" destId="{81452181-F258-421A-AA31-D951886BD226}" srcOrd="5" destOrd="0" parTransId="{2E286FE6-E54F-4049-9208-35F601C9A0C2}" sibTransId="{C57811D4-2482-4BFD-BA56-5445E036A4D6}"/>
    <dgm:cxn modelId="{53132393-F334-43AF-AC10-4652FAD5F1F0}" srcId="{AF3281E7-3326-47F3-91AE-84B204635FB5}" destId="{B82C9C27-C35C-45B2-9DFA-B52B4CC1918E}" srcOrd="1" destOrd="0" parTransId="{C746144C-79D0-46D1-B681-50705B4E3468}" sibTransId="{174B632E-D439-4100-86CF-86D429B75000}"/>
    <dgm:cxn modelId="{CC9106BE-F517-4DFA-B77E-AE8DBA5C6F06}" type="presOf" srcId="{9E6C4D77-A583-426E-BAA6-701464B8E989}" destId="{452A5619-F0B3-46BB-A205-DCD74B1AAEDA}" srcOrd="0" destOrd="0" presId="urn:microsoft.com/office/officeart/2005/8/layout/process3"/>
    <dgm:cxn modelId="{A4A6E534-216A-44FE-A153-FF9BC2B8AD9A}" type="presOf" srcId="{F4C39CE8-8F26-4181-815A-38B94A91631F}" destId="{DEA9C8FC-D0B8-4373-B842-11B5F2621AC5}" srcOrd="0" destOrd="4" presId="urn:microsoft.com/office/officeart/2005/8/layout/process3"/>
    <dgm:cxn modelId="{307B11F7-11DD-4211-AD42-8DB3A65E98A1}" type="presOf" srcId="{D97E1E57-7F48-467B-B600-3F3C92A6A2F8}" destId="{DEA9C8FC-D0B8-4373-B842-11B5F2621AC5}" srcOrd="0" destOrd="3" presId="urn:microsoft.com/office/officeart/2005/8/layout/process3"/>
    <dgm:cxn modelId="{A10664E3-5C6E-4319-A4E9-B1F436377487}" type="presOf" srcId="{22FE8B83-7FBD-4D84-9D4A-24B5912EE0FD}" destId="{DC042707-1EB4-4C4D-B091-BD294D0AEF8D}" srcOrd="0" destOrd="0" presId="urn:microsoft.com/office/officeart/2005/8/layout/process3"/>
    <dgm:cxn modelId="{7A4D88A6-EB3C-4EE6-A093-B249569F18EC}" type="presOf" srcId="{D825075A-0A10-4419-AFAE-8E87C8A23374}" destId="{DEA9C8FC-D0B8-4373-B842-11B5F2621AC5}" srcOrd="0" destOrd="2" presId="urn:microsoft.com/office/officeart/2005/8/layout/process3"/>
    <dgm:cxn modelId="{23973F03-2754-4AFC-B9D4-354F7FCFEFA4}" type="presOf" srcId="{CC96ECF6-0131-4A35-A185-8EDA59BC1CE7}" destId="{E69F1531-C3D6-4BBE-930F-7652F9F8269E}" srcOrd="1" destOrd="0" presId="urn:microsoft.com/office/officeart/2005/8/layout/process3"/>
    <dgm:cxn modelId="{5A4A5F89-063E-4812-8D9C-42C3F31A8533}" type="presOf" srcId="{272D1F20-4416-4217-BAF8-8FBE809A5091}" destId="{DEA9C8FC-D0B8-4373-B842-11B5F2621AC5}" srcOrd="0" destOrd="1" presId="urn:microsoft.com/office/officeart/2005/8/layout/process3"/>
    <dgm:cxn modelId="{AC35DE62-57BB-4E23-8A30-FD93827AD199}" srcId="{EF12CC47-C124-4877-BA30-AA5551F33D01}" destId="{F4C39CE8-8F26-4181-815A-38B94A91631F}" srcOrd="4" destOrd="0" parTransId="{5925E1A1-6384-4D66-B24A-AD395289E60D}" sibTransId="{9AE7597C-EDC7-4B16-A92F-7F45C87D82A6}"/>
    <dgm:cxn modelId="{1A782A07-40F2-4D12-AEF3-C5F4B21E5A4F}" srcId="{AF3281E7-3326-47F3-91AE-84B204635FB5}" destId="{1632D3D7-E8FF-408E-BB26-1B6B34B98CE1}" srcOrd="3" destOrd="0" parTransId="{A367EEE2-53AD-456B-AE1C-18D6B2B87DA4}" sibTransId="{E5DE5DD2-E65A-4181-A1DC-63D37CFB519B}"/>
    <dgm:cxn modelId="{A769A7F8-522F-49B9-81C7-09EFBA54ADAE}" type="presOf" srcId="{1E29E0A1-C85D-4CCE-95AE-7DA6950D8583}" destId="{B8946683-B337-4815-8C2C-BAB0464217AA}" srcOrd="1" destOrd="0" presId="urn:microsoft.com/office/officeart/2005/8/layout/process3"/>
    <dgm:cxn modelId="{50E16474-7067-4C12-A11D-0056E19EA8C0}" srcId="{EF12CC47-C124-4877-BA30-AA5551F33D01}" destId="{D97E1E57-7F48-467B-B600-3F3C92A6A2F8}" srcOrd="3" destOrd="0" parTransId="{6EF74669-362D-44FE-87BB-208C843A4A97}" sibTransId="{7D9172F4-3BDE-4F01-9529-144AF9227826}"/>
    <dgm:cxn modelId="{2DD53915-12C4-48BB-BC57-A94CD6261417}" type="presOf" srcId="{EF12CC47-C124-4877-BA30-AA5551F33D01}" destId="{72F8501F-6179-4D0F-B421-4242C2A32630}" srcOrd="0" destOrd="0" presId="urn:microsoft.com/office/officeart/2005/8/layout/process3"/>
    <dgm:cxn modelId="{19572677-DD1A-4675-9ACB-2CFF3884FFCE}" srcId="{9E6C4D77-A583-426E-BAA6-701464B8E989}" destId="{EF12CC47-C124-4877-BA30-AA5551F33D01}" srcOrd="3" destOrd="0" parTransId="{AE3142E7-4F20-4954-A949-C5CE589F0293}" sibTransId="{A9DE5727-4452-49C3-973C-FF7F19EB7494}"/>
    <dgm:cxn modelId="{08A1BF74-1145-44FF-A80A-949CDCEB388C}" srcId="{AF3281E7-3326-47F3-91AE-84B204635FB5}" destId="{F958E70A-333A-4CFB-B4BA-BDA6C08BDEF9}" srcOrd="0" destOrd="0" parTransId="{27F6B1F3-D942-4496-B71F-968F5B440740}" sibTransId="{B4A073B7-9B38-4D84-B298-5230080EAFA2}"/>
    <dgm:cxn modelId="{290C328C-1A4D-4004-9450-DA4501855713}" type="presOf" srcId="{6C769F41-F7D4-4775-8188-89EF47CA78DC}" destId="{AAAB08C9-E08F-4719-891D-57A4E0772A39}" srcOrd="1" destOrd="0" presId="urn:microsoft.com/office/officeart/2005/8/layout/process3"/>
    <dgm:cxn modelId="{3FD3BA7D-5E0C-40C3-9447-ED8A8CBF3CF3}" srcId="{CC96ECF6-0131-4A35-A185-8EDA59BC1CE7}" destId="{C1A2A407-500E-4130-B5EE-101100F25577}" srcOrd="2" destOrd="0" parTransId="{C966E0D4-666E-4269-9EA4-D427E745D9C2}" sibTransId="{C519E40A-FF11-4ED8-AFAB-871D1B7E5D63}"/>
    <dgm:cxn modelId="{A5026011-3F56-4F53-BF22-ADEF8FB341AA}" type="presOf" srcId="{EF12CC47-C124-4877-BA30-AA5551F33D01}" destId="{0E99EAC1-AE2F-4EDA-BA28-9353B0159135}" srcOrd="1" destOrd="0" presId="urn:microsoft.com/office/officeart/2005/8/layout/process3"/>
    <dgm:cxn modelId="{109668FD-2913-4B17-839E-A75D6C101FAE}" srcId="{3BF89E20-AFE4-415B-9E78-7F0AA8CDE816}" destId="{735566C5-773E-417F-83BA-EE52C78A5E52}" srcOrd="1" destOrd="0" parTransId="{5DEBE617-0CEE-474D-8A0E-8C058A9DFB62}" sibTransId="{E52820F6-4DC9-41FD-971D-0DCD93A50599}"/>
    <dgm:cxn modelId="{90AC5ED5-A524-42BC-A338-4FB0779D7D3C}" type="presOf" srcId="{2AFA0261-708D-49B8-816A-7E1CF338F3DA}" destId="{744DEA1F-3E7C-428E-90FF-6988426D9F85}" srcOrd="0" destOrd="1" presId="urn:microsoft.com/office/officeart/2005/8/layout/process3"/>
    <dgm:cxn modelId="{94BA4528-DF7B-4997-AF99-FB6D4D21B823}" type="presOf" srcId="{09552DF4-6F15-4F8E-91D5-CD31770D1E87}" destId="{BF435945-A401-49B1-ADB3-938944476920}" srcOrd="0" destOrd="0" presId="urn:microsoft.com/office/officeart/2005/8/layout/process3"/>
    <dgm:cxn modelId="{3223BB4F-7A77-4100-A0B8-3F4337F54234}" type="presOf" srcId="{A50F1B83-09DA-45C3-9B98-4695845912F6}" destId="{995E16AC-73B1-41EF-83C3-D0077EDF5337}" srcOrd="0" destOrd="4" presId="urn:microsoft.com/office/officeart/2005/8/layout/process3"/>
    <dgm:cxn modelId="{5C3C30CA-7993-4A0C-A5C8-8D6C9DD0A363}" type="presOf" srcId="{443C46CA-D3A0-4ECD-B929-D88FAA1ACC3E}" destId="{744DEA1F-3E7C-428E-90FF-6988426D9F85}" srcOrd="0" destOrd="4" presId="urn:microsoft.com/office/officeart/2005/8/layout/process3"/>
    <dgm:cxn modelId="{BA22621C-0165-4B1F-8753-E1835C442C9E}" type="presOf" srcId="{22FE8B83-7FBD-4D84-9D4A-24B5912EE0FD}" destId="{B0D471C7-FF2A-47C4-A297-2E37893E9DB1}" srcOrd="1" destOrd="0" presId="urn:microsoft.com/office/officeart/2005/8/layout/process3"/>
    <dgm:cxn modelId="{AD5C0639-B60A-4168-8F38-E7F00DABAF7B}" type="presOf" srcId="{3BF89E20-AFE4-415B-9E78-7F0AA8CDE816}" destId="{E33EE0BD-2FDF-4085-B873-D777C75D5F33}" srcOrd="0" destOrd="0" presId="urn:microsoft.com/office/officeart/2005/8/layout/process3"/>
    <dgm:cxn modelId="{00B8ECB4-205E-44E9-97BF-9DCD51204982}" srcId="{EF12CC47-C124-4877-BA30-AA5551F33D01}" destId="{EFDA54FA-57BC-48E6-ACAE-44DD0A2D48FC}" srcOrd="0" destOrd="0" parTransId="{0F779577-1BE3-43AB-8F25-87C6313112A5}" sibTransId="{0C5B0112-6424-4F97-B938-C00DEBE02670}"/>
    <dgm:cxn modelId="{22D674F0-173D-461B-A894-0781B269BAB1}" srcId="{CC96ECF6-0131-4A35-A185-8EDA59BC1CE7}" destId="{443C46CA-D3A0-4ECD-B929-D88FAA1ACC3E}" srcOrd="4" destOrd="0" parTransId="{CC1D2A44-144E-497E-BEC9-EE5732A31A7E}" sibTransId="{ADE18159-F716-4F8E-93FF-172E8B33DA03}"/>
    <dgm:cxn modelId="{2D29CC8A-1334-47B4-8386-E3BECE88C6FD}" type="presOf" srcId="{BE5F88F9-F042-42D5-B7DD-B7E3EC9345DE}" destId="{995E16AC-73B1-41EF-83C3-D0077EDF5337}" srcOrd="0" destOrd="2" presId="urn:microsoft.com/office/officeart/2005/8/layout/process3"/>
    <dgm:cxn modelId="{BE0B37BB-F848-412C-BEA6-6B7E8616C046}" srcId="{3BF89E20-AFE4-415B-9E78-7F0AA8CDE816}" destId="{9C4BF887-5AE7-49DE-B24A-86B599F62B0A}" srcOrd="4" destOrd="0" parTransId="{3C01354F-A2C6-4F09-8D23-1056CC4894F8}" sibTransId="{F1C71B65-5306-46C8-B783-BC4D5009C01B}"/>
    <dgm:cxn modelId="{25B24F0D-06B0-4801-AFE3-71FDC6DD2BC3}" type="presOf" srcId="{81452181-F258-421A-AA31-D951886BD226}" destId="{744DEA1F-3E7C-428E-90FF-6988426D9F85}" srcOrd="0" destOrd="5" presId="urn:microsoft.com/office/officeart/2005/8/layout/process3"/>
    <dgm:cxn modelId="{20EF03FE-EA77-4DCB-9BCB-86ABF74862A9}" srcId="{9E6C4D77-A583-426E-BAA6-701464B8E989}" destId="{CC96ECF6-0131-4A35-A185-8EDA59BC1CE7}" srcOrd="0" destOrd="0" parTransId="{A0185A51-D9C7-47DF-B224-1A9DD20BE1B9}" sibTransId="{6C769F41-F7D4-4775-8188-89EF47CA78DC}"/>
    <dgm:cxn modelId="{F4F69BE4-1EE1-41AA-86BE-F19C74A9B412}" type="presOf" srcId="{3BF89E20-AFE4-415B-9E78-7F0AA8CDE816}" destId="{C833BC0E-03E8-450A-88C4-3096BD687CD2}" srcOrd="1" destOrd="0" presId="urn:microsoft.com/office/officeart/2005/8/layout/process3"/>
    <dgm:cxn modelId="{089D821B-BA78-432B-8746-894502257E7E}" srcId="{CC96ECF6-0131-4A35-A185-8EDA59BC1CE7}" destId="{2AFA0261-708D-49B8-816A-7E1CF338F3DA}" srcOrd="1" destOrd="0" parTransId="{F094DE5C-3E25-4C1B-8D2C-E2265FFC7766}" sibTransId="{B7C7BFA3-500F-4747-8FAE-3F0EB099D375}"/>
    <dgm:cxn modelId="{09BC3504-7780-4120-B541-C6F9282FDBAA}" type="presOf" srcId="{9C4BF887-5AE7-49DE-B24A-86B599F62B0A}" destId="{BF435945-A401-49B1-ADB3-938944476920}" srcOrd="0" destOrd="4" presId="urn:microsoft.com/office/officeart/2005/8/layout/process3"/>
    <dgm:cxn modelId="{22BE6CEB-4710-4BE8-9F1C-320F3E82E655}" srcId="{EF12CC47-C124-4877-BA30-AA5551F33D01}" destId="{D825075A-0A10-4419-AFAE-8E87C8A23374}" srcOrd="2" destOrd="0" parTransId="{6FD4051C-0818-4A94-B98E-73269CA4A744}" sibTransId="{BB97E17D-7C4C-4647-A93D-E731A5C5C690}"/>
    <dgm:cxn modelId="{75A90FC0-96E1-459B-A3F3-0A998B5A137F}" srcId="{9E6C4D77-A583-426E-BAA6-701464B8E989}" destId="{3BF89E20-AFE4-415B-9E78-7F0AA8CDE816}" srcOrd="1" destOrd="0" parTransId="{3836FADD-8151-4B30-9DFF-D84D848E7A88}" sibTransId="{1E29E0A1-C85D-4CCE-95AE-7DA6950D8583}"/>
    <dgm:cxn modelId="{B6C20C77-B2C0-4F56-BC79-4C48652F4908}" type="presOf" srcId="{1632D3D7-E8FF-408E-BB26-1B6B34B98CE1}" destId="{995E16AC-73B1-41EF-83C3-D0077EDF5337}" srcOrd="0" destOrd="3" presId="urn:microsoft.com/office/officeart/2005/8/layout/process3"/>
    <dgm:cxn modelId="{B4C9BAF1-2E77-418B-BBE8-59F74F8EF884}" srcId="{CC96ECF6-0131-4A35-A185-8EDA59BC1CE7}" destId="{E4FBDE8C-C3EF-4DBA-89BB-2C2DE6CC024B}" srcOrd="3" destOrd="0" parTransId="{EC8D04E4-E3D5-4202-AB1A-0A88FB000EA8}" sibTransId="{48FC0D61-104E-45B4-A662-154FBDA433FC}"/>
    <dgm:cxn modelId="{11D89AA9-2A49-4B03-8DE3-2323F6234C43}" type="presOf" srcId="{E4FBDE8C-C3EF-4DBA-89BB-2C2DE6CC024B}" destId="{744DEA1F-3E7C-428E-90FF-6988426D9F85}" srcOrd="0" destOrd="3" presId="urn:microsoft.com/office/officeart/2005/8/layout/process3"/>
    <dgm:cxn modelId="{DD2E1F2C-F4E1-42C5-9150-1901070201D3}" type="presParOf" srcId="{452A5619-F0B3-46BB-A205-DCD74B1AAEDA}" destId="{E6687CE1-683A-4217-A820-1CD58A779E1D}" srcOrd="0" destOrd="0" presId="urn:microsoft.com/office/officeart/2005/8/layout/process3"/>
    <dgm:cxn modelId="{62663B6F-88D1-4860-9D9E-F60CD0EA0700}" type="presParOf" srcId="{E6687CE1-683A-4217-A820-1CD58A779E1D}" destId="{6BEADDA4-FD2A-4F00-9F06-254BC2912ACC}" srcOrd="0" destOrd="0" presId="urn:microsoft.com/office/officeart/2005/8/layout/process3"/>
    <dgm:cxn modelId="{E5428219-9E7B-4E8F-9EAD-BED41A481CFF}" type="presParOf" srcId="{E6687CE1-683A-4217-A820-1CD58A779E1D}" destId="{E69F1531-C3D6-4BBE-930F-7652F9F8269E}" srcOrd="1" destOrd="0" presId="urn:microsoft.com/office/officeart/2005/8/layout/process3"/>
    <dgm:cxn modelId="{8FA2A339-56FC-4544-A7CE-7DDE5A34C0DE}" type="presParOf" srcId="{E6687CE1-683A-4217-A820-1CD58A779E1D}" destId="{744DEA1F-3E7C-428E-90FF-6988426D9F85}" srcOrd="2" destOrd="0" presId="urn:microsoft.com/office/officeart/2005/8/layout/process3"/>
    <dgm:cxn modelId="{AB25960B-7E34-4543-BF62-C016F037C8D1}" type="presParOf" srcId="{452A5619-F0B3-46BB-A205-DCD74B1AAEDA}" destId="{ABE0989C-F524-48D1-98F0-0F3E74B8B544}" srcOrd="1" destOrd="0" presId="urn:microsoft.com/office/officeart/2005/8/layout/process3"/>
    <dgm:cxn modelId="{518951BC-F31B-465D-8F13-15EAEFD21F40}" type="presParOf" srcId="{ABE0989C-F524-48D1-98F0-0F3E74B8B544}" destId="{AAAB08C9-E08F-4719-891D-57A4E0772A39}" srcOrd="0" destOrd="0" presId="urn:microsoft.com/office/officeart/2005/8/layout/process3"/>
    <dgm:cxn modelId="{ACAD6456-1C65-432C-B59D-55F70F9CDD96}" type="presParOf" srcId="{452A5619-F0B3-46BB-A205-DCD74B1AAEDA}" destId="{405E0220-DFC9-4F69-853A-1BB62DDF694B}" srcOrd="2" destOrd="0" presId="urn:microsoft.com/office/officeart/2005/8/layout/process3"/>
    <dgm:cxn modelId="{B310FFB6-9131-4AF1-AB7E-0ACD546CB70F}" type="presParOf" srcId="{405E0220-DFC9-4F69-853A-1BB62DDF694B}" destId="{E33EE0BD-2FDF-4085-B873-D777C75D5F33}" srcOrd="0" destOrd="0" presId="urn:microsoft.com/office/officeart/2005/8/layout/process3"/>
    <dgm:cxn modelId="{9C04C888-3C34-4456-A7F4-A7D98418D652}" type="presParOf" srcId="{405E0220-DFC9-4F69-853A-1BB62DDF694B}" destId="{C833BC0E-03E8-450A-88C4-3096BD687CD2}" srcOrd="1" destOrd="0" presId="urn:microsoft.com/office/officeart/2005/8/layout/process3"/>
    <dgm:cxn modelId="{E47F0EAA-2903-4F7B-A23A-CDDD65ED5729}" type="presParOf" srcId="{405E0220-DFC9-4F69-853A-1BB62DDF694B}" destId="{BF435945-A401-49B1-ADB3-938944476920}" srcOrd="2" destOrd="0" presId="urn:microsoft.com/office/officeart/2005/8/layout/process3"/>
    <dgm:cxn modelId="{70031CDE-B4E6-4F2C-B9FE-9BDDDF9350AB}" type="presParOf" srcId="{452A5619-F0B3-46BB-A205-DCD74B1AAEDA}" destId="{DCCB4FA7-5A53-43B9-AF47-917EC29226D0}" srcOrd="3" destOrd="0" presId="urn:microsoft.com/office/officeart/2005/8/layout/process3"/>
    <dgm:cxn modelId="{CA8177A9-159E-493D-AD6A-FBAB8A8A21C3}" type="presParOf" srcId="{DCCB4FA7-5A53-43B9-AF47-917EC29226D0}" destId="{B8946683-B337-4815-8C2C-BAB0464217AA}" srcOrd="0" destOrd="0" presId="urn:microsoft.com/office/officeart/2005/8/layout/process3"/>
    <dgm:cxn modelId="{6E0E127F-5FE0-4A4C-9F15-CE7C41449A09}" type="presParOf" srcId="{452A5619-F0B3-46BB-A205-DCD74B1AAEDA}" destId="{38D8CF5C-768D-4613-A394-209329D8B00E}" srcOrd="4" destOrd="0" presId="urn:microsoft.com/office/officeart/2005/8/layout/process3"/>
    <dgm:cxn modelId="{84938D0E-99CB-46D5-81CD-F1D0E8D31DA4}" type="presParOf" srcId="{38D8CF5C-768D-4613-A394-209329D8B00E}" destId="{C9C39C2B-806A-4571-A2F9-76532FE769E2}" srcOrd="0" destOrd="0" presId="urn:microsoft.com/office/officeart/2005/8/layout/process3"/>
    <dgm:cxn modelId="{24F44F58-A80B-42B0-A029-988316BE6A64}" type="presParOf" srcId="{38D8CF5C-768D-4613-A394-209329D8B00E}" destId="{108BF904-8DE3-4ECB-86D3-7920E11DA8A4}" srcOrd="1" destOrd="0" presId="urn:microsoft.com/office/officeart/2005/8/layout/process3"/>
    <dgm:cxn modelId="{52374F2A-5370-4308-A4C2-9F79C2173501}" type="presParOf" srcId="{38D8CF5C-768D-4613-A394-209329D8B00E}" destId="{995E16AC-73B1-41EF-83C3-D0077EDF5337}" srcOrd="2" destOrd="0" presId="urn:microsoft.com/office/officeart/2005/8/layout/process3"/>
    <dgm:cxn modelId="{B94A2766-9834-41E5-93B0-7535A077813E}" type="presParOf" srcId="{452A5619-F0B3-46BB-A205-DCD74B1AAEDA}" destId="{DC042707-1EB4-4C4D-B091-BD294D0AEF8D}" srcOrd="5" destOrd="0" presId="urn:microsoft.com/office/officeart/2005/8/layout/process3"/>
    <dgm:cxn modelId="{BEFD4DC8-7ACB-4FED-8F4D-93395B47FCB8}" type="presParOf" srcId="{DC042707-1EB4-4C4D-B091-BD294D0AEF8D}" destId="{B0D471C7-FF2A-47C4-A297-2E37893E9DB1}" srcOrd="0" destOrd="0" presId="urn:microsoft.com/office/officeart/2005/8/layout/process3"/>
    <dgm:cxn modelId="{3B8F3363-0851-439F-946A-2F61B9F248C9}" type="presParOf" srcId="{452A5619-F0B3-46BB-A205-DCD74B1AAEDA}" destId="{4D5A38ED-F521-46DD-9222-D83EDEB24C2A}" srcOrd="6" destOrd="0" presId="urn:microsoft.com/office/officeart/2005/8/layout/process3"/>
    <dgm:cxn modelId="{73830F40-84E4-4EA0-A900-232D717B8811}" type="presParOf" srcId="{4D5A38ED-F521-46DD-9222-D83EDEB24C2A}" destId="{72F8501F-6179-4D0F-B421-4242C2A32630}" srcOrd="0" destOrd="0" presId="urn:microsoft.com/office/officeart/2005/8/layout/process3"/>
    <dgm:cxn modelId="{1F463C80-4852-4303-B629-1ED887529A14}" type="presParOf" srcId="{4D5A38ED-F521-46DD-9222-D83EDEB24C2A}" destId="{0E99EAC1-AE2F-4EDA-BA28-9353B0159135}" srcOrd="1" destOrd="0" presId="urn:microsoft.com/office/officeart/2005/8/layout/process3"/>
    <dgm:cxn modelId="{B94E7DE5-C30E-4C30-81B8-0EF8F94063D0}" type="presParOf" srcId="{4D5A38ED-F521-46DD-9222-D83EDEB24C2A}" destId="{DEA9C8FC-D0B8-4373-B842-11B5F2621AC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6028389" y="-2078127"/>
          <a:ext cx="1946853" cy="658994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Αρχαία Ελληνικά</a:t>
          </a:r>
        </a:p>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Ιστορία </a:t>
          </a:r>
        </a:p>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Λατινικά</a:t>
          </a:r>
        </a:p>
      </dsp:txBody>
      <dsp:txXfrm rot="-5400000">
        <a:off x="3706844" y="338456"/>
        <a:ext cx="6494906" cy="1756777"/>
      </dsp:txXfrm>
    </dsp:sp>
    <dsp:sp modelId="{2DA32674-03A1-44D2-9784-086788D170D1}">
      <dsp:nvSpPr>
        <dsp:cNvPr id="0" name=""/>
        <dsp:cNvSpPr/>
      </dsp:nvSpPr>
      <dsp:spPr>
        <a:xfrm>
          <a:off x="0" y="60"/>
          <a:ext cx="3706843" cy="24335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l-GR" sz="4000" kern="1200" dirty="0">
              <a:latin typeface="Arial" panose="020B0604020202020204" pitchFamily="34" charset="0"/>
              <a:cs typeface="Arial" panose="020B0604020202020204" pitchFamily="34" charset="0"/>
            </a:rPr>
            <a:t>Υποχρεωτικά Μαθήματα (3</a:t>
          </a:r>
          <a:r>
            <a:rPr lang="en-US" sz="4000" kern="1200" dirty="0">
              <a:latin typeface="Arial" panose="020B0604020202020204" pitchFamily="34" charset="0"/>
              <a:cs typeface="Arial" panose="020B0604020202020204" pitchFamily="34" charset="0"/>
            </a:rPr>
            <a:t>x</a:t>
          </a:r>
          <a:r>
            <a:rPr lang="el-GR" sz="4000" kern="1200" dirty="0">
              <a:latin typeface="Arial" panose="020B0604020202020204" pitchFamily="34" charset="0"/>
              <a:cs typeface="Arial" panose="020B0604020202020204" pitchFamily="34" charset="0"/>
            </a:rPr>
            <a:t>4</a:t>
          </a:r>
          <a:r>
            <a:rPr lang="en-US" sz="4000" kern="1200" dirty="0">
              <a:latin typeface="Arial" panose="020B0604020202020204" pitchFamily="34" charset="0"/>
              <a:cs typeface="Arial" panose="020B0604020202020204" pitchFamily="34" charset="0"/>
            </a:rPr>
            <a:t>=</a:t>
          </a:r>
          <a:r>
            <a:rPr lang="el-GR" sz="4000" kern="1200" dirty="0">
              <a:latin typeface="Arial" panose="020B0604020202020204" pitchFamily="34" charset="0"/>
              <a:cs typeface="Arial" panose="020B0604020202020204" pitchFamily="34" charset="0"/>
            </a:rPr>
            <a:t>12</a:t>
          </a:r>
          <a:r>
            <a:rPr lang="en-US" sz="4000" kern="1200" dirty="0">
              <a:latin typeface="Arial" panose="020B0604020202020204" pitchFamily="34" charset="0"/>
              <a:cs typeface="Arial" panose="020B0604020202020204" pitchFamily="34" charset="0"/>
            </a:rPr>
            <a:t>)</a:t>
          </a:r>
          <a:endParaRPr lang="el-GR" sz="4000" kern="1200" dirty="0">
            <a:latin typeface="Arial" panose="020B0604020202020204" pitchFamily="34" charset="0"/>
            <a:cs typeface="Arial" panose="020B0604020202020204" pitchFamily="34" charset="0"/>
          </a:endParaRPr>
        </a:p>
      </dsp:txBody>
      <dsp:txXfrm>
        <a:off x="118797" y="118857"/>
        <a:ext cx="3469249" cy="2195972"/>
      </dsp:txXfrm>
    </dsp:sp>
    <dsp:sp modelId="{5DAB53F4-0F38-4A56-B19E-F76D8D0D8FA9}">
      <dsp:nvSpPr>
        <dsp:cNvPr id="0" name=""/>
        <dsp:cNvSpPr/>
      </dsp:nvSpPr>
      <dsp:spPr>
        <a:xfrm rot="5400000">
          <a:off x="6028389" y="477117"/>
          <a:ext cx="1946853" cy="658994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Λογοτεχνία</a:t>
          </a:r>
        </a:p>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Λογική-Φιλοσοφία</a:t>
          </a:r>
        </a:p>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Αγγλικά ή Γαλλικά ή άλλη ξένη γλώσσα</a:t>
          </a:r>
        </a:p>
      </dsp:txBody>
      <dsp:txXfrm rot="-5400000">
        <a:off x="3706844" y="2893700"/>
        <a:ext cx="6494906" cy="1756777"/>
      </dsp:txXfrm>
    </dsp:sp>
    <dsp:sp modelId="{94354C91-2B7D-453F-8F5B-5146C7A4F1FD}">
      <dsp:nvSpPr>
        <dsp:cNvPr id="0" name=""/>
        <dsp:cNvSpPr/>
      </dsp:nvSpPr>
      <dsp:spPr>
        <a:xfrm>
          <a:off x="0" y="2555306"/>
          <a:ext cx="3706843" cy="24335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l-GR" sz="4000" kern="1200" dirty="0">
              <a:latin typeface="Arial" panose="020B0604020202020204" pitchFamily="34" charset="0"/>
              <a:cs typeface="Arial" panose="020B0604020202020204" pitchFamily="34" charset="0"/>
            </a:rPr>
            <a:t>Επιλεγόμενα Μαθήματα</a:t>
          </a:r>
          <a:r>
            <a:rPr lang="en-US" sz="4000" kern="1200" dirty="0">
              <a:latin typeface="Arial" panose="020B0604020202020204" pitchFamily="34" charset="0"/>
              <a:cs typeface="Arial" panose="020B0604020202020204" pitchFamily="34" charset="0"/>
            </a:rPr>
            <a:t> </a:t>
          </a:r>
          <a:r>
            <a:rPr lang="el-GR" sz="4000" kern="1200" dirty="0">
              <a:latin typeface="Arial" panose="020B0604020202020204" pitchFamily="34" charset="0"/>
              <a:cs typeface="Arial" panose="020B0604020202020204" pitchFamily="34" charset="0"/>
            </a:rPr>
            <a:t>(1</a:t>
          </a:r>
          <a:r>
            <a:rPr lang="en-US" sz="4000" kern="1200" dirty="0">
              <a:latin typeface="Arial" panose="020B0604020202020204" pitchFamily="34" charset="0"/>
              <a:cs typeface="Arial" panose="020B0604020202020204" pitchFamily="34" charset="0"/>
            </a:rPr>
            <a:t>x4=</a:t>
          </a:r>
          <a:r>
            <a:rPr lang="el-GR" sz="4000" kern="1200" dirty="0">
              <a:latin typeface="Arial" panose="020B0604020202020204" pitchFamily="34" charset="0"/>
              <a:cs typeface="Arial" panose="020B0604020202020204" pitchFamily="34" charset="0"/>
            </a:rPr>
            <a:t>4</a:t>
          </a:r>
          <a:r>
            <a:rPr lang="en-US" sz="4000" kern="1200" dirty="0">
              <a:latin typeface="Arial" panose="020B0604020202020204" pitchFamily="34" charset="0"/>
              <a:cs typeface="Arial" panose="020B0604020202020204" pitchFamily="34" charset="0"/>
            </a:rPr>
            <a:t>)</a:t>
          </a:r>
          <a:endParaRPr lang="el-GR" sz="4000" kern="1200" dirty="0">
            <a:latin typeface="Arial" panose="020B0604020202020204" pitchFamily="34" charset="0"/>
            <a:cs typeface="Arial" panose="020B0604020202020204" pitchFamily="34" charset="0"/>
          </a:endParaRPr>
        </a:p>
      </dsp:txBody>
      <dsp:txXfrm>
        <a:off x="118797" y="2674103"/>
        <a:ext cx="3469249" cy="2195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6130655" y="-2128766"/>
          <a:ext cx="1935230" cy="667669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Αγγλικά </a:t>
          </a:r>
        </a:p>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Ιστορία</a:t>
          </a:r>
        </a:p>
      </dsp:txBody>
      <dsp:txXfrm rot="-5400000">
        <a:off x="3759925" y="336434"/>
        <a:ext cx="6582221" cy="1746290"/>
      </dsp:txXfrm>
    </dsp:sp>
    <dsp:sp modelId="{2DA32674-03A1-44D2-9784-086788D170D1}">
      <dsp:nvSpPr>
        <dsp:cNvPr id="0" name=""/>
        <dsp:cNvSpPr/>
      </dsp:nvSpPr>
      <dsp:spPr>
        <a:xfrm>
          <a:off x="0" y="60"/>
          <a:ext cx="3759925" cy="24190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Arial" panose="020B0604020202020204" pitchFamily="34" charset="0"/>
              <a:cs typeface="Arial" panose="020B0604020202020204" pitchFamily="34" charset="0"/>
            </a:rPr>
            <a:t>Υποχρεωτικά Μαθήματα (</a:t>
          </a:r>
          <a:r>
            <a:rPr lang="en-US" sz="3200" kern="1200" dirty="0">
              <a:latin typeface="Arial" panose="020B0604020202020204" pitchFamily="34" charset="0"/>
              <a:cs typeface="Arial" panose="020B0604020202020204" pitchFamily="34" charset="0"/>
            </a:rPr>
            <a:t>2x4=8)</a:t>
          </a:r>
          <a:endParaRPr lang="el-GR" sz="3200" kern="1200" dirty="0">
            <a:latin typeface="Arial" panose="020B0604020202020204" pitchFamily="34" charset="0"/>
            <a:cs typeface="Arial" panose="020B0604020202020204" pitchFamily="34" charset="0"/>
          </a:endParaRPr>
        </a:p>
      </dsp:txBody>
      <dsp:txXfrm>
        <a:off x="118088" y="118148"/>
        <a:ext cx="3523749" cy="2182862"/>
      </dsp:txXfrm>
    </dsp:sp>
    <dsp:sp modelId="{5DAB53F4-0F38-4A56-B19E-F76D8D0D8FA9}">
      <dsp:nvSpPr>
        <dsp:cNvPr id="0" name=""/>
        <dsp:cNvSpPr/>
      </dsp:nvSpPr>
      <dsp:spPr>
        <a:xfrm rot="5400000">
          <a:off x="5960208" y="407413"/>
          <a:ext cx="2283746" cy="668431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Λατινικά</a:t>
          </a:r>
        </a:p>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Γαλλικά ή άλλη  ξένη γλώσσα</a:t>
          </a:r>
        </a:p>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Αρχαία Ελληνικά</a:t>
          </a:r>
        </a:p>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Οικονομικά</a:t>
          </a:r>
        </a:p>
      </dsp:txBody>
      <dsp:txXfrm rot="-5400000">
        <a:off x="3759926" y="2719179"/>
        <a:ext cx="6572828" cy="2060780"/>
      </dsp:txXfrm>
    </dsp:sp>
    <dsp:sp modelId="{94354C91-2B7D-453F-8F5B-5146C7A4F1FD}">
      <dsp:nvSpPr>
        <dsp:cNvPr id="0" name=""/>
        <dsp:cNvSpPr/>
      </dsp:nvSpPr>
      <dsp:spPr>
        <a:xfrm>
          <a:off x="0" y="2540050"/>
          <a:ext cx="3759925" cy="24190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l-GR" sz="3000" kern="1200" dirty="0"/>
            <a:t>Επιλεγόμενα Μαθήματα</a:t>
          </a:r>
          <a:r>
            <a:rPr lang="en-US" sz="3000" kern="1200" dirty="0"/>
            <a:t> </a:t>
          </a:r>
          <a:r>
            <a:rPr lang="el-GR" sz="3000" kern="1200" dirty="0"/>
            <a:t>(</a:t>
          </a:r>
          <a:r>
            <a:rPr lang="en-US" sz="3000" kern="1200" dirty="0"/>
            <a:t>2x4=8)</a:t>
          </a:r>
          <a:endParaRPr lang="el-GR" sz="3000" kern="1200" dirty="0"/>
        </a:p>
      </dsp:txBody>
      <dsp:txXfrm>
        <a:off x="118088" y="2658138"/>
        <a:ext cx="3523749" cy="2182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6382349" y="-2456264"/>
          <a:ext cx="1402753" cy="666703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Μαθηματικά</a:t>
          </a:r>
        </a:p>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Φυσική</a:t>
          </a:r>
        </a:p>
      </dsp:txBody>
      <dsp:txXfrm rot="-5400000">
        <a:off x="3750208" y="244354"/>
        <a:ext cx="6598559" cy="1265799"/>
      </dsp:txXfrm>
    </dsp:sp>
    <dsp:sp modelId="{2DA32674-03A1-44D2-9784-086788D170D1}">
      <dsp:nvSpPr>
        <dsp:cNvPr id="0" name=""/>
        <dsp:cNvSpPr/>
      </dsp:nvSpPr>
      <dsp:spPr>
        <a:xfrm>
          <a:off x="0" y="532"/>
          <a:ext cx="3750207" cy="17534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Arial" panose="020B0604020202020204" pitchFamily="34" charset="0"/>
              <a:cs typeface="Arial" panose="020B0604020202020204" pitchFamily="34" charset="0"/>
            </a:rPr>
            <a:t>Υποχρεωτικά Μαθήματα (</a:t>
          </a:r>
          <a:r>
            <a:rPr lang="en-US" sz="3200" kern="1200" dirty="0">
              <a:latin typeface="Arial" panose="020B0604020202020204" pitchFamily="34" charset="0"/>
              <a:cs typeface="Arial" panose="020B0604020202020204" pitchFamily="34" charset="0"/>
            </a:rPr>
            <a:t>2x4=8)</a:t>
          </a:r>
          <a:endParaRPr lang="el-GR" sz="3200" kern="1200" dirty="0">
            <a:latin typeface="Arial" panose="020B0604020202020204" pitchFamily="34" charset="0"/>
            <a:cs typeface="Arial" panose="020B0604020202020204" pitchFamily="34" charset="0"/>
          </a:endParaRPr>
        </a:p>
      </dsp:txBody>
      <dsp:txXfrm>
        <a:off x="85596" y="86128"/>
        <a:ext cx="3579015" cy="1582249"/>
      </dsp:txXfrm>
    </dsp:sp>
    <dsp:sp modelId="{5DAB53F4-0F38-4A56-B19E-F76D8D0D8FA9}">
      <dsp:nvSpPr>
        <dsp:cNvPr id="0" name=""/>
        <dsp:cNvSpPr/>
      </dsp:nvSpPr>
      <dsp:spPr>
        <a:xfrm rot="5400000">
          <a:off x="5294007" y="89094"/>
          <a:ext cx="3369791" cy="687489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Χημεία</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Βιολογία</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Αγγλικά ή Γαλλικά ή άλλη ξένη γλώσσα </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Δίκτυα </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Πληροφορική</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Σχεδιασμός και Τεχνολογία</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Ελεύθερο - Προοπτικό Σχέδιο</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Αρχιτεκτονικό - Τεχνικό Σχέδιο</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Γραφικές Τέχνες</a:t>
          </a:r>
        </a:p>
      </dsp:txBody>
      <dsp:txXfrm rot="-5400000">
        <a:off x="3541456" y="2006145"/>
        <a:ext cx="6710394" cy="3040791"/>
      </dsp:txXfrm>
    </dsp:sp>
    <dsp:sp modelId="{94354C91-2B7D-453F-8F5B-5146C7A4F1FD}">
      <dsp:nvSpPr>
        <dsp:cNvPr id="0" name=""/>
        <dsp:cNvSpPr/>
      </dsp:nvSpPr>
      <dsp:spPr>
        <a:xfrm>
          <a:off x="0" y="2649821"/>
          <a:ext cx="3541456" cy="17534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Arial" panose="020B0604020202020204" pitchFamily="34" charset="0"/>
              <a:cs typeface="Arial" panose="020B0604020202020204" pitchFamily="34" charset="0"/>
            </a:rPr>
            <a:t>Επιλεγόμενα Μαθήματα</a:t>
          </a:r>
          <a:r>
            <a:rPr lang="en-US" sz="3200" kern="1200" dirty="0">
              <a:latin typeface="Arial" panose="020B0604020202020204" pitchFamily="34" charset="0"/>
              <a:cs typeface="Arial" panose="020B0604020202020204" pitchFamily="34" charset="0"/>
            </a:rPr>
            <a:t> </a:t>
          </a:r>
          <a:r>
            <a:rPr lang="el-GR" sz="3200" kern="1200" dirty="0">
              <a:latin typeface="Arial" panose="020B0604020202020204" pitchFamily="34" charset="0"/>
              <a:cs typeface="Arial" panose="020B0604020202020204" pitchFamily="34" charset="0"/>
            </a:rPr>
            <a:t>(</a:t>
          </a:r>
          <a:r>
            <a:rPr lang="en-US" sz="3200" kern="1200" dirty="0">
              <a:latin typeface="Arial" panose="020B0604020202020204" pitchFamily="34" charset="0"/>
              <a:cs typeface="Arial" panose="020B0604020202020204" pitchFamily="34" charset="0"/>
            </a:rPr>
            <a:t>2x4=8)</a:t>
          </a:r>
          <a:endParaRPr lang="el-GR" sz="3200" kern="1200" dirty="0">
            <a:latin typeface="Arial" panose="020B0604020202020204" pitchFamily="34" charset="0"/>
            <a:cs typeface="Arial" panose="020B0604020202020204" pitchFamily="34" charset="0"/>
          </a:endParaRPr>
        </a:p>
      </dsp:txBody>
      <dsp:txXfrm>
        <a:off x="85596" y="2735417"/>
        <a:ext cx="3370264" cy="1582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6776973" y="-2438561"/>
          <a:ext cx="1924233" cy="728384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Arial" pitchFamily="34" charset="0"/>
              <a:cs typeface="Arial" pitchFamily="34" charset="0"/>
            </a:rPr>
            <a:t>Οικονομικά</a:t>
          </a:r>
        </a:p>
        <a:p>
          <a:pPr marL="285750" lvl="1" indent="-285750" algn="l" defTabSz="1244600">
            <a:lnSpc>
              <a:spcPct val="90000"/>
            </a:lnSpc>
            <a:spcBef>
              <a:spcPct val="0"/>
            </a:spcBef>
            <a:spcAft>
              <a:spcPct val="15000"/>
            </a:spcAft>
            <a:buChar char="••"/>
          </a:pPr>
          <a:r>
            <a:rPr lang="el-GR" sz="2800" b="1" kern="1200" dirty="0">
              <a:latin typeface="Arial" pitchFamily="34" charset="0"/>
              <a:cs typeface="Arial" pitchFamily="34" charset="0"/>
            </a:rPr>
            <a:t>Μαθηματικά</a:t>
          </a:r>
        </a:p>
        <a:p>
          <a:pPr marL="285750" lvl="1" indent="-285750" algn="l" defTabSz="1244600">
            <a:lnSpc>
              <a:spcPct val="90000"/>
            </a:lnSpc>
            <a:spcBef>
              <a:spcPct val="0"/>
            </a:spcBef>
            <a:spcAft>
              <a:spcPct val="15000"/>
            </a:spcAft>
            <a:buChar char="••"/>
          </a:pPr>
          <a:r>
            <a:rPr lang="el-GR" sz="2800" b="1" kern="1200" dirty="0">
              <a:latin typeface="Arial" pitchFamily="34" charset="0"/>
              <a:cs typeface="Arial" pitchFamily="34" charset="0"/>
            </a:rPr>
            <a:t>Λογιστική</a:t>
          </a:r>
        </a:p>
      </dsp:txBody>
      <dsp:txXfrm rot="-5400000">
        <a:off x="4097166" y="335179"/>
        <a:ext cx="7189916" cy="1736367"/>
      </dsp:txXfrm>
    </dsp:sp>
    <dsp:sp modelId="{2DA32674-03A1-44D2-9784-086788D170D1}">
      <dsp:nvSpPr>
        <dsp:cNvPr id="0" name=""/>
        <dsp:cNvSpPr/>
      </dsp:nvSpPr>
      <dsp:spPr>
        <a:xfrm>
          <a:off x="0" y="668"/>
          <a:ext cx="4097165" cy="240529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Arial" panose="020B0604020202020204" pitchFamily="34" charset="0"/>
              <a:cs typeface="Arial" panose="020B0604020202020204" pitchFamily="34" charset="0"/>
            </a:rPr>
            <a:t>Υποχρεωτικά Μαθήματα (3</a:t>
          </a:r>
          <a:r>
            <a:rPr lang="en-US" sz="3200" kern="1200" dirty="0">
              <a:latin typeface="Arial" panose="020B0604020202020204" pitchFamily="34" charset="0"/>
              <a:cs typeface="Arial" panose="020B0604020202020204" pitchFamily="34" charset="0"/>
            </a:rPr>
            <a:t>x4=12)</a:t>
          </a:r>
          <a:endParaRPr lang="el-GR" sz="3200" kern="1200" dirty="0">
            <a:latin typeface="Arial" panose="020B0604020202020204" pitchFamily="34" charset="0"/>
            <a:cs typeface="Arial" panose="020B0604020202020204" pitchFamily="34" charset="0"/>
          </a:endParaRPr>
        </a:p>
      </dsp:txBody>
      <dsp:txXfrm>
        <a:off x="117417" y="118085"/>
        <a:ext cx="3862331" cy="2170458"/>
      </dsp:txXfrm>
    </dsp:sp>
    <dsp:sp modelId="{5DAB53F4-0F38-4A56-B19E-F76D8D0D8FA9}">
      <dsp:nvSpPr>
        <dsp:cNvPr id="0" name=""/>
        <dsp:cNvSpPr/>
      </dsp:nvSpPr>
      <dsp:spPr>
        <a:xfrm rot="5400000">
          <a:off x="6481742" y="137695"/>
          <a:ext cx="2499579" cy="727673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200150">
            <a:lnSpc>
              <a:spcPct val="90000"/>
            </a:lnSpc>
            <a:spcBef>
              <a:spcPct val="0"/>
            </a:spcBef>
            <a:spcAft>
              <a:spcPct val="15000"/>
            </a:spcAft>
            <a:buChar char="••"/>
          </a:pPr>
          <a:r>
            <a:rPr lang="el-GR" sz="2700" b="1" kern="1200" dirty="0">
              <a:latin typeface="Arial" pitchFamily="34" charset="0"/>
              <a:cs typeface="Arial" pitchFamily="34" charset="0"/>
            </a:rPr>
            <a:t>Οργάνωση &amp; Διοίκηση</a:t>
          </a:r>
          <a:r>
            <a:rPr lang="en-US" sz="2700" b="1" kern="1200" dirty="0">
              <a:latin typeface="Arial" pitchFamily="34" charset="0"/>
              <a:cs typeface="Arial" pitchFamily="34" charset="0"/>
            </a:rPr>
            <a:t> </a:t>
          </a:r>
          <a:r>
            <a:rPr lang="el-GR" sz="2700" b="1" kern="1200" dirty="0">
              <a:latin typeface="Arial" pitchFamily="34" charset="0"/>
              <a:cs typeface="Arial" pitchFamily="34" charset="0"/>
            </a:rPr>
            <a:t>Επιχειρήσεων</a:t>
          </a:r>
        </a:p>
        <a:p>
          <a:pPr marL="228600" lvl="1" indent="-228600" algn="l" defTabSz="1200150">
            <a:lnSpc>
              <a:spcPct val="90000"/>
            </a:lnSpc>
            <a:spcBef>
              <a:spcPct val="0"/>
            </a:spcBef>
            <a:spcAft>
              <a:spcPct val="15000"/>
            </a:spcAft>
            <a:buChar char="••"/>
          </a:pPr>
          <a:r>
            <a:rPr lang="el-GR" sz="2700" b="1" kern="1200" dirty="0">
              <a:latin typeface="Arial" pitchFamily="34" charset="0"/>
              <a:cs typeface="Arial" pitchFamily="34" charset="0"/>
            </a:rPr>
            <a:t>Πληροφορική</a:t>
          </a:r>
        </a:p>
        <a:p>
          <a:pPr marL="228600" lvl="1" indent="-228600" algn="l" defTabSz="1200150">
            <a:lnSpc>
              <a:spcPct val="90000"/>
            </a:lnSpc>
            <a:spcBef>
              <a:spcPct val="0"/>
            </a:spcBef>
            <a:spcAft>
              <a:spcPct val="15000"/>
            </a:spcAft>
            <a:buChar char="••"/>
          </a:pPr>
          <a:r>
            <a:rPr lang="el-GR" sz="2700" b="1" kern="1200" dirty="0">
              <a:latin typeface="Arial" pitchFamily="34" charset="0"/>
              <a:cs typeface="Arial" pitchFamily="34" charset="0"/>
            </a:rPr>
            <a:t>Αγγλικά ή Γαλλικά ή άλλη ξένη γλώσσα</a:t>
          </a:r>
        </a:p>
        <a:p>
          <a:pPr marL="228600" lvl="1" indent="-228600" algn="l" defTabSz="1200150">
            <a:lnSpc>
              <a:spcPct val="90000"/>
            </a:lnSpc>
            <a:spcBef>
              <a:spcPct val="0"/>
            </a:spcBef>
            <a:spcAft>
              <a:spcPct val="15000"/>
            </a:spcAft>
            <a:buChar char="••"/>
          </a:pPr>
          <a:r>
            <a:rPr lang="el-GR" sz="2700" b="1" kern="1200" dirty="0">
              <a:latin typeface="Arial" pitchFamily="34" charset="0"/>
              <a:cs typeface="Arial" pitchFamily="34" charset="0"/>
            </a:rPr>
            <a:t>Εμπορικά - Μάρκετινγκ</a:t>
          </a:r>
        </a:p>
      </dsp:txBody>
      <dsp:txXfrm rot="-5400000">
        <a:off x="4093164" y="2648293"/>
        <a:ext cx="7154717" cy="2255541"/>
      </dsp:txXfrm>
    </dsp:sp>
    <dsp:sp modelId="{94354C91-2B7D-453F-8F5B-5146C7A4F1FD}">
      <dsp:nvSpPr>
        <dsp:cNvPr id="0" name=""/>
        <dsp:cNvSpPr/>
      </dsp:nvSpPr>
      <dsp:spPr>
        <a:xfrm>
          <a:off x="0" y="2587656"/>
          <a:ext cx="4093164" cy="240529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Arial" panose="020B0604020202020204" pitchFamily="34" charset="0"/>
              <a:cs typeface="Arial" panose="020B0604020202020204" pitchFamily="34" charset="0"/>
            </a:rPr>
            <a:t>Επιλεγόμενα Μαθήματα</a:t>
          </a:r>
          <a:r>
            <a:rPr lang="en-US" sz="3200" kern="1200" dirty="0">
              <a:latin typeface="Arial" panose="020B0604020202020204" pitchFamily="34" charset="0"/>
              <a:cs typeface="Arial" panose="020B0604020202020204" pitchFamily="34" charset="0"/>
            </a:rPr>
            <a:t> </a:t>
          </a:r>
          <a:r>
            <a:rPr lang="el-GR" sz="3200" kern="1200" dirty="0">
              <a:latin typeface="Arial" panose="020B0604020202020204" pitchFamily="34" charset="0"/>
              <a:cs typeface="Arial" panose="020B0604020202020204" pitchFamily="34" charset="0"/>
            </a:rPr>
            <a:t>(1</a:t>
          </a:r>
          <a:r>
            <a:rPr lang="en-US" sz="3200" kern="1200" dirty="0">
              <a:latin typeface="Arial" panose="020B0604020202020204" pitchFamily="34" charset="0"/>
              <a:cs typeface="Arial" panose="020B0604020202020204" pitchFamily="34" charset="0"/>
            </a:rPr>
            <a:t>x4=</a:t>
          </a:r>
          <a:r>
            <a:rPr lang="el-GR" sz="3200" kern="1200" dirty="0">
              <a:latin typeface="Arial" panose="020B0604020202020204" pitchFamily="34" charset="0"/>
              <a:cs typeface="Arial" panose="020B0604020202020204" pitchFamily="34" charset="0"/>
            </a:rPr>
            <a:t>4</a:t>
          </a:r>
          <a:r>
            <a:rPr lang="en-US" sz="3200" kern="1200" dirty="0">
              <a:latin typeface="Arial" panose="020B0604020202020204" pitchFamily="34" charset="0"/>
              <a:cs typeface="Arial" panose="020B0604020202020204" pitchFamily="34" charset="0"/>
            </a:rPr>
            <a:t>)</a:t>
          </a:r>
          <a:endParaRPr lang="el-GR" sz="3200" kern="1200" dirty="0">
            <a:latin typeface="Arial" panose="020B0604020202020204" pitchFamily="34" charset="0"/>
            <a:cs typeface="Arial" panose="020B0604020202020204" pitchFamily="34" charset="0"/>
          </a:endParaRPr>
        </a:p>
      </dsp:txBody>
      <dsp:txXfrm>
        <a:off x="117417" y="2705073"/>
        <a:ext cx="3858330" cy="21704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5939262" y="-2124378"/>
          <a:ext cx="1719613" cy="639912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l-GR" sz="2600" b="1" kern="1200" dirty="0">
              <a:latin typeface="Arial" pitchFamily="34" charset="0"/>
              <a:cs typeface="Arial" pitchFamily="34" charset="0"/>
            </a:rPr>
            <a:t>Οικονομικά</a:t>
          </a:r>
        </a:p>
        <a:p>
          <a:pPr marL="228600" lvl="1" indent="-228600" algn="l" defTabSz="1155700">
            <a:lnSpc>
              <a:spcPct val="90000"/>
            </a:lnSpc>
            <a:spcBef>
              <a:spcPct val="0"/>
            </a:spcBef>
            <a:spcAft>
              <a:spcPct val="15000"/>
            </a:spcAft>
            <a:buChar char="••"/>
          </a:pPr>
          <a:r>
            <a:rPr lang="el-GR" sz="2600" b="1" kern="1200" dirty="0">
              <a:latin typeface="Arial" pitchFamily="34" charset="0"/>
              <a:cs typeface="Arial" pitchFamily="34" charset="0"/>
            </a:rPr>
            <a:t>Αγγλικά</a:t>
          </a:r>
          <a:r>
            <a:rPr lang="el-GR" sz="2800" kern="1200" dirty="0"/>
            <a:t>	</a:t>
          </a:r>
          <a:r>
            <a:rPr lang="el-GR" sz="1500" kern="1200" dirty="0"/>
            <a:t>	</a:t>
          </a:r>
        </a:p>
      </dsp:txBody>
      <dsp:txXfrm rot="-5400000">
        <a:off x="3599508" y="299321"/>
        <a:ext cx="6315178" cy="1551723"/>
      </dsp:txXfrm>
    </dsp:sp>
    <dsp:sp modelId="{2DA32674-03A1-44D2-9784-086788D170D1}">
      <dsp:nvSpPr>
        <dsp:cNvPr id="0" name=""/>
        <dsp:cNvSpPr/>
      </dsp:nvSpPr>
      <dsp:spPr>
        <a:xfrm>
          <a:off x="0" y="424"/>
          <a:ext cx="3599507" cy="214951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Arial" panose="020B0604020202020204" pitchFamily="34" charset="0"/>
              <a:cs typeface="Arial" panose="020B0604020202020204" pitchFamily="34" charset="0"/>
            </a:rPr>
            <a:t>Υποχρεωτικά Μαθήματα (</a:t>
          </a:r>
          <a:r>
            <a:rPr lang="en-US" sz="3200" kern="1200" dirty="0">
              <a:latin typeface="Arial" panose="020B0604020202020204" pitchFamily="34" charset="0"/>
              <a:cs typeface="Arial" panose="020B0604020202020204" pitchFamily="34" charset="0"/>
            </a:rPr>
            <a:t>2x4=8)</a:t>
          </a:r>
          <a:endParaRPr lang="el-GR" sz="3200" kern="1200" dirty="0">
            <a:latin typeface="Arial" panose="020B0604020202020204" pitchFamily="34" charset="0"/>
            <a:cs typeface="Arial" panose="020B0604020202020204" pitchFamily="34" charset="0"/>
          </a:endParaRPr>
        </a:p>
      </dsp:txBody>
      <dsp:txXfrm>
        <a:off x="104931" y="105355"/>
        <a:ext cx="3389645" cy="1939654"/>
      </dsp:txXfrm>
    </dsp:sp>
    <dsp:sp modelId="{5DAB53F4-0F38-4A56-B19E-F76D8D0D8FA9}">
      <dsp:nvSpPr>
        <dsp:cNvPr id="0" name=""/>
        <dsp:cNvSpPr/>
      </dsp:nvSpPr>
      <dsp:spPr>
        <a:xfrm rot="5400000">
          <a:off x="5222553" y="625406"/>
          <a:ext cx="3143641" cy="640851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Λογιστική</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Εμπορικά - Μάρκετινγκ</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Εφαρμογές Πληροφορικής</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Βιολογία </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Οργάνωση &amp; Διοίκηση Επιχειρήσεων</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Σχεδιασμός &amp; Τεχνολογία</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Γαλλικά ή άλλη ξένη γλώσσα</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Οικιακή Οικονομία</a:t>
          </a:r>
        </a:p>
      </dsp:txBody>
      <dsp:txXfrm rot="-5400000">
        <a:off x="3590117" y="2411302"/>
        <a:ext cx="6255053" cy="2836721"/>
      </dsp:txXfrm>
    </dsp:sp>
    <dsp:sp modelId="{94354C91-2B7D-453F-8F5B-5146C7A4F1FD}">
      <dsp:nvSpPr>
        <dsp:cNvPr id="0" name=""/>
        <dsp:cNvSpPr/>
      </dsp:nvSpPr>
      <dsp:spPr>
        <a:xfrm>
          <a:off x="0" y="2754479"/>
          <a:ext cx="3588961" cy="214951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Arial" panose="020B0604020202020204" pitchFamily="34" charset="0"/>
              <a:cs typeface="Arial" panose="020B0604020202020204" pitchFamily="34" charset="0"/>
            </a:rPr>
            <a:t>Επιλεγόμενα Μαθήματα</a:t>
          </a:r>
          <a:r>
            <a:rPr lang="en-US" sz="3200" kern="1200" dirty="0">
              <a:latin typeface="Arial" panose="020B0604020202020204" pitchFamily="34" charset="0"/>
              <a:cs typeface="Arial" panose="020B0604020202020204" pitchFamily="34" charset="0"/>
            </a:rPr>
            <a:t> </a:t>
          </a:r>
          <a:r>
            <a:rPr lang="el-GR" sz="3200" kern="1200" dirty="0">
              <a:latin typeface="Arial" panose="020B0604020202020204" pitchFamily="34" charset="0"/>
              <a:cs typeface="Arial" panose="020B0604020202020204" pitchFamily="34" charset="0"/>
            </a:rPr>
            <a:t>(</a:t>
          </a:r>
          <a:r>
            <a:rPr lang="en-US" sz="3200" kern="1200" dirty="0">
              <a:latin typeface="Arial" panose="020B0604020202020204" pitchFamily="34" charset="0"/>
              <a:cs typeface="Arial" panose="020B0604020202020204" pitchFamily="34" charset="0"/>
            </a:rPr>
            <a:t>2x4=8)</a:t>
          </a:r>
          <a:endParaRPr lang="el-GR" sz="3200" kern="1200" dirty="0">
            <a:latin typeface="Arial" panose="020B0604020202020204" pitchFamily="34" charset="0"/>
            <a:cs typeface="Arial" panose="020B0604020202020204" pitchFamily="34" charset="0"/>
          </a:endParaRPr>
        </a:p>
      </dsp:txBody>
      <dsp:txXfrm>
        <a:off x="104931" y="2859410"/>
        <a:ext cx="3379099" cy="19396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6359421" y="-2189535"/>
          <a:ext cx="2057370" cy="695351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b="1" kern="1200" dirty="0">
              <a:latin typeface="Arial" pitchFamily="34" charset="0"/>
              <a:cs typeface="Arial" pitchFamily="34" charset="0"/>
            </a:rPr>
            <a:t>Θέματα Τέχνης</a:t>
          </a:r>
        </a:p>
        <a:p>
          <a:pPr marL="228600" lvl="1" indent="-228600" algn="l" defTabSz="1066800">
            <a:lnSpc>
              <a:spcPct val="90000"/>
            </a:lnSpc>
            <a:spcBef>
              <a:spcPct val="0"/>
            </a:spcBef>
            <a:spcAft>
              <a:spcPct val="15000"/>
            </a:spcAft>
            <a:buChar char="••"/>
          </a:pPr>
          <a:r>
            <a:rPr lang="el-GR" sz="2400" b="1" kern="1200" dirty="0">
              <a:latin typeface="Arial" pitchFamily="34" charset="0"/>
              <a:cs typeface="Arial" pitchFamily="34" charset="0"/>
            </a:rPr>
            <a:t>Θέατρο</a:t>
          </a:r>
        </a:p>
        <a:p>
          <a:pPr marL="228600" lvl="1" indent="-228600" algn="l" defTabSz="1066800">
            <a:lnSpc>
              <a:spcPct val="90000"/>
            </a:lnSpc>
            <a:spcBef>
              <a:spcPct val="0"/>
            </a:spcBef>
            <a:spcAft>
              <a:spcPct val="15000"/>
            </a:spcAft>
            <a:buChar char="••"/>
          </a:pPr>
          <a:r>
            <a:rPr lang="el-GR" sz="2400" b="1" kern="1200" dirty="0">
              <a:latin typeface="Arial" pitchFamily="34" charset="0"/>
              <a:cs typeface="Arial" pitchFamily="34" charset="0"/>
            </a:rPr>
            <a:t>Ιστορία </a:t>
          </a:r>
        </a:p>
      </dsp:txBody>
      <dsp:txXfrm rot="-5400000">
        <a:off x="3911351" y="358968"/>
        <a:ext cx="6853079" cy="1856504"/>
      </dsp:txXfrm>
    </dsp:sp>
    <dsp:sp modelId="{2DA32674-03A1-44D2-9784-086788D170D1}">
      <dsp:nvSpPr>
        <dsp:cNvPr id="0" name=""/>
        <dsp:cNvSpPr/>
      </dsp:nvSpPr>
      <dsp:spPr>
        <a:xfrm>
          <a:off x="0" y="1364"/>
          <a:ext cx="3911350" cy="257171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Arial" panose="020B0604020202020204" pitchFamily="34" charset="0"/>
              <a:cs typeface="Arial" panose="020B0604020202020204" pitchFamily="34" charset="0"/>
            </a:rPr>
            <a:t>Υποχρεωτικά Μαθήματα (3</a:t>
          </a:r>
          <a:r>
            <a:rPr lang="en-US" sz="3200" kern="1200" dirty="0">
              <a:latin typeface="Arial" panose="020B0604020202020204" pitchFamily="34" charset="0"/>
              <a:cs typeface="Arial" panose="020B0604020202020204" pitchFamily="34" charset="0"/>
            </a:rPr>
            <a:t>x4=</a:t>
          </a:r>
          <a:r>
            <a:rPr lang="el-GR" sz="3200" kern="1200" dirty="0">
              <a:latin typeface="Arial" panose="020B0604020202020204" pitchFamily="34" charset="0"/>
              <a:cs typeface="Arial" panose="020B0604020202020204" pitchFamily="34" charset="0"/>
            </a:rPr>
            <a:t>12</a:t>
          </a:r>
          <a:r>
            <a:rPr lang="en-US" sz="3200" kern="1200" dirty="0">
              <a:latin typeface="Arial" panose="020B0604020202020204" pitchFamily="34" charset="0"/>
              <a:cs typeface="Arial" panose="020B0604020202020204" pitchFamily="34" charset="0"/>
            </a:rPr>
            <a:t>)</a:t>
          </a:r>
          <a:endParaRPr lang="el-GR" sz="3200" kern="1200" dirty="0">
            <a:latin typeface="Arial" panose="020B0604020202020204" pitchFamily="34" charset="0"/>
            <a:cs typeface="Arial" panose="020B0604020202020204" pitchFamily="34" charset="0"/>
          </a:endParaRPr>
        </a:p>
      </dsp:txBody>
      <dsp:txXfrm>
        <a:off x="125541" y="126905"/>
        <a:ext cx="3660268" cy="2320631"/>
      </dsp:txXfrm>
    </dsp:sp>
    <dsp:sp modelId="{5DAB53F4-0F38-4A56-B19E-F76D8D0D8FA9}">
      <dsp:nvSpPr>
        <dsp:cNvPr id="0" name=""/>
        <dsp:cNvSpPr/>
      </dsp:nvSpPr>
      <dsp:spPr>
        <a:xfrm rot="5400000">
          <a:off x="6007119" y="562948"/>
          <a:ext cx="2687831" cy="696797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endParaRPr lang="el-GR" sz="2400" b="1" kern="120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l-GR" sz="2400" b="1" kern="1200" dirty="0">
              <a:latin typeface="Arial" pitchFamily="34" charset="0"/>
              <a:cs typeface="Arial" pitchFamily="34" charset="0"/>
            </a:rPr>
            <a:t>Εικαστικές Εφαρμογές</a:t>
          </a:r>
        </a:p>
        <a:p>
          <a:pPr marL="228600" lvl="1" indent="-228600" algn="l" defTabSz="1066800">
            <a:lnSpc>
              <a:spcPct val="90000"/>
            </a:lnSpc>
            <a:spcBef>
              <a:spcPct val="0"/>
            </a:spcBef>
            <a:spcAft>
              <a:spcPct val="15000"/>
            </a:spcAft>
            <a:buChar char="••"/>
          </a:pPr>
          <a:r>
            <a:rPr lang="el-GR" sz="2400" b="1" kern="1200" dirty="0">
              <a:latin typeface="Arial" pitchFamily="34" charset="0"/>
              <a:cs typeface="Arial" pitchFamily="34" charset="0"/>
            </a:rPr>
            <a:t>Ελεύθερο -</a:t>
          </a:r>
          <a:r>
            <a:rPr lang="en-US" sz="2400" b="1" kern="1200" dirty="0">
              <a:latin typeface="Arial" pitchFamily="34" charset="0"/>
              <a:cs typeface="Arial" pitchFamily="34" charset="0"/>
            </a:rPr>
            <a:t> </a:t>
          </a:r>
          <a:r>
            <a:rPr lang="el-GR" sz="2400" b="1" kern="1200" dirty="0">
              <a:latin typeface="Arial" pitchFamily="34" charset="0"/>
              <a:cs typeface="Arial" pitchFamily="34" charset="0"/>
            </a:rPr>
            <a:t>Προοπτικό Σχέδιο </a:t>
          </a:r>
        </a:p>
        <a:p>
          <a:pPr marL="228600" lvl="1" indent="-228600" algn="l" defTabSz="1066800">
            <a:lnSpc>
              <a:spcPct val="90000"/>
            </a:lnSpc>
            <a:spcBef>
              <a:spcPct val="0"/>
            </a:spcBef>
            <a:spcAft>
              <a:spcPct val="15000"/>
            </a:spcAft>
            <a:buChar char="••"/>
          </a:pPr>
          <a:r>
            <a:rPr lang="el-GR" sz="2400" b="1" kern="1200" dirty="0">
              <a:latin typeface="Arial" pitchFamily="34" charset="0"/>
              <a:cs typeface="Arial" pitchFamily="34" charset="0"/>
            </a:rPr>
            <a:t>Μουσική</a:t>
          </a:r>
        </a:p>
        <a:p>
          <a:pPr marL="228600" lvl="1" indent="-228600" algn="l" defTabSz="1066800">
            <a:lnSpc>
              <a:spcPct val="90000"/>
            </a:lnSpc>
            <a:spcBef>
              <a:spcPct val="0"/>
            </a:spcBef>
            <a:spcAft>
              <a:spcPct val="15000"/>
            </a:spcAft>
            <a:buChar char="••"/>
          </a:pPr>
          <a:r>
            <a:rPr lang="el-GR" sz="2400" b="1" kern="1200" dirty="0">
              <a:latin typeface="Arial" pitchFamily="34" charset="0"/>
              <a:cs typeface="Arial" pitchFamily="34" charset="0"/>
            </a:rPr>
            <a:t>Αγγλικά ή Γαλλικά ή άλλη ξένη γλώσσα </a:t>
          </a:r>
        </a:p>
        <a:p>
          <a:pPr marL="228600" lvl="1" indent="-228600" algn="l" defTabSz="1066800">
            <a:lnSpc>
              <a:spcPct val="90000"/>
            </a:lnSpc>
            <a:spcBef>
              <a:spcPct val="0"/>
            </a:spcBef>
            <a:spcAft>
              <a:spcPct val="15000"/>
            </a:spcAft>
            <a:buChar char="••"/>
          </a:pPr>
          <a:r>
            <a:rPr lang="el-GR" sz="2400" b="1" kern="1200" dirty="0">
              <a:latin typeface="Arial" pitchFamily="34" charset="0"/>
              <a:cs typeface="Arial" pitchFamily="34" charset="0"/>
            </a:rPr>
            <a:t>Φωτογραφία (μόνο στη Β΄ Λυκείου)</a:t>
          </a:r>
        </a:p>
        <a:p>
          <a:pPr marL="228600" lvl="1" indent="-228600" algn="l" defTabSz="1066800">
            <a:lnSpc>
              <a:spcPct val="90000"/>
            </a:lnSpc>
            <a:spcBef>
              <a:spcPct val="0"/>
            </a:spcBef>
            <a:spcAft>
              <a:spcPct val="15000"/>
            </a:spcAft>
            <a:buChar char="••"/>
          </a:pPr>
          <a:r>
            <a:rPr lang="el-GR" sz="2400" b="1" kern="1200" dirty="0">
              <a:latin typeface="Arial" pitchFamily="34" charset="0"/>
              <a:cs typeface="Arial" pitchFamily="34" charset="0"/>
            </a:rPr>
            <a:t>Γραφιστικές Εφαρμογές</a:t>
          </a:r>
        </a:p>
        <a:p>
          <a:pPr marL="171450" lvl="1" indent="-171450" algn="l" defTabSz="755650">
            <a:lnSpc>
              <a:spcPct val="90000"/>
            </a:lnSpc>
            <a:spcBef>
              <a:spcPct val="0"/>
            </a:spcBef>
            <a:spcAft>
              <a:spcPct val="15000"/>
            </a:spcAft>
            <a:buChar char="••"/>
          </a:pPr>
          <a:endParaRPr lang="el-GR" sz="1700" b="1" kern="1200" dirty="0">
            <a:latin typeface="Arial" pitchFamily="34" charset="0"/>
            <a:cs typeface="Arial" pitchFamily="34" charset="0"/>
          </a:endParaRPr>
        </a:p>
      </dsp:txBody>
      <dsp:txXfrm rot="-5400000">
        <a:off x="3867047" y="2834230"/>
        <a:ext cx="6836768" cy="2425413"/>
      </dsp:txXfrm>
    </dsp:sp>
    <dsp:sp modelId="{94354C91-2B7D-453F-8F5B-5146C7A4F1FD}">
      <dsp:nvSpPr>
        <dsp:cNvPr id="0" name=""/>
        <dsp:cNvSpPr/>
      </dsp:nvSpPr>
      <dsp:spPr>
        <a:xfrm>
          <a:off x="0" y="2759722"/>
          <a:ext cx="3896071" cy="257171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Arial" panose="020B0604020202020204" pitchFamily="34" charset="0"/>
              <a:cs typeface="Arial" panose="020B0604020202020204" pitchFamily="34" charset="0"/>
            </a:rPr>
            <a:t>Επιλεγόμενα Μαθήματα</a:t>
          </a:r>
          <a:r>
            <a:rPr lang="en-US" sz="3200" kern="1200" dirty="0">
              <a:latin typeface="Arial" panose="020B0604020202020204" pitchFamily="34" charset="0"/>
              <a:cs typeface="Arial" panose="020B0604020202020204" pitchFamily="34" charset="0"/>
            </a:rPr>
            <a:t> </a:t>
          </a:r>
          <a:r>
            <a:rPr lang="el-GR" sz="3200" kern="1200" dirty="0">
              <a:latin typeface="Arial" panose="020B0604020202020204" pitchFamily="34" charset="0"/>
              <a:cs typeface="Arial" panose="020B0604020202020204" pitchFamily="34" charset="0"/>
            </a:rPr>
            <a:t>(1</a:t>
          </a:r>
          <a:r>
            <a:rPr lang="en-US" sz="3200" kern="1200" dirty="0">
              <a:latin typeface="Arial" panose="020B0604020202020204" pitchFamily="34" charset="0"/>
              <a:cs typeface="Arial" panose="020B0604020202020204" pitchFamily="34" charset="0"/>
            </a:rPr>
            <a:t>x4=4)</a:t>
          </a:r>
          <a:endParaRPr lang="el-GR" sz="3200" kern="1200" dirty="0">
            <a:latin typeface="Arial" panose="020B0604020202020204" pitchFamily="34" charset="0"/>
            <a:cs typeface="Arial" panose="020B0604020202020204" pitchFamily="34" charset="0"/>
          </a:endParaRPr>
        </a:p>
      </dsp:txBody>
      <dsp:txXfrm>
        <a:off x="125541" y="2885263"/>
        <a:ext cx="3644989" cy="23206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0DDEA-0C07-4887-BD38-D12D3FF3443B}">
      <dsp:nvSpPr>
        <dsp:cNvPr id="0" name=""/>
        <dsp:cNvSpPr/>
      </dsp:nvSpPr>
      <dsp:spPr>
        <a:xfrm>
          <a:off x="1856616" y="-8108"/>
          <a:ext cx="2934033" cy="17875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400" b="1" kern="1200" dirty="0">
              <a:solidFill>
                <a:srgbClr val="7030A0"/>
              </a:solidFill>
              <a:latin typeface="Times New Roman" panose="02020603050405020304" pitchFamily="18" charset="0"/>
              <a:cs typeface="Times New Roman" panose="02020603050405020304" pitchFamily="18" charset="0"/>
            </a:rPr>
            <a:t>Επιστημονικά Πεδία </a:t>
          </a:r>
          <a:endParaRPr lang="en-US" sz="2400" b="1" kern="1200" dirty="0">
            <a:solidFill>
              <a:srgbClr val="7030A0"/>
            </a:solidFill>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endParaRPr lang="en-US" sz="3600" b="1" kern="1200" dirty="0">
            <a:solidFill>
              <a:srgbClr val="7030A0"/>
            </a:solidFill>
          </a:endParaRPr>
        </a:p>
      </dsp:txBody>
      <dsp:txXfrm>
        <a:off x="2286295" y="253668"/>
        <a:ext cx="2074675" cy="1263967"/>
      </dsp:txXfrm>
    </dsp:sp>
    <dsp:sp modelId="{5984CFCB-A999-4E31-A8D3-CA2F2D10EED1}">
      <dsp:nvSpPr>
        <dsp:cNvPr id="0" name=""/>
        <dsp:cNvSpPr/>
      </dsp:nvSpPr>
      <dsp:spPr>
        <a:xfrm rot="2693951">
          <a:off x="3845066" y="1313588"/>
          <a:ext cx="440468" cy="438043"/>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3864229" y="1354817"/>
        <a:ext cx="309055" cy="262825"/>
      </dsp:txXfrm>
    </dsp:sp>
    <dsp:sp modelId="{37F8AE19-3FEE-40C5-A10E-600ED9E490A0}">
      <dsp:nvSpPr>
        <dsp:cNvPr id="0" name=""/>
        <dsp:cNvSpPr/>
      </dsp:nvSpPr>
      <dsp:spPr>
        <a:xfrm>
          <a:off x="3538212" y="1677885"/>
          <a:ext cx="2639477" cy="147338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800" b="1" kern="1200" dirty="0">
              <a:solidFill>
                <a:srgbClr val="7030A0"/>
              </a:solidFill>
              <a:latin typeface="Times New Roman" panose="02020603050405020304" pitchFamily="18" charset="0"/>
              <a:cs typeface="Times New Roman" panose="02020603050405020304" pitchFamily="18" charset="0"/>
            </a:rPr>
            <a:t> Πλαίσια Πρόσβασης</a:t>
          </a:r>
          <a:endParaRPr lang="en-US" sz="2800" b="1" kern="1200" dirty="0">
            <a:solidFill>
              <a:srgbClr val="7030A0"/>
            </a:solidFill>
            <a:latin typeface="Times New Roman" panose="02020603050405020304" pitchFamily="18" charset="0"/>
            <a:cs typeface="Times New Roman" panose="02020603050405020304" pitchFamily="18" charset="0"/>
          </a:endParaRPr>
        </a:p>
        <a:p>
          <a:pPr lvl="0" algn="ctr" defTabSz="222250">
            <a:lnSpc>
              <a:spcPct val="90000"/>
            </a:lnSpc>
            <a:spcBef>
              <a:spcPct val="0"/>
            </a:spcBef>
            <a:spcAft>
              <a:spcPct val="35000"/>
            </a:spcAft>
          </a:pPr>
          <a:endParaRPr lang="en-US" sz="500" kern="1200" dirty="0"/>
        </a:p>
      </dsp:txBody>
      <dsp:txXfrm>
        <a:off x="3924754" y="1893658"/>
        <a:ext cx="1866393" cy="1041841"/>
      </dsp:txXfrm>
    </dsp:sp>
    <dsp:sp modelId="{6CACA3CF-A50B-4E07-9C2D-A6E54A8A8F30}">
      <dsp:nvSpPr>
        <dsp:cNvPr id="0" name=""/>
        <dsp:cNvSpPr/>
      </dsp:nvSpPr>
      <dsp:spPr>
        <a:xfrm rot="8437373">
          <a:off x="3695284" y="2926548"/>
          <a:ext cx="479663" cy="490876"/>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3822850" y="2979077"/>
        <a:ext cx="335764" cy="294526"/>
      </dsp:txXfrm>
    </dsp:sp>
    <dsp:sp modelId="{26CA00F2-F716-4B71-AE04-846D788B19EB}">
      <dsp:nvSpPr>
        <dsp:cNvPr id="0" name=""/>
        <dsp:cNvSpPr/>
      </dsp:nvSpPr>
      <dsp:spPr>
        <a:xfrm>
          <a:off x="1847552" y="3224887"/>
          <a:ext cx="2457177" cy="130419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l-GR" sz="2400" b="1" kern="1200" dirty="0">
              <a:solidFill>
                <a:srgbClr val="7030A0"/>
              </a:solidFill>
              <a:latin typeface="Times New Roman" panose="02020603050405020304" pitchFamily="18" charset="0"/>
              <a:cs typeface="Times New Roman" panose="02020603050405020304" pitchFamily="18" charset="0"/>
            </a:rPr>
            <a:t>Κατεύθυνση Β’&amp;Γ’</a:t>
          </a:r>
        </a:p>
        <a:p>
          <a:pPr lvl="0" algn="ctr" defTabSz="1066800">
            <a:lnSpc>
              <a:spcPct val="90000"/>
            </a:lnSpc>
            <a:spcBef>
              <a:spcPct val="0"/>
            </a:spcBef>
            <a:spcAft>
              <a:spcPct val="35000"/>
            </a:spcAft>
          </a:pPr>
          <a:r>
            <a:rPr lang="el-GR" sz="2400" b="1" kern="1200" dirty="0">
              <a:solidFill>
                <a:srgbClr val="7030A0"/>
              </a:solidFill>
              <a:latin typeface="Times New Roman" panose="02020603050405020304" pitchFamily="18" charset="0"/>
              <a:cs typeface="Times New Roman" panose="02020603050405020304" pitchFamily="18" charset="0"/>
            </a:rPr>
            <a:t>Λυκείου</a:t>
          </a:r>
        </a:p>
      </dsp:txBody>
      <dsp:txXfrm>
        <a:off x="2207397" y="3415881"/>
        <a:ext cx="1737487" cy="922202"/>
      </dsp:txXfrm>
    </dsp:sp>
    <dsp:sp modelId="{2FF1237E-8C1D-469C-99D2-C982766876C3}">
      <dsp:nvSpPr>
        <dsp:cNvPr id="0" name=""/>
        <dsp:cNvSpPr/>
      </dsp:nvSpPr>
      <dsp:spPr>
        <a:xfrm rot="13513462">
          <a:off x="2271193" y="2914372"/>
          <a:ext cx="385661" cy="388342"/>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10800000">
        <a:off x="2369787" y="3033105"/>
        <a:ext cx="269963" cy="233006"/>
      </dsp:txXfrm>
    </dsp:sp>
    <dsp:sp modelId="{DEA15168-BD7F-4A08-B67F-42B453A89402}">
      <dsp:nvSpPr>
        <dsp:cNvPr id="0" name=""/>
        <dsp:cNvSpPr/>
      </dsp:nvSpPr>
      <dsp:spPr>
        <a:xfrm>
          <a:off x="795263" y="1512751"/>
          <a:ext cx="1644910" cy="178868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l-GR" sz="2600" b="1" kern="1200" dirty="0">
              <a:solidFill>
                <a:srgbClr val="7030A0"/>
              </a:solidFill>
              <a:latin typeface="Times New Roman" panose="02020603050405020304" pitchFamily="18" charset="0"/>
              <a:cs typeface="Times New Roman" panose="02020603050405020304" pitchFamily="18" charset="0"/>
            </a:rPr>
            <a:t>ΟΜΠ Α’ </a:t>
          </a:r>
          <a:r>
            <a:rPr lang="el-GR" sz="2000" b="1" kern="1200" dirty="0">
              <a:solidFill>
                <a:srgbClr val="7030A0"/>
              </a:solidFill>
              <a:latin typeface="Times New Roman" panose="02020603050405020304" pitchFamily="18" charset="0"/>
              <a:cs typeface="Times New Roman" panose="02020603050405020304" pitchFamily="18" charset="0"/>
            </a:rPr>
            <a:t>Λυκείου </a:t>
          </a:r>
          <a:endParaRPr lang="en-US" sz="2000" b="1" kern="1200" dirty="0">
            <a:solidFill>
              <a:srgbClr val="7030A0"/>
            </a:solidFill>
            <a:latin typeface="Times New Roman" panose="02020603050405020304" pitchFamily="18" charset="0"/>
            <a:cs typeface="Times New Roman" panose="02020603050405020304" pitchFamily="18" charset="0"/>
          </a:endParaRPr>
        </a:p>
      </dsp:txBody>
      <dsp:txXfrm>
        <a:off x="1036154" y="1774697"/>
        <a:ext cx="1163128" cy="1264790"/>
      </dsp:txXfrm>
    </dsp:sp>
    <dsp:sp modelId="{3AEDC80C-E343-443E-BF10-7132EC935CBF}">
      <dsp:nvSpPr>
        <dsp:cNvPr id="0" name=""/>
        <dsp:cNvSpPr/>
      </dsp:nvSpPr>
      <dsp:spPr>
        <a:xfrm rot="19096285">
          <a:off x="2261991" y="1445686"/>
          <a:ext cx="406080" cy="407815"/>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baseline="0" dirty="0">
            <a:solidFill>
              <a:srgbClr val="FFC000"/>
            </a:solidFill>
          </a:endParaRPr>
        </a:p>
      </dsp:txBody>
      <dsp:txXfrm>
        <a:off x="2277444" y="1567792"/>
        <a:ext cx="284256" cy="2446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F1531-C3D6-4BBE-930F-7652F9F8269E}">
      <dsp:nvSpPr>
        <dsp:cNvPr id="0" name=""/>
        <dsp:cNvSpPr/>
      </dsp:nvSpPr>
      <dsp:spPr>
        <a:xfrm>
          <a:off x="8176" y="190732"/>
          <a:ext cx="1272816" cy="5244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l-GR" sz="1400" b="1" kern="1200" dirty="0"/>
            <a:t>Α</a:t>
          </a:r>
          <a:endParaRPr lang="en-GB" sz="1400" b="1" kern="1200" dirty="0"/>
        </a:p>
      </dsp:txBody>
      <dsp:txXfrm>
        <a:off x="8176" y="190732"/>
        <a:ext cx="1272816" cy="349663"/>
      </dsp:txXfrm>
    </dsp:sp>
    <dsp:sp modelId="{744DEA1F-3E7C-428E-90FF-6988426D9F85}">
      <dsp:nvSpPr>
        <dsp:cNvPr id="0" name=""/>
        <dsp:cNvSpPr/>
      </dsp:nvSpPr>
      <dsp:spPr>
        <a:xfrm>
          <a:off x="91443" y="491917"/>
          <a:ext cx="1632336" cy="40500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l-GR" sz="1200" kern="1200" dirty="0"/>
            <a:t>Αυτογνωσία</a:t>
          </a:r>
          <a:endParaRPr lang="en-GB" sz="12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el-GR" sz="1200" kern="1200" dirty="0"/>
            <a:t>Ομάδες Επαγγελμάτων</a:t>
          </a:r>
          <a:endParaRPr lang="en-GB" sz="12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el-GR" sz="1200" kern="1200" dirty="0"/>
            <a:t>Εκπαίδευση ανά χώρα π.χ. Κύπρος-Ελλάδα: Επιστημονικά Πεδία/ Πλαίσια Πρόσβασης  </a:t>
          </a:r>
          <a:endParaRPr lang="en-GB" sz="1200" kern="1200" dirty="0"/>
        </a:p>
        <a:p>
          <a:pPr marL="114300" lvl="1" indent="-114300" algn="l" defTabSz="533400">
            <a:lnSpc>
              <a:spcPct val="90000"/>
            </a:lnSpc>
            <a:spcBef>
              <a:spcPct val="0"/>
            </a:spcBef>
            <a:spcAft>
              <a:spcPct val="15000"/>
            </a:spcAft>
            <a:buChar char="••"/>
          </a:pPr>
          <a:endParaRPr lang="en-GB" sz="1200" kern="1200" dirty="0"/>
        </a:p>
      </dsp:txBody>
      <dsp:txXfrm>
        <a:off x="139252" y="539726"/>
        <a:ext cx="1536718" cy="3954382"/>
      </dsp:txXfrm>
    </dsp:sp>
    <dsp:sp modelId="{ABE0989C-F524-48D1-98F0-0F3E74B8B544}">
      <dsp:nvSpPr>
        <dsp:cNvPr id="0" name=""/>
        <dsp:cNvSpPr/>
      </dsp:nvSpPr>
      <dsp:spPr>
        <a:xfrm>
          <a:off x="1518888" y="207116"/>
          <a:ext cx="504336" cy="316894"/>
        </a:xfrm>
        <a:prstGeom prst="leftRightArrow">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GB" sz="400" kern="1200"/>
        </a:p>
      </dsp:txBody>
      <dsp:txXfrm>
        <a:off x="1518888" y="270495"/>
        <a:ext cx="409268" cy="190136"/>
      </dsp:txXfrm>
    </dsp:sp>
    <dsp:sp modelId="{C833BC0E-03E8-450A-88C4-3096BD687CD2}">
      <dsp:nvSpPr>
        <dsp:cNvPr id="0" name=""/>
        <dsp:cNvSpPr/>
      </dsp:nvSpPr>
      <dsp:spPr>
        <a:xfrm>
          <a:off x="2232571" y="190732"/>
          <a:ext cx="1272816" cy="5244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l-GR" sz="1400" b="1" kern="1200" dirty="0"/>
            <a:t>Β</a:t>
          </a:r>
          <a:endParaRPr lang="en-GB" sz="1400" b="1" kern="1200" dirty="0"/>
        </a:p>
      </dsp:txBody>
      <dsp:txXfrm>
        <a:off x="2232571" y="190732"/>
        <a:ext cx="1272816" cy="349663"/>
      </dsp:txXfrm>
    </dsp:sp>
    <dsp:sp modelId="{BF435945-A401-49B1-ADB3-938944476920}">
      <dsp:nvSpPr>
        <dsp:cNvPr id="0" name=""/>
        <dsp:cNvSpPr/>
      </dsp:nvSpPr>
      <dsp:spPr>
        <a:xfrm>
          <a:off x="2370734" y="540395"/>
          <a:ext cx="1517884" cy="40500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l-GR" sz="1200" kern="1200" dirty="0"/>
            <a:t>Επιλογές μαθημάτων με βάση την απόφαση του προηγούμενου σταδίου πχ Κύπρος -Ελλάδα:</a:t>
          </a:r>
          <a:endParaRPr lang="en-GB" sz="1200" kern="1200" dirty="0"/>
        </a:p>
        <a:p>
          <a:pPr marL="114300" lvl="1" indent="-114300" algn="l" defTabSz="533400">
            <a:lnSpc>
              <a:spcPct val="90000"/>
            </a:lnSpc>
            <a:spcBef>
              <a:spcPct val="0"/>
            </a:spcBef>
            <a:spcAft>
              <a:spcPct val="15000"/>
            </a:spcAft>
            <a:buChar char="••"/>
          </a:pPr>
          <a:r>
            <a:rPr lang="el-GR" sz="1200" kern="1200" dirty="0"/>
            <a:t>Επιλογές μαθημάτων βάσει των Επιστημονικών Πεδίων και Πλαισίων Πρόσβασης</a:t>
          </a:r>
          <a:endParaRPr lang="en-GB" sz="12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el-GR" sz="1200" kern="1200" dirty="0"/>
            <a:t>ΚΟΙΝΑ ΜΑΘΗΜΑΤΑ</a:t>
          </a:r>
          <a:endParaRPr lang="en-GB" sz="1200" kern="1200" dirty="0"/>
        </a:p>
        <a:p>
          <a:pPr marL="114300" lvl="1" indent="-114300" algn="l" defTabSz="533400">
            <a:lnSpc>
              <a:spcPct val="90000"/>
            </a:lnSpc>
            <a:spcBef>
              <a:spcPct val="0"/>
            </a:spcBef>
            <a:spcAft>
              <a:spcPct val="15000"/>
            </a:spcAft>
            <a:buChar char="••"/>
          </a:pPr>
          <a:r>
            <a:rPr lang="el-GR" sz="1200" kern="1200" dirty="0"/>
            <a:t>1……………….</a:t>
          </a:r>
          <a:endParaRPr lang="en-GB" sz="1200" kern="1200" dirty="0"/>
        </a:p>
        <a:p>
          <a:pPr marL="114300" lvl="1" indent="-114300" algn="l" defTabSz="533400">
            <a:lnSpc>
              <a:spcPct val="90000"/>
            </a:lnSpc>
            <a:spcBef>
              <a:spcPct val="0"/>
            </a:spcBef>
            <a:spcAft>
              <a:spcPct val="15000"/>
            </a:spcAft>
            <a:buChar char="••"/>
          </a:pPr>
          <a:r>
            <a:rPr lang="el-GR" sz="1200" kern="1200" dirty="0"/>
            <a:t>2……………….</a:t>
          </a:r>
          <a:endParaRPr lang="en-GB" sz="1200" kern="1200" dirty="0"/>
        </a:p>
      </dsp:txBody>
      <dsp:txXfrm>
        <a:off x="2415191" y="584852"/>
        <a:ext cx="1428970" cy="3961086"/>
      </dsp:txXfrm>
    </dsp:sp>
    <dsp:sp modelId="{DCCB4FA7-5A53-43B9-AF47-917EC29226D0}">
      <dsp:nvSpPr>
        <dsp:cNvPr id="0" name=""/>
        <dsp:cNvSpPr/>
      </dsp:nvSpPr>
      <dsp:spPr>
        <a:xfrm>
          <a:off x="3728976" y="207116"/>
          <a:ext cx="474006" cy="316894"/>
        </a:xfrm>
        <a:prstGeom prst="leftRightArrow">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GB" sz="400" kern="1200"/>
        </a:p>
      </dsp:txBody>
      <dsp:txXfrm>
        <a:off x="3728976" y="270495"/>
        <a:ext cx="378938" cy="190136"/>
      </dsp:txXfrm>
    </dsp:sp>
    <dsp:sp modelId="{108BF904-8DE3-4ECB-86D3-7920E11DA8A4}">
      <dsp:nvSpPr>
        <dsp:cNvPr id="0" name=""/>
        <dsp:cNvSpPr/>
      </dsp:nvSpPr>
      <dsp:spPr>
        <a:xfrm>
          <a:off x="4399739" y="190732"/>
          <a:ext cx="1272816" cy="5244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l-GR" sz="1400" b="1" kern="1200" dirty="0"/>
            <a:t>Γ</a:t>
          </a:r>
          <a:endParaRPr lang="en-GB" sz="1400" b="1" kern="1200" dirty="0"/>
        </a:p>
      </dsp:txBody>
      <dsp:txXfrm>
        <a:off x="4399739" y="190732"/>
        <a:ext cx="1272816" cy="349663"/>
      </dsp:txXfrm>
    </dsp:sp>
    <dsp:sp modelId="{995E16AC-73B1-41EF-83C3-D0077EDF5337}">
      <dsp:nvSpPr>
        <dsp:cNvPr id="0" name=""/>
        <dsp:cNvSpPr/>
      </dsp:nvSpPr>
      <dsp:spPr>
        <a:xfrm>
          <a:off x="4543510" y="540395"/>
          <a:ext cx="1506671" cy="40500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l-GR" sz="1200" kern="1200" dirty="0"/>
            <a:t>Επιλογή Κατεύθυνσης Γ΄ και Β’ τάξης  με βάση  τα προηγούμενα στάδια </a:t>
          </a:r>
        </a:p>
        <a:p>
          <a:pPr marL="114300" lvl="1" indent="-114300" algn="l" defTabSz="533400">
            <a:lnSpc>
              <a:spcPct val="90000"/>
            </a:lnSpc>
            <a:spcBef>
              <a:spcPct val="0"/>
            </a:spcBef>
            <a:spcAft>
              <a:spcPct val="15000"/>
            </a:spcAft>
            <a:buChar char="••"/>
          </a:pPr>
          <a:endParaRPr lang="el-GR" sz="1200" kern="1200" dirty="0"/>
        </a:p>
        <a:p>
          <a:pPr marL="114300" lvl="1" indent="-114300" algn="l" defTabSz="533400">
            <a:lnSpc>
              <a:spcPct val="90000"/>
            </a:lnSpc>
            <a:spcBef>
              <a:spcPct val="0"/>
            </a:spcBef>
            <a:spcAft>
              <a:spcPct val="15000"/>
            </a:spcAft>
            <a:buChar char="••"/>
          </a:pPr>
          <a:r>
            <a:rPr lang="el-GR" sz="1200" kern="1200" dirty="0"/>
            <a:t>Κατεύθυνση-   Μαθήματα</a:t>
          </a:r>
        </a:p>
        <a:p>
          <a:pPr marL="114300" lvl="1" indent="-114300" algn="l" defTabSz="533400">
            <a:lnSpc>
              <a:spcPct val="90000"/>
            </a:lnSpc>
            <a:spcBef>
              <a:spcPct val="0"/>
            </a:spcBef>
            <a:spcAft>
              <a:spcPct val="15000"/>
            </a:spcAft>
            <a:buChar char="••"/>
          </a:pPr>
          <a:endParaRPr lang="el-GR" sz="1200" kern="1200" dirty="0"/>
        </a:p>
        <a:p>
          <a:pPr marL="114300" lvl="1" indent="-114300" algn="l" defTabSz="533400">
            <a:lnSpc>
              <a:spcPct val="90000"/>
            </a:lnSpc>
            <a:spcBef>
              <a:spcPct val="0"/>
            </a:spcBef>
            <a:spcAft>
              <a:spcPct val="15000"/>
            </a:spcAft>
            <a:buChar char="••"/>
          </a:pPr>
          <a:r>
            <a:rPr lang="en-US" sz="1200" kern="1200" dirty="0"/>
            <a:t>1……………….</a:t>
          </a:r>
          <a:endParaRPr lang="el-GR" sz="1200" kern="1200" dirty="0"/>
        </a:p>
        <a:p>
          <a:pPr marL="114300" lvl="1" indent="-114300" algn="l" defTabSz="533400">
            <a:lnSpc>
              <a:spcPct val="90000"/>
            </a:lnSpc>
            <a:spcBef>
              <a:spcPct val="0"/>
            </a:spcBef>
            <a:spcAft>
              <a:spcPct val="15000"/>
            </a:spcAft>
            <a:buChar char="••"/>
          </a:pPr>
          <a:r>
            <a:rPr lang="en-US" sz="1200" kern="1200" dirty="0"/>
            <a:t>2……………….</a:t>
          </a:r>
        </a:p>
        <a:p>
          <a:pPr marL="114300" lvl="1" indent="-114300" algn="l" defTabSz="533400">
            <a:lnSpc>
              <a:spcPct val="90000"/>
            </a:lnSpc>
            <a:spcBef>
              <a:spcPct val="0"/>
            </a:spcBef>
            <a:spcAft>
              <a:spcPct val="15000"/>
            </a:spcAft>
            <a:buChar char="••"/>
          </a:pPr>
          <a:endParaRPr lang="en-US" sz="1200" kern="1200" dirty="0"/>
        </a:p>
      </dsp:txBody>
      <dsp:txXfrm>
        <a:off x="4587639" y="584524"/>
        <a:ext cx="1418413" cy="3961742"/>
      </dsp:txXfrm>
    </dsp:sp>
    <dsp:sp modelId="{DC042707-1EB4-4C4D-B091-BD294D0AEF8D}">
      <dsp:nvSpPr>
        <dsp:cNvPr id="0" name=""/>
        <dsp:cNvSpPr/>
      </dsp:nvSpPr>
      <dsp:spPr>
        <a:xfrm>
          <a:off x="5894743" y="207116"/>
          <a:ext cx="471034" cy="316894"/>
        </a:xfrm>
        <a:prstGeom prst="leftRightArrow">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GB" sz="400" kern="1200"/>
        </a:p>
      </dsp:txBody>
      <dsp:txXfrm>
        <a:off x="5894743" y="270495"/>
        <a:ext cx="375966" cy="190136"/>
      </dsp:txXfrm>
    </dsp:sp>
    <dsp:sp modelId="{0E99EAC1-AE2F-4EDA-BA28-9353B0159135}">
      <dsp:nvSpPr>
        <dsp:cNvPr id="0" name=""/>
        <dsp:cNvSpPr/>
      </dsp:nvSpPr>
      <dsp:spPr>
        <a:xfrm>
          <a:off x="6561301" y="190732"/>
          <a:ext cx="1272816" cy="5244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l-GR" sz="1400" b="1" kern="1200" dirty="0"/>
            <a:t>Δ</a:t>
          </a:r>
          <a:endParaRPr lang="en-GB" sz="1400" b="1" kern="1200" dirty="0"/>
        </a:p>
      </dsp:txBody>
      <dsp:txXfrm>
        <a:off x="6561301" y="190732"/>
        <a:ext cx="1272816" cy="349663"/>
      </dsp:txXfrm>
    </dsp:sp>
    <dsp:sp modelId="{DEA9C8FC-D0B8-4373-B842-11B5F2621AC5}">
      <dsp:nvSpPr>
        <dsp:cNvPr id="0" name=""/>
        <dsp:cNvSpPr/>
      </dsp:nvSpPr>
      <dsp:spPr>
        <a:xfrm>
          <a:off x="6703568" y="591061"/>
          <a:ext cx="1526031" cy="40500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l-GR" sz="1200" kern="1200" dirty="0"/>
            <a:t>Επιλογή Ομάδας </a:t>
          </a:r>
          <a:r>
            <a:rPr lang="el-GR" sz="1200" kern="1200" dirty="0" err="1"/>
            <a:t>Προσανατολισ</a:t>
          </a:r>
          <a:r>
            <a:rPr lang="el-GR" sz="1200" kern="1200" dirty="0"/>
            <a:t>-μού Α΄ τάξης πάντα με βάση τις επιλογές του προηγούμενου σταδίου</a:t>
          </a:r>
          <a:r>
            <a:rPr lang="el-GR" sz="1000" kern="1200" dirty="0"/>
            <a:t>.</a:t>
          </a:r>
          <a:endParaRPr lang="el-GR" sz="1200" kern="1200" dirty="0"/>
        </a:p>
        <a:p>
          <a:pPr marL="114300" lvl="1" indent="-114300" algn="l" defTabSz="533400">
            <a:lnSpc>
              <a:spcPct val="90000"/>
            </a:lnSpc>
            <a:spcBef>
              <a:spcPct val="0"/>
            </a:spcBef>
            <a:spcAft>
              <a:spcPct val="15000"/>
            </a:spcAft>
            <a:buChar char="••"/>
          </a:pPr>
          <a:endParaRPr lang="el-GR" sz="1200" kern="1200" dirty="0"/>
        </a:p>
        <a:p>
          <a:pPr marL="114300" lvl="1" indent="-114300" algn="l" defTabSz="533400">
            <a:lnSpc>
              <a:spcPct val="90000"/>
            </a:lnSpc>
            <a:spcBef>
              <a:spcPct val="0"/>
            </a:spcBef>
            <a:spcAft>
              <a:spcPct val="15000"/>
            </a:spcAft>
            <a:buChar char="••"/>
          </a:pPr>
          <a:r>
            <a:rPr lang="en-US" sz="1200" kern="1200" dirty="0"/>
            <a:t>1……………….</a:t>
          </a:r>
          <a:endParaRPr lang="el-GR" sz="1200" kern="1200" dirty="0"/>
        </a:p>
        <a:p>
          <a:pPr marL="114300" lvl="1" indent="-114300" algn="l" defTabSz="533400">
            <a:lnSpc>
              <a:spcPct val="90000"/>
            </a:lnSpc>
            <a:spcBef>
              <a:spcPct val="0"/>
            </a:spcBef>
            <a:spcAft>
              <a:spcPct val="15000"/>
            </a:spcAft>
            <a:buChar char="••"/>
          </a:pPr>
          <a:r>
            <a:rPr lang="en-US" sz="1200" kern="1200" dirty="0"/>
            <a:t>2……………….</a:t>
          </a:r>
        </a:p>
        <a:p>
          <a:pPr marL="114300" lvl="1" indent="-114300" algn="l" defTabSz="533400">
            <a:lnSpc>
              <a:spcPct val="90000"/>
            </a:lnSpc>
            <a:spcBef>
              <a:spcPct val="0"/>
            </a:spcBef>
            <a:spcAft>
              <a:spcPct val="15000"/>
            </a:spcAft>
            <a:buChar char="••"/>
          </a:pPr>
          <a:endParaRPr lang="en-US" sz="1200" kern="1200" dirty="0"/>
        </a:p>
      </dsp:txBody>
      <dsp:txXfrm>
        <a:off x="6748264" y="635757"/>
        <a:ext cx="1436639" cy="396060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655A562-1728-47B3-BC76-77361FAE0E58}" type="datetimeFigureOut">
              <a:rPr lang="en-GB" smtClean="0"/>
              <a:t>10/01/2024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EEE3BE-252F-4B09-BE8A-92F8234D17C8}" type="slidenum">
              <a:rPr lang="en-GB" smtClean="0"/>
              <a:t>‹#›</a:t>
            </a:fld>
            <a:endParaRPr lang="en-GB"/>
          </a:p>
        </p:txBody>
      </p:sp>
    </p:spTree>
    <p:extLst>
      <p:ext uri="{BB962C8B-B14F-4D97-AF65-F5344CB8AC3E}">
        <p14:creationId xmlns:p14="http://schemas.microsoft.com/office/powerpoint/2010/main" val="2995484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6C87E9C-6995-4FE7-BD68-E125B313AE8F}" type="datetimeFigureOut">
              <a:rPr lang="en-US" smtClean="0"/>
              <a:t>10/01/2024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F32CB35-F9BC-4457-A0CE-DB58610F4B05}" type="slidenum">
              <a:rPr lang="en-US" smtClean="0"/>
              <a:t>‹#›</a:t>
            </a:fld>
            <a:endParaRPr lang="en-US"/>
          </a:p>
        </p:txBody>
      </p:sp>
    </p:spTree>
    <p:extLst>
      <p:ext uri="{BB962C8B-B14F-4D97-AF65-F5344CB8AC3E}">
        <p14:creationId xmlns:p14="http://schemas.microsoft.com/office/powerpoint/2010/main" val="2737518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a:t>
            </a:fld>
            <a:endParaRPr lang="en-US"/>
          </a:p>
        </p:txBody>
      </p:sp>
    </p:spTree>
    <p:extLst>
      <p:ext uri="{BB962C8B-B14F-4D97-AF65-F5344CB8AC3E}">
        <p14:creationId xmlns:p14="http://schemas.microsoft.com/office/powerpoint/2010/main" val="114508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F32CB35-F9BC-4457-A0CE-DB58610F4B05}" type="slidenum">
              <a:rPr lang="en-US" smtClean="0"/>
              <a:t>33</a:t>
            </a:fld>
            <a:endParaRPr lang="en-US"/>
          </a:p>
        </p:txBody>
      </p:sp>
    </p:spTree>
    <p:extLst>
      <p:ext uri="{BB962C8B-B14F-4D97-AF65-F5344CB8AC3E}">
        <p14:creationId xmlns:p14="http://schemas.microsoft.com/office/powerpoint/2010/main" val="290394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F32CB35-F9BC-4457-A0CE-DB58610F4B05}" type="slidenum">
              <a:rPr lang="en-US" smtClean="0"/>
              <a:t>37</a:t>
            </a:fld>
            <a:endParaRPr lang="en-US"/>
          </a:p>
        </p:txBody>
      </p:sp>
    </p:spTree>
    <p:extLst>
      <p:ext uri="{BB962C8B-B14F-4D97-AF65-F5344CB8AC3E}">
        <p14:creationId xmlns:p14="http://schemas.microsoft.com/office/powerpoint/2010/main" val="1263402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F32CB35-F9BC-4457-A0CE-DB58610F4B05}" type="slidenum">
              <a:rPr lang="en-US" smtClean="0"/>
              <a:t>39</a:t>
            </a:fld>
            <a:endParaRPr lang="en-US"/>
          </a:p>
        </p:txBody>
      </p:sp>
    </p:spTree>
    <p:extLst>
      <p:ext uri="{BB962C8B-B14F-4D97-AF65-F5344CB8AC3E}">
        <p14:creationId xmlns:p14="http://schemas.microsoft.com/office/powerpoint/2010/main" val="2647606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F32CB35-F9BC-4457-A0CE-DB58610F4B05}" type="slidenum">
              <a:rPr lang="en-US" smtClean="0"/>
              <a:t>45</a:t>
            </a:fld>
            <a:endParaRPr lang="en-US"/>
          </a:p>
        </p:txBody>
      </p:sp>
    </p:spTree>
    <p:extLst>
      <p:ext uri="{BB962C8B-B14F-4D97-AF65-F5344CB8AC3E}">
        <p14:creationId xmlns:p14="http://schemas.microsoft.com/office/powerpoint/2010/main" val="569420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51</a:t>
            </a:fld>
            <a:endParaRPr lang="en-US"/>
          </a:p>
        </p:txBody>
      </p:sp>
    </p:spTree>
    <p:extLst>
      <p:ext uri="{BB962C8B-B14F-4D97-AF65-F5344CB8AC3E}">
        <p14:creationId xmlns:p14="http://schemas.microsoft.com/office/powerpoint/2010/main" val="247813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5E452A-5B01-4DB1-A26D-28CDC76D42E3}" type="slidenum">
              <a:rPr lang="en-GB" smtClean="0"/>
              <a:pPr/>
              <a:t>53</a:t>
            </a:fld>
            <a:endParaRPr lang="en-GB"/>
          </a:p>
        </p:txBody>
      </p:sp>
    </p:spTree>
    <p:extLst>
      <p:ext uri="{BB962C8B-B14F-4D97-AF65-F5344CB8AC3E}">
        <p14:creationId xmlns:p14="http://schemas.microsoft.com/office/powerpoint/2010/main" val="4236606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5E452A-5B01-4DB1-A26D-28CDC76D42E3}" type="slidenum">
              <a:rPr lang="en-GB" smtClean="0"/>
              <a:pPr/>
              <a:t>54</a:t>
            </a:fld>
            <a:endParaRPr lang="en-GB"/>
          </a:p>
        </p:txBody>
      </p:sp>
    </p:spTree>
    <p:extLst>
      <p:ext uri="{BB962C8B-B14F-4D97-AF65-F5344CB8AC3E}">
        <p14:creationId xmlns:p14="http://schemas.microsoft.com/office/powerpoint/2010/main" val="303688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8</a:t>
            </a:fld>
            <a:endParaRPr lang="en-US"/>
          </a:p>
        </p:txBody>
      </p:sp>
    </p:spTree>
    <p:extLst>
      <p:ext uri="{BB962C8B-B14F-4D97-AF65-F5344CB8AC3E}">
        <p14:creationId xmlns:p14="http://schemas.microsoft.com/office/powerpoint/2010/main" val="2396274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18</a:t>
            </a:fld>
            <a:endParaRPr lang="en-US"/>
          </a:p>
        </p:txBody>
      </p:sp>
    </p:spTree>
    <p:extLst>
      <p:ext uri="{BB962C8B-B14F-4D97-AF65-F5344CB8AC3E}">
        <p14:creationId xmlns:p14="http://schemas.microsoft.com/office/powerpoint/2010/main" val="256106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19</a:t>
            </a:fld>
            <a:endParaRPr lang="en-US"/>
          </a:p>
        </p:txBody>
      </p:sp>
    </p:spTree>
    <p:extLst>
      <p:ext uri="{BB962C8B-B14F-4D97-AF65-F5344CB8AC3E}">
        <p14:creationId xmlns:p14="http://schemas.microsoft.com/office/powerpoint/2010/main" val="183039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20</a:t>
            </a:fld>
            <a:endParaRPr lang="en-US"/>
          </a:p>
        </p:txBody>
      </p:sp>
    </p:spTree>
    <p:extLst>
      <p:ext uri="{BB962C8B-B14F-4D97-AF65-F5344CB8AC3E}">
        <p14:creationId xmlns:p14="http://schemas.microsoft.com/office/powerpoint/2010/main" val="3675675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F32CB35-F9BC-4457-A0CE-DB58610F4B05}" type="slidenum">
              <a:rPr lang="en-US" smtClean="0"/>
              <a:t>25</a:t>
            </a:fld>
            <a:endParaRPr lang="en-US"/>
          </a:p>
        </p:txBody>
      </p:sp>
    </p:spTree>
    <p:extLst>
      <p:ext uri="{BB962C8B-B14F-4D97-AF65-F5344CB8AC3E}">
        <p14:creationId xmlns:p14="http://schemas.microsoft.com/office/powerpoint/2010/main" val="3300225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F32CB35-F9BC-4457-A0CE-DB58610F4B05}" type="slidenum">
              <a:rPr lang="en-US" smtClean="0"/>
              <a:t>26</a:t>
            </a:fld>
            <a:endParaRPr lang="en-US"/>
          </a:p>
        </p:txBody>
      </p:sp>
    </p:spTree>
    <p:extLst>
      <p:ext uri="{BB962C8B-B14F-4D97-AF65-F5344CB8AC3E}">
        <p14:creationId xmlns:p14="http://schemas.microsoft.com/office/powerpoint/2010/main" val="340976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F32CB35-F9BC-4457-A0CE-DB58610F4B05}" type="slidenum">
              <a:rPr lang="en-US" smtClean="0"/>
              <a:t>27</a:t>
            </a:fld>
            <a:endParaRPr lang="en-US"/>
          </a:p>
        </p:txBody>
      </p:sp>
    </p:spTree>
    <p:extLst>
      <p:ext uri="{BB962C8B-B14F-4D97-AF65-F5344CB8AC3E}">
        <p14:creationId xmlns:p14="http://schemas.microsoft.com/office/powerpoint/2010/main" val="1618320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F32CB35-F9BC-4457-A0CE-DB58610F4B05}" type="slidenum">
              <a:rPr lang="en-US" smtClean="0"/>
              <a:t>32</a:t>
            </a:fld>
            <a:endParaRPr lang="en-US"/>
          </a:p>
        </p:txBody>
      </p:sp>
    </p:spTree>
    <p:extLst>
      <p:ext uri="{BB962C8B-B14F-4D97-AF65-F5344CB8AC3E}">
        <p14:creationId xmlns:p14="http://schemas.microsoft.com/office/powerpoint/2010/main" val="933095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235E06A-34CE-4804-95C1-27FD619D9CE8}" type="datetime1">
              <a:rPr lang="en-GB" smtClean="0"/>
              <a:t>10/01/2024</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090435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9EE91F-0824-4F1A-8B1F-CBBC4401B94A}" type="datetime1">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11962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02C63F-52DD-47A7-9211-E5412E422180}" type="datetime1">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pic>
        <p:nvPicPr>
          <p:cNvPr id="9" name="Picture 8" descr="A picture containing food&#10;&#10;Description automatically generated">
            <a:extLst>
              <a:ext uri="{FF2B5EF4-FFF2-40B4-BE49-F238E27FC236}">
                <a16:creationId xmlns:a16="http://schemas.microsoft.com/office/drawing/2014/main" id="{46BF1FF2-72F4-420E-94D1-D70070DD717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3751848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B740B7-74DF-4E96-8EC1-866D43E5A322}" type="datetime1">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pic>
        <p:nvPicPr>
          <p:cNvPr id="10" name="Picture 9" descr="A picture containing food&#10;&#10;Description automatically generated">
            <a:extLst>
              <a:ext uri="{FF2B5EF4-FFF2-40B4-BE49-F238E27FC236}">
                <a16:creationId xmlns:a16="http://schemas.microsoft.com/office/drawing/2014/main" id="{033C797A-7ACA-42EC-91D2-8447992062C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3717225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C80AF5-D807-477F-B1A2-E140DE0D300E}" type="datetime1">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pic>
        <p:nvPicPr>
          <p:cNvPr id="8" name="Picture 7" descr="A picture containing food&#10;&#10;Description automatically generated">
            <a:extLst>
              <a:ext uri="{FF2B5EF4-FFF2-40B4-BE49-F238E27FC236}">
                <a16:creationId xmlns:a16="http://schemas.microsoft.com/office/drawing/2014/main" id="{2AEA2076-CD0A-4DE4-A072-25C0676979A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380877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19A0F2F-2566-4891-BFAF-1D15247D90A0}" type="datetime1">
              <a:rPr lang="en-GB" smtClean="0"/>
              <a:t>10/01/2024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pic>
        <p:nvPicPr>
          <p:cNvPr id="13" name="Picture 12" descr="A picture containing food&#10;&#10;Description automatically generated">
            <a:extLst>
              <a:ext uri="{FF2B5EF4-FFF2-40B4-BE49-F238E27FC236}">
                <a16:creationId xmlns:a16="http://schemas.microsoft.com/office/drawing/2014/main" id="{17336939-1607-477C-B981-7E7583CF1B2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1626137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16C070F-EB03-47DD-93CD-DD3D19841174}" type="datetime1">
              <a:rPr lang="en-GB" smtClean="0"/>
              <a:t>10/01/2024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pic>
        <p:nvPicPr>
          <p:cNvPr id="15" name="Picture 14" descr="A picture containing food&#10;&#10;Description automatically generated">
            <a:extLst>
              <a:ext uri="{FF2B5EF4-FFF2-40B4-BE49-F238E27FC236}">
                <a16:creationId xmlns:a16="http://schemas.microsoft.com/office/drawing/2014/main" id="{A1E97855-491D-4DD6-94A6-DBB6FB077A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2906305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55C48D-0F93-4BEE-86B5-FD0CF95AA1D2}" type="datetime1">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pic>
        <p:nvPicPr>
          <p:cNvPr id="7" name="Picture 6" descr="A picture containing food&#10;&#10;Description automatically generated">
            <a:extLst>
              <a:ext uri="{FF2B5EF4-FFF2-40B4-BE49-F238E27FC236}">
                <a16:creationId xmlns:a16="http://schemas.microsoft.com/office/drawing/2014/main" id="{5B2C66E3-9F64-4DE4-99D4-ED67FE5F495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1612162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D27EC-FD22-45DE-BF67-1411D7FC12DF}" type="datetime1">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pic>
        <p:nvPicPr>
          <p:cNvPr id="7" name="Picture 6" descr="A picture containing food&#10;&#10;Description automatically generated">
            <a:extLst>
              <a:ext uri="{FF2B5EF4-FFF2-40B4-BE49-F238E27FC236}">
                <a16:creationId xmlns:a16="http://schemas.microsoft.com/office/drawing/2014/main" id="{AD09B7CE-2545-4583-BF66-89DFB5C6EE2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4075136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l-GR"/>
          </a:p>
        </p:txBody>
      </p:sp>
      <p:sp>
        <p:nvSpPr>
          <p:cNvPr id="3" name="Table Placeholder 2"/>
          <p:cNvSpPr>
            <a:spLocks noGrp="1"/>
          </p:cNvSpPr>
          <p:nvPr>
            <p:ph type="tbl" idx="1"/>
          </p:nvPr>
        </p:nvSpPr>
        <p:spPr>
          <a:xfrm>
            <a:off x="609600" y="1481138"/>
            <a:ext cx="10972800" cy="4525962"/>
          </a:xfrm>
        </p:spPr>
        <p:txBody>
          <a:bodyPr/>
          <a:lstStyle/>
          <a:p>
            <a:endParaRPr lang="el-GR"/>
          </a:p>
        </p:txBody>
      </p:sp>
      <p:sp>
        <p:nvSpPr>
          <p:cNvPr id="4" name="Date Placeholder 3"/>
          <p:cNvSpPr>
            <a:spLocks noGrp="1"/>
          </p:cNvSpPr>
          <p:nvPr>
            <p:ph type="dt" sz="half" idx="10"/>
          </p:nvPr>
        </p:nvSpPr>
        <p:spPr>
          <a:xfrm>
            <a:off x="8970433" y="6408739"/>
            <a:ext cx="2559051" cy="365125"/>
          </a:xfrm>
        </p:spPr>
        <p:txBody>
          <a:bodyPr/>
          <a:lstStyle>
            <a:lvl1pPr>
              <a:defRPr/>
            </a:lvl1pPr>
          </a:lstStyle>
          <a:p>
            <a:pPr>
              <a:defRPr/>
            </a:pPr>
            <a:fld id="{490F89C5-BA8B-4C57-BAE9-E03030B62F6C}" type="datetime1">
              <a:rPr lang="en-GB" smtClean="0"/>
              <a:t>10/01/2024</a:t>
            </a:fld>
            <a:endParaRPr lang="el-GR"/>
          </a:p>
        </p:txBody>
      </p:sp>
      <p:sp>
        <p:nvSpPr>
          <p:cNvPr id="5" name="Footer Placeholder 4"/>
          <p:cNvSpPr>
            <a:spLocks noGrp="1"/>
          </p:cNvSpPr>
          <p:nvPr>
            <p:ph type="ftr" sz="quarter" idx="11"/>
          </p:nvPr>
        </p:nvSpPr>
        <p:spPr>
          <a:xfrm>
            <a:off x="5839884" y="6408739"/>
            <a:ext cx="3134783" cy="365125"/>
          </a:xfrm>
        </p:spPr>
        <p:txBody>
          <a:bodyPr/>
          <a:lstStyle>
            <a:lvl1pPr>
              <a:defRPr/>
            </a:lvl1pPr>
          </a:lstStyle>
          <a:p>
            <a:pPr>
              <a:defRPr/>
            </a:pPr>
            <a:endParaRPr lang="el-GR"/>
          </a:p>
        </p:txBody>
      </p:sp>
      <p:sp>
        <p:nvSpPr>
          <p:cNvPr id="6" name="Slide Number Placeholder 5"/>
          <p:cNvSpPr>
            <a:spLocks noGrp="1"/>
          </p:cNvSpPr>
          <p:nvPr>
            <p:ph type="sldNum" sz="quarter" idx="12"/>
          </p:nvPr>
        </p:nvSpPr>
        <p:spPr>
          <a:xfrm>
            <a:off x="11529484" y="6408739"/>
            <a:ext cx="488949" cy="365125"/>
          </a:xfrm>
        </p:spPr>
        <p:txBody>
          <a:bodyPr/>
          <a:lstStyle>
            <a:lvl1pPr>
              <a:defRPr/>
            </a:lvl1pPr>
          </a:lstStyle>
          <a:p>
            <a:pPr>
              <a:defRPr/>
            </a:pPr>
            <a:fld id="{88EE6B02-8AE9-4411-9757-54114E439C77}" type="slidenum">
              <a:rPr lang="el-GR"/>
              <a:pPr>
                <a:defRPr/>
              </a:pPr>
              <a:t>‹#›</a:t>
            </a:fld>
            <a:endParaRPr lang="el-GR"/>
          </a:p>
        </p:txBody>
      </p:sp>
    </p:spTree>
    <p:extLst>
      <p:ext uri="{BB962C8B-B14F-4D97-AF65-F5344CB8AC3E}">
        <p14:creationId xmlns:p14="http://schemas.microsoft.com/office/powerpoint/2010/main" val="336661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68F521-1AE6-4157-AD4C-42F92724F2C1}" type="datetime1">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37515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BAE61B-4C89-4203-8389-C10D695141C1}" type="datetime1">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7713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335D2F-5659-421E-AF36-4BB6F37263A4}" type="datetime1">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45478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020E16-6C49-4A8E-A65C-CBA4994D35EE}" type="datetime1">
              <a:rPr lang="en-GB" smtClean="0"/>
              <a:t>10/01/2024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9258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C0FA60-9D71-4627-8B1C-F07DA903A0DE}" type="datetime1">
              <a:rPr lang="en-GB" smtClean="0"/>
              <a:t>10/01/2024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70629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5D808-7D33-4B32-BC22-3295781114D0}" type="datetime1">
              <a:rPr lang="en-GB" smtClean="0"/>
              <a:t>10/01/2024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57533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0A097-B730-4A30-AF63-D8168F362166}" type="datetime1">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pic>
        <p:nvPicPr>
          <p:cNvPr id="8" name="Picture 7" descr="A picture containing food&#10;&#10;Description automatically generated">
            <a:extLst>
              <a:ext uri="{FF2B5EF4-FFF2-40B4-BE49-F238E27FC236}">
                <a16:creationId xmlns:a16="http://schemas.microsoft.com/office/drawing/2014/main" id="{FC598C0E-286B-4E56-8872-2149E5D8266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365580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4E98E7-D228-4F73-AE33-7EAD9C7DAF4C}" type="datetime1">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pic>
        <p:nvPicPr>
          <p:cNvPr id="8" name="Picture 7" descr="A picture containing food&#10;&#10;Description automatically generated">
            <a:extLst>
              <a:ext uri="{FF2B5EF4-FFF2-40B4-BE49-F238E27FC236}">
                <a16:creationId xmlns:a16="http://schemas.microsoft.com/office/drawing/2014/main" id="{0D75E3B8-1EFF-44BE-A049-15224A7F129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51973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duotone>
              <a:prstClr val="black"/>
              <a:schemeClr val="tx2">
                <a:tint val="45000"/>
                <a:satMod val="400000"/>
              </a:schemeClr>
            </a:duotone>
            <a:extLst>
              <a:ext uri="{BEBA8EAE-BF5A-486C-A8C5-ECC9F3942E4B}">
                <a14:imgProps xmlns:a14="http://schemas.microsoft.com/office/drawing/2010/main">
                  <a14:imgLayer r:embed="rId21">
                    <a14:imgEffect>
                      <a14:colorTemperature colorTemp="1500"/>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89D43E1-64C7-4774-A46D-C0B00C2BC55F}" type="datetime1">
              <a:rPr lang="en-GB" smtClean="0"/>
              <a:t>10/01/2024</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A9F439-BAD9-4CFB-8DE0-6CAA244BAADC}" type="slidenum">
              <a:rPr lang="en-GB" smtClean="0"/>
              <a:t>‹#›</a:t>
            </a:fld>
            <a:endParaRPr lang="en-GB"/>
          </a:p>
        </p:txBody>
      </p:sp>
    </p:spTree>
    <p:extLst>
      <p:ext uri="{BB962C8B-B14F-4D97-AF65-F5344CB8AC3E}">
        <p14:creationId xmlns:p14="http://schemas.microsoft.com/office/powerpoint/2010/main" val="148061903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moec.gov.cy/ysea/spoudes_exoteriko.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3.wdp"/></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s://www.cut.ac.cy/" TargetMode="External"/><Relationship Id="rId3" Type="http://schemas.openxmlformats.org/officeDocument/2006/relationships/hyperlink" Target="http://www.minedu.gov.gr/" TargetMode="External"/><Relationship Id="rId7" Type="http://schemas.openxmlformats.org/officeDocument/2006/relationships/hyperlink" Target="https://www.ucy.ac.cy/" TargetMode="External"/><Relationship Id="rId2" Type="http://schemas.openxmlformats.org/officeDocument/2006/relationships/hyperlink" Target="http://www.moec.gov.cy/" TargetMode="External"/><Relationship Id="rId1" Type="http://schemas.openxmlformats.org/officeDocument/2006/relationships/slideLayout" Target="../slideLayouts/slideLayout2.xml"/><Relationship Id="rId6" Type="http://schemas.openxmlformats.org/officeDocument/2006/relationships/hyperlink" Target="https://panexams.moec.gov.cy/index.php/el/" TargetMode="External"/><Relationship Id="rId5" Type="http://schemas.openxmlformats.org/officeDocument/2006/relationships/hyperlink" Target="https://www.dipae.ac.cy/index.php/el/" TargetMode="External"/><Relationship Id="rId10" Type="http://schemas.openxmlformats.org/officeDocument/2006/relationships/hyperlink" Target="https://www.anad.org.cy/" TargetMode="External"/><Relationship Id="rId4" Type="http://schemas.openxmlformats.org/officeDocument/2006/relationships/hyperlink" Target="https://www.highereducation.ac.cy/index.php/el/" TargetMode="External"/><Relationship Id="rId9" Type="http://schemas.openxmlformats.org/officeDocument/2006/relationships/hyperlink" Target="http://www.moec.gov.cy/ysea/gr_cy_aaei_links.html"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mieek.ac.cy/index.php/el/" TargetMode="External"/><Relationship Id="rId7" Type="http://schemas.openxmlformats.org/officeDocument/2006/relationships/hyperlink" Target="https://www.culture.gov.gr/el/service/SitePages/view.aspx?iID=2619" TargetMode="External"/><Relationship Id="rId2" Type="http://schemas.openxmlformats.org/officeDocument/2006/relationships/hyperlink" Target="https://www.police.gov.cy/police/police.nsf/policeacademy_gr/policeacademy_gr?opendocument" TargetMode="External"/><Relationship Id="rId1" Type="http://schemas.openxmlformats.org/officeDocument/2006/relationships/slideLayout" Target="../slideLayouts/slideLayout2.xml"/><Relationship Id="rId6" Type="http://schemas.openxmlformats.org/officeDocument/2006/relationships/hyperlink" Target="http://www.moec.gov.cy/ypexams/exams/anotates-sholes-kalon-tehnon.html" TargetMode="External"/><Relationship Id="rId5" Type="http://schemas.openxmlformats.org/officeDocument/2006/relationships/hyperlink" Target="https://jtest8.schools.ac.cy/index.php/el/scholi-xenagon" TargetMode="External"/><Relationship Id="rId4" Type="http://schemas.openxmlformats.org/officeDocument/2006/relationships/hyperlink" Target="http://www.moa.gov.cy/moa/fc/Forestry.nsf/index_gr/index_gr?OpenDocumen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www.moec.gov.cy/ysea/cy_links_syndesmoi.html" TargetMode="External"/><Relationship Id="rId3" Type="http://schemas.openxmlformats.org/officeDocument/2006/relationships/hyperlink" Target="https://www.culture.gov.gr/el/service/SitePages/view.aspx?iID=2619" TargetMode="External"/><Relationship Id="rId7" Type="http://schemas.openxmlformats.org/officeDocument/2006/relationships/hyperlink" Target="http://www.moec.gov.cy/ysea/cy_links.html" TargetMode="External"/><Relationship Id="rId2" Type="http://schemas.openxmlformats.org/officeDocument/2006/relationships/hyperlink" Target="https://www.highereducation.ac.cy/index.php/el/iste-dramatiki-vladimiros-kyriakidis-el" TargetMode="External"/><Relationship Id="rId1" Type="http://schemas.openxmlformats.org/officeDocument/2006/relationships/slideLayout" Target="../slideLayouts/slideLayout2.xml"/><Relationship Id="rId6" Type="http://schemas.openxmlformats.org/officeDocument/2006/relationships/hyperlink" Target="http://www.moec.gov.cy/ysea/spoudes_exoteriko.html" TargetMode="External"/><Relationship Id="rId5" Type="http://schemas.openxmlformats.org/officeDocument/2006/relationships/hyperlink" Target="https://www.eoppep.gr/index.php/el/structure-and-program-certification/2-uncategorised/216-2013-02-01-13-48-35" TargetMode="External"/><Relationship Id="rId4" Type="http://schemas.openxmlformats.org/officeDocument/2006/relationships/hyperlink" Target="http://www.et.gr/api/Download_Small/?fek_pdf=20220202661"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71061" y="447472"/>
            <a:ext cx="11423374" cy="6138858"/>
          </a:xfrm>
        </p:spPr>
        <p:txBody>
          <a:bodyPr>
            <a:normAutofit/>
          </a:bodyPr>
          <a:lstStyle/>
          <a:p>
            <a:pPr marL="0" indent="0" algn="ctr">
              <a:buNone/>
            </a:pPr>
            <a:r>
              <a:rPr lang="el-GR" sz="4400" dirty="0">
                <a:solidFill>
                  <a:srgbClr val="FF0066"/>
                </a:solidFill>
                <a:latin typeface="Times New Roman" panose="02020603050405020304" pitchFamily="18" charset="0"/>
                <a:cs typeface="Times New Roman" panose="02020603050405020304" pitchFamily="18" charset="0"/>
              </a:rPr>
              <a:t>Η Διεργασία της Επαγγελματικής Αγωγής / Συμβουλευτικής</a:t>
            </a:r>
            <a:endParaRPr lang="el-GR" sz="25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el-GR" sz="2000" b="1" i="1" dirty="0">
                <a:solidFill>
                  <a:schemeClr val="bg2"/>
                </a:solidFill>
              </a:rPr>
              <a:t>Γ΄    ΓΥΜΝΑΣΙΟΥ</a:t>
            </a:r>
          </a:p>
          <a:p>
            <a:pPr marL="0" indent="0" algn="ctr">
              <a:buNone/>
            </a:pPr>
            <a:endParaRPr lang="en-US" sz="4400" b="1" i="1" dirty="0">
              <a:solidFill>
                <a:schemeClr val="bg2"/>
              </a:solidFill>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854259" y="3546088"/>
            <a:ext cx="4709878" cy="2874167"/>
          </a:xfrm>
          <a:prstGeom prst="rect">
            <a:avLst/>
          </a:prstGeom>
        </p:spPr>
      </p:pic>
    </p:spTree>
    <p:extLst>
      <p:ext uri="{BB962C8B-B14F-4D97-AF65-F5344CB8AC3E}">
        <p14:creationId xmlns:p14="http://schemas.microsoft.com/office/powerpoint/2010/main" val="3496991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endParaRPr lang="en-US" sz="3100" b="1" i="1" dirty="0">
              <a:solidFill>
                <a:srgbClr val="7030A0"/>
              </a:solidFill>
              <a:effectLst>
                <a:outerShdw blurRad="38100" dist="38100" dir="2700000" algn="tl">
                  <a:srgbClr val="000000">
                    <a:alpha val="43137"/>
                  </a:srgbClr>
                </a:outerShdw>
              </a:effectLst>
            </a:endParaRPr>
          </a:p>
        </p:txBody>
      </p:sp>
      <p:sp>
        <p:nvSpPr>
          <p:cNvPr id="5" name="Rectangle 4"/>
          <p:cNvSpPr/>
          <p:nvPr/>
        </p:nvSpPr>
        <p:spPr>
          <a:xfrm>
            <a:off x="1752600" y="277731"/>
            <a:ext cx="8686800" cy="1708160"/>
          </a:xfrm>
          <a:prstGeom prst="rect">
            <a:avLst/>
          </a:prstGeom>
        </p:spPr>
        <p:txBody>
          <a:bodyPr wrap="square">
            <a:spAutoFit/>
          </a:bodyPr>
          <a:lstStyle/>
          <a:p>
            <a:pPr algn="ctr" defTabSz="514350">
              <a:spcBef>
                <a:spcPts val="563"/>
              </a:spcBef>
            </a:pPr>
            <a:r>
              <a:rPr lang="el-GR" sz="2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ΕΠΙΣΤΗΜΟΝΙΚΑ ΠΕΔΙΑ: </a:t>
            </a:r>
            <a:r>
              <a:rPr lang="el-GR" sz="28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28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dirty="0">
                <a:solidFill>
                  <a:schemeClr val="bg2"/>
                </a:solidFill>
                <a:latin typeface="Times New Roman" panose="02020603050405020304" pitchFamily="18" charset="0"/>
                <a:cs typeface="Times New Roman" panose="02020603050405020304" pitchFamily="18" charset="0"/>
              </a:rPr>
              <a:t>Ομαδοποίηση Τμημάτων που ανήκουν σε διάφορες Σχολές στα Δημόσια ΑΑΕΙ Κύπρου και Ελλάδας. </a:t>
            </a:r>
          </a:p>
          <a:p>
            <a:pPr algn="just" defTabSz="514350">
              <a:spcBef>
                <a:spcPts val="563"/>
              </a:spcBef>
            </a:pPr>
            <a:r>
              <a:rPr lang="el-GR" dirty="0">
                <a:solidFill>
                  <a:schemeClr val="bg2"/>
                </a:solidFill>
                <a:latin typeface="Times New Roman" panose="02020603050405020304" pitchFamily="18" charset="0"/>
                <a:cs typeface="Times New Roman" panose="02020603050405020304" pitchFamily="18" charset="0"/>
              </a:rPr>
              <a:t>Επιλογή από </a:t>
            </a:r>
            <a:r>
              <a:rPr lang="el-GR" b="1" u="sng" dirty="0">
                <a:solidFill>
                  <a:schemeClr val="bg2"/>
                </a:solidFill>
                <a:latin typeface="Times New Roman" panose="02020603050405020304" pitchFamily="18" charset="0"/>
                <a:cs typeface="Times New Roman" panose="02020603050405020304" pitchFamily="18" charset="0"/>
              </a:rPr>
              <a:t>ένα μόνο </a:t>
            </a:r>
            <a:r>
              <a:rPr lang="el-GR" dirty="0">
                <a:solidFill>
                  <a:schemeClr val="bg2"/>
                </a:solidFill>
                <a:latin typeface="Times New Roman" panose="02020603050405020304" pitchFamily="18" charset="0"/>
                <a:cs typeface="Times New Roman" panose="02020603050405020304" pitchFamily="18" charset="0"/>
              </a:rPr>
              <a:t>Επιστημονικό Πεδίο κατά την υποβολή της Δήλωσης Προτίμησης των Σχολών/Τμημάτων των ΑΑΕΙ Ελλάδας.</a:t>
            </a:r>
          </a:p>
        </p:txBody>
      </p:sp>
      <p:graphicFrame>
        <p:nvGraphicFramePr>
          <p:cNvPr id="6" name="Table 5"/>
          <p:cNvGraphicFramePr>
            <a:graphicFrameLocks noGrp="1"/>
          </p:cNvGraphicFramePr>
          <p:nvPr/>
        </p:nvGraphicFramePr>
        <p:xfrm>
          <a:off x="2133600" y="2209800"/>
          <a:ext cx="7696200" cy="3769016"/>
        </p:xfrm>
        <a:graphic>
          <a:graphicData uri="http://schemas.openxmlformats.org/drawingml/2006/table">
            <a:tbl>
              <a:tblPr firstRow="1" bandRow="1">
                <a:tableStyleId>{22838BEF-8BB2-4498-84A7-C5851F593DF1}</a:tableStyleId>
              </a:tblPr>
              <a:tblGrid>
                <a:gridCol w="3400378">
                  <a:extLst>
                    <a:ext uri="{9D8B030D-6E8A-4147-A177-3AD203B41FA5}">
                      <a16:colId xmlns:a16="http://schemas.microsoft.com/office/drawing/2014/main" val="2205819269"/>
                    </a:ext>
                  </a:extLst>
                </a:gridCol>
                <a:gridCol w="4295822">
                  <a:extLst>
                    <a:ext uri="{9D8B030D-6E8A-4147-A177-3AD203B41FA5}">
                      <a16:colId xmlns:a16="http://schemas.microsoft.com/office/drawing/2014/main" val="286392130"/>
                    </a:ext>
                  </a:extLst>
                </a:gridCol>
              </a:tblGrid>
              <a:tr h="1815408">
                <a:tc>
                  <a:txBody>
                    <a:bodyPr/>
                    <a:lstStyle/>
                    <a:p>
                      <a:pPr lvl="0" defTabSz="685800">
                        <a:lnSpc>
                          <a:spcPct val="107000"/>
                        </a:lnSpc>
                        <a:spcBef>
                          <a:spcPts val="750"/>
                        </a:spcBef>
                        <a:buSzTx/>
                      </a:pPr>
                      <a:r>
                        <a:rPr lang="el-GR" sz="1800" u="sng" cap="none" dirty="0">
                          <a:solidFill>
                            <a:srgbClr val="002060"/>
                          </a:solidFill>
                        </a:rPr>
                        <a:t>1ο ΕΠΙΣΤΗΜΟΝΙΚΟ ΠΕΔΙΟ </a:t>
                      </a:r>
                    </a:p>
                    <a:p>
                      <a:pPr lvl="0" defTabSz="685800">
                        <a:lnSpc>
                          <a:spcPct val="107000"/>
                        </a:lnSpc>
                        <a:spcBef>
                          <a:spcPts val="750"/>
                        </a:spcBef>
                        <a:buSzTx/>
                      </a:pPr>
                      <a:r>
                        <a:rPr lang="el-GR" sz="1800" b="0" u="none" cap="none" dirty="0"/>
                        <a:t>ΑΝΘΡΩΠΙΣΤΙΚΩΝ, ΝΟΜΙΚΩΝ ΚΑΙ </a:t>
                      </a:r>
                    </a:p>
                    <a:p>
                      <a:pPr lvl="0" defTabSz="685800">
                        <a:lnSpc>
                          <a:spcPct val="107000"/>
                        </a:lnSpc>
                        <a:spcBef>
                          <a:spcPts val="750"/>
                        </a:spcBef>
                        <a:buSzTx/>
                      </a:pPr>
                      <a:r>
                        <a:rPr lang="el-GR" sz="1800" b="0" u="none" cap="none" dirty="0"/>
                        <a:t>ΚΟΙΝΩΝΙΚΩΝ ΕΠΙΣΤΗΜΩΝ</a:t>
                      </a:r>
                    </a:p>
                    <a:p>
                      <a:endParaRPr lang="en-GB" sz="1800" dirty="0">
                        <a:latin typeface="Arial" panose="020B0604020202020204" pitchFamily="34" charset="0"/>
                        <a:cs typeface="Arial" panose="020B0604020202020204" pitchFamily="34" charset="0"/>
                      </a:endParaRPr>
                    </a:p>
                  </a:txBody>
                  <a:tcPr marL="68580" marR="68580" marT="34290" marB="34290"/>
                </a:tc>
                <a:tc>
                  <a:txBody>
                    <a:bodyPr/>
                    <a:lstStyle/>
                    <a:p>
                      <a:pPr lvl="0" defTabSz="685800">
                        <a:lnSpc>
                          <a:spcPct val="90000"/>
                        </a:lnSpc>
                        <a:spcBef>
                          <a:spcPts val="750"/>
                        </a:spcBef>
                        <a:buClr>
                          <a:srgbClr val="009999"/>
                        </a:buClr>
                        <a:buSzPct val="120000"/>
                      </a:pPr>
                      <a:r>
                        <a:rPr lang="el-GR" sz="1800" u="sng" cap="none" dirty="0">
                          <a:solidFill>
                            <a:srgbClr val="002060"/>
                          </a:solidFill>
                        </a:rPr>
                        <a:t>3ο ΕΠΙΣΤΗΜΟΝΙΚΟ ΠΕΔΙΟ</a:t>
                      </a:r>
                    </a:p>
                    <a:p>
                      <a:pPr lvl="0" defTabSz="685800">
                        <a:lnSpc>
                          <a:spcPct val="107000"/>
                        </a:lnSpc>
                        <a:spcBef>
                          <a:spcPts val="750"/>
                        </a:spcBef>
                        <a:buSzTx/>
                      </a:pPr>
                      <a:endParaRPr lang="en-GB" sz="1800" b="1" u="none" cap="none" dirty="0"/>
                    </a:p>
                    <a:p>
                      <a:pPr lvl="0" defTabSz="685800">
                        <a:lnSpc>
                          <a:spcPct val="107000"/>
                        </a:lnSpc>
                        <a:spcBef>
                          <a:spcPts val="750"/>
                        </a:spcBef>
                        <a:buSzTx/>
                      </a:pPr>
                      <a:r>
                        <a:rPr lang="el-GR" sz="1800" b="0" u="none" cap="none" dirty="0"/>
                        <a:t>ΕΠΙΣΤΗΜΩΝ ΥΓΕΙΑΣ ΚΑΙ ΖΩΗΣ </a:t>
                      </a:r>
                    </a:p>
                    <a:p>
                      <a:endParaRPr lang="en-GB"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492577244"/>
                  </a:ext>
                </a:extLst>
              </a:tr>
              <a:tr h="1953608">
                <a:tc>
                  <a:txBody>
                    <a:bodyPr/>
                    <a:lstStyle/>
                    <a:p>
                      <a:pPr lvl="0" defTabSz="685800">
                        <a:lnSpc>
                          <a:spcPct val="107000"/>
                        </a:lnSpc>
                        <a:spcBef>
                          <a:spcPts val="750"/>
                        </a:spcBef>
                        <a:buSzTx/>
                      </a:pPr>
                      <a:r>
                        <a:rPr lang="el-GR" sz="1800" b="1" u="sng" cap="none" dirty="0">
                          <a:solidFill>
                            <a:srgbClr val="002060"/>
                          </a:solidFill>
                        </a:rPr>
                        <a:t>2ο ΕΠΙΣΤΗΜΟΝΙΚΟ ΠΕΔΙΟ </a:t>
                      </a:r>
                    </a:p>
                    <a:p>
                      <a:pPr lvl="0" defTabSz="685800">
                        <a:lnSpc>
                          <a:spcPct val="107000"/>
                        </a:lnSpc>
                        <a:spcBef>
                          <a:spcPts val="750"/>
                        </a:spcBef>
                        <a:buSzTx/>
                      </a:pPr>
                      <a:r>
                        <a:rPr lang="el-GR" sz="1800" u="none" cap="none" dirty="0"/>
                        <a:t>ΘΕΤΙΚΩΝ ΚΑΙ ΤΕΧΝΟΛΟΓΙΚΩΝ </a:t>
                      </a:r>
                    </a:p>
                    <a:p>
                      <a:pPr lvl="0" defTabSz="685800">
                        <a:lnSpc>
                          <a:spcPct val="90000"/>
                        </a:lnSpc>
                        <a:spcBef>
                          <a:spcPts val="750"/>
                        </a:spcBef>
                        <a:buClr>
                          <a:srgbClr val="009999"/>
                        </a:buClr>
                        <a:buSzPct val="120000"/>
                      </a:pPr>
                      <a:r>
                        <a:rPr lang="el-GR" sz="1800" u="none" cap="none" dirty="0"/>
                        <a:t>ΕΠΙΣΤΗΜΩΝ</a:t>
                      </a:r>
                    </a:p>
                    <a:p>
                      <a:endParaRPr lang="en-GB" sz="1800" dirty="0">
                        <a:latin typeface="Arial" panose="020B0604020202020204" pitchFamily="34" charset="0"/>
                        <a:cs typeface="Arial" panose="020B0604020202020204" pitchFamily="34" charset="0"/>
                      </a:endParaRPr>
                    </a:p>
                  </a:txBody>
                  <a:tcPr marL="68580" marR="68580" marT="34290" marB="34290"/>
                </a:tc>
                <a:tc>
                  <a:txBody>
                    <a:bodyPr/>
                    <a:lstStyle/>
                    <a:p>
                      <a:pPr lvl="0" defTabSz="685800">
                        <a:lnSpc>
                          <a:spcPct val="107000"/>
                        </a:lnSpc>
                        <a:spcBef>
                          <a:spcPts val="750"/>
                        </a:spcBef>
                        <a:buSzTx/>
                      </a:pPr>
                      <a:r>
                        <a:rPr lang="el-GR" sz="1800" b="1" u="sng" cap="none" dirty="0">
                          <a:solidFill>
                            <a:srgbClr val="002060"/>
                          </a:solidFill>
                        </a:rPr>
                        <a:t>4ο ΕΠΙΣΤΗΜΟΝΙΚΟ ΠΕΔΙΟ </a:t>
                      </a:r>
                    </a:p>
                    <a:p>
                      <a:pPr lvl="0" defTabSz="685800">
                        <a:lnSpc>
                          <a:spcPct val="107000"/>
                        </a:lnSpc>
                        <a:spcBef>
                          <a:spcPts val="750"/>
                        </a:spcBef>
                        <a:buSzTx/>
                      </a:pPr>
                      <a:r>
                        <a:rPr lang="el-GR" sz="1800" u="none" cap="none" dirty="0"/>
                        <a:t>ΕΠΙΣΤΗΜΩΝ ΟΙΚΟΝΟΜΙΑΣ ΚΑΙ </a:t>
                      </a:r>
                    </a:p>
                    <a:p>
                      <a:pPr lvl="0" defTabSz="685800">
                        <a:lnSpc>
                          <a:spcPct val="107000"/>
                        </a:lnSpc>
                        <a:spcBef>
                          <a:spcPts val="750"/>
                        </a:spcBef>
                        <a:buSzTx/>
                      </a:pPr>
                      <a:r>
                        <a:rPr lang="el-GR" sz="1800" u="none" cap="none" dirty="0"/>
                        <a:t>ΠΛΗΡΟΦΟΡΙΚΗΣ</a:t>
                      </a:r>
                      <a:r>
                        <a:rPr lang="el-GR" sz="1800" u="sng" cap="none" dirty="0"/>
                        <a:t> </a:t>
                      </a:r>
                      <a:endParaRPr lang="en-US" sz="1800" u="sng" cap="none" dirty="0"/>
                    </a:p>
                    <a:p>
                      <a:endParaRPr lang="en-GB"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457786981"/>
                  </a:ext>
                </a:extLst>
              </a:tr>
            </a:tbl>
          </a:graphicData>
        </a:graphic>
      </p:graphicFrame>
    </p:spTree>
    <p:extLst>
      <p:ext uri="{BB962C8B-B14F-4D97-AF65-F5344CB8AC3E}">
        <p14:creationId xmlns:p14="http://schemas.microsoft.com/office/powerpoint/2010/main" val="2747062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141411" y="473725"/>
            <a:ext cx="9754271" cy="1215693"/>
          </a:xfrm>
          <a:solidFill>
            <a:schemeClr val="accent1"/>
          </a:solidFill>
        </p:spPr>
        <p:txBody>
          <a:bodyPr>
            <a:normAutofit fontScale="90000"/>
          </a:bodyPr>
          <a:lstStyle/>
          <a:p>
            <a:pPr algn="ctr" eaLnBrk="1" hangingPunct="1">
              <a:defRPr/>
            </a:pPr>
            <a:r>
              <a:rPr lang="en-US" sz="27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7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7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7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l-GR" sz="2700" b="1" u="sng" baseline="30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ο</a:t>
            </a:r>
            <a:r>
              <a:rPr lang="en-US" sz="27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7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ΕΠΙΣΤΗΜΟΝΙΚΟ   ΠΕΔΙΟ  </a:t>
            </a:r>
            <a:br>
              <a:rPr lang="el-GR" sz="27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7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ΑΝΘΡΩΠΙΣΤΙΚΩΝ , ΝΟΜΙΚΩΝ    ΚΑΙ    ΚΟΙΝΩΝΙΚΩΝ    ΕΠΙΣΤΗΜΩΝ</a:t>
            </a:r>
            <a:r>
              <a:rPr lang="el-GR" sz="3000" dirty="0">
                <a:solidFill>
                  <a:srgbClr val="002060"/>
                </a:solidFill>
              </a:rPr>
              <a:t/>
            </a:r>
            <a:br>
              <a:rPr lang="el-GR" sz="3000" dirty="0">
                <a:solidFill>
                  <a:srgbClr val="002060"/>
                </a:solidFill>
              </a:rPr>
            </a:br>
            <a:r>
              <a:rPr lang="el-GR" sz="3000" dirty="0">
                <a:solidFill>
                  <a:srgbClr val="66FF66"/>
                </a:solidFill>
              </a:rPr>
              <a:t/>
            </a:r>
            <a:br>
              <a:rPr lang="el-GR" sz="3000" dirty="0">
                <a:solidFill>
                  <a:srgbClr val="66FF66"/>
                </a:solidFill>
              </a:rPr>
            </a:br>
            <a:endParaRPr lang="el-GR" sz="3000" dirty="0">
              <a:solidFill>
                <a:srgbClr val="66FF66"/>
              </a:solidFill>
            </a:endParaRPr>
          </a:p>
        </p:txBody>
      </p:sp>
      <p:sp>
        <p:nvSpPr>
          <p:cNvPr id="90115" name="Rectangle 3"/>
          <p:cNvSpPr>
            <a:spLocks noGrp="1" noChangeArrowheads="1"/>
          </p:cNvSpPr>
          <p:nvPr>
            <p:ph idx="1"/>
          </p:nvPr>
        </p:nvSpPr>
        <p:spPr>
          <a:xfrm>
            <a:off x="2246729" y="1689418"/>
            <a:ext cx="7923213" cy="4894262"/>
          </a:xfrm>
        </p:spPr>
        <p:txBody>
          <a:bodyPr>
            <a:normAutofit fontScale="92500"/>
          </a:bodyPr>
          <a:lstStyle/>
          <a:p>
            <a:pPr>
              <a:lnSpc>
                <a:spcPct val="90000"/>
              </a:lnSpc>
              <a:buNone/>
              <a:defRPr/>
            </a:pPr>
            <a:r>
              <a:rPr lang="el-GR" sz="2600"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Α) 	Πανεπιστήμια :</a:t>
            </a:r>
            <a:r>
              <a:rPr lang="el-GR" sz="2600"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  (Περιεκτική αναφορά)</a:t>
            </a:r>
          </a:p>
          <a:p>
            <a:pPr eaLnBrk="1" hangingPunct="1">
              <a:lnSpc>
                <a:spcPct val="90000"/>
              </a:lnSpc>
              <a:defRPr/>
            </a:pPr>
            <a:r>
              <a:rPr lang="el-GR" sz="2600"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Θεολογικές, Φιλολογικές και Παιδαγωγικές Επιστήμες</a:t>
            </a:r>
          </a:p>
          <a:p>
            <a:pPr>
              <a:lnSpc>
                <a:spcPct val="90000"/>
              </a:lnSpc>
              <a:defRPr/>
            </a:pPr>
            <a:r>
              <a:rPr lang="el-GR" sz="2600"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Σύγχρονες Ανθρωπιστικές και Κοινωνικές Επιστήμες (Νομική, Πολιτική </a:t>
            </a:r>
            <a:r>
              <a:rPr lang="el-GR" sz="2600" dirty="0">
                <a:solidFill>
                  <a:schemeClr val="bg2"/>
                </a:solidFill>
                <a:latin typeface="Arial" panose="020B0604020202020204" pitchFamily="34" charset="0"/>
                <a:cs typeface="Arial" panose="020B0604020202020204" pitchFamily="34" charset="0"/>
              </a:rPr>
              <a:t>Επιστήμη, </a:t>
            </a:r>
            <a:r>
              <a:rPr lang="el-GR" sz="2600"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Κοινωνιολογία, Ψυχολογία, Δημοσιογραφία, Μ.Μ.Ε. , Θεατρολογία, Μουσικές Σπουδές)</a:t>
            </a:r>
          </a:p>
          <a:p>
            <a:pPr eaLnBrk="1" hangingPunct="1">
              <a:lnSpc>
                <a:spcPct val="90000"/>
              </a:lnSpc>
              <a:defRPr/>
            </a:pPr>
            <a:r>
              <a:rPr lang="el-GR" sz="2600"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Ξένες Γλώσσες, Μετάφραση- Διερμηνεία, Βαλκανικές Σπουδές, Τουρκικές Σπουδές</a:t>
            </a:r>
          </a:p>
          <a:p>
            <a:pPr eaLnBrk="1" hangingPunct="1">
              <a:lnSpc>
                <a:spcPct val="90000"/>
              </a:lnSpc>
              <a:defRPr/>
            </a:pPr>
            <a:r>
              <a:rPr lang="el-GR" sz="2600"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Στρατολογική σχολή Σ.Σ.Α.Σ. , κ.ά.</a:t>
            </a:r>
          </a:p>
          <a:p>
            <a:pPr marL="0" indent="0">
              <a:lnSpc>
                <a:spcPct val="90000"/>
              </a:lnSpc>
              <a:buNone/>
              <a:defRPr/>
            </a:pPr>
            <a:r>
              <a:rPr lang="el-GR" sz="2600"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Β) Ανώτατες Εκκλησιαστικές Ακαδημίες (Α.Ε.Α.)</a:t>
            </a:r>
          </a:p>
          <a:p>
            <a:pPr eaLnBrk="1" hangingPunct="1">
              <a:lnSpc>
                <a:spcPct val="90000"/>
              </a:lnSpc>
              <a:buFont typeface="Wingdings" pitchFamily="2" charset="2"/>
              <a:buNone/>
              <a:defRPr/>
            </a:pPr>
            <a:endParaRPr lang="el-GR" sz="2600" dirty="0">
              <a:effectLst>
                <a:outerShdw blurRad="38100" dist="38100" dir="2700000" algn="tl">
                  <a:srgbClr val="C0C0C0"/>
                </a:outerShdw>
              </a:effectLst>
            </a:endParaRPr>
          </a:p>
          <a:p>
            <a:pPr eaLnBrk="1" hangingPunct="1">
              <a:lnSpc>
                <a:spcPct val="90000"/>
              </a:lnSpc>
              <a:buFont typeface="Wingdings" pitchFamily="2" charset="2"/>
              <a:buNone/>
              <a:defRPr/>
            </a:pPr>
            <a:r>
              <a:rPr lang="el-GR" sz="1500" dirty="0">
                <a:effectLst>
                  <a:outerShdw blurRad="38100" dist="38100" dir="2700000" algn="tl">
                    <a:srgbClr val="C0C0C0"/>
                  </a:outerShdw>
                </a:effectLst>
              </a:rPr>
              <a:t> 	</a:t>
            </a:r>
          </a:p>
        </p:txBody>
      </p:sp>
    </p:spTree>
    <p:extLst>
      <p:ext uri="{BB962C8B-B14F-4D97-AF65-F5344CB8AC3E}">
        <p14:creationId xmlns:p14="http://schemas.microsoft.com/office/powerpoint/2010/main" val="2178836889"/>
      </p:ext>
    </p:extLst>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3" name="arrow.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AF3B-BF1E-490E-BA68-2C250D1791D2}"/>
              </a:ext>
            </a:extLst>
          </p:cNvPr>
          <p:cNvSpPr>
            <a:spLocks noGrp="1"/>
          </p:cNvSpPr>
          <p:nvPr>
            <p:ph type="title"/>
          </p:nvPr>
        </p:nvSpPr>
        <p:spPr>
          <a:solidFill>
            <a:schemeClr val="accent1"/>
          </a:solidFill>
        </p:spPr>
        <p:txBody>
          <a:bodyPr>
            <a:normAutofit/>
          </a:bodyPr>
          <a:lstStyle/>
          <a:p>
            <a:pPr algn="ctr"/>
            <a:r>
              <a:rPr lang="el-GR" sz="28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r>
              <a:rPr lang="el-GR" sz="2800" b="1" u="sng" baseline="30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ο</a:t>
            </a:r>
            <a:r>
              <a:rPr lang="el-GR" sz="28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ΕΠΙΣΤΗΜΟΝΙΚΟ ΠΕΔΙΟ </a:t>
            </a:r>
            <a:r>
              <a:rPr lang="en-GB" sz="28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GB" sz="28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8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28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8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ΘΕΤΙΚΩΝ ΚΑΙ ΤΕΧΝΟΛΟΓΙΚΩΝ ΕΠΙΣΤΗΜΩΝ</a:t>
            </a:r>
            <a:endParaRPr lang="en-CY" sz="2800" dirty="0"/>
          </a:p>
        </p:txBody>
      </p:sp>
      <p:sp>
        <p:nvSpPr>
          <p:cNvPr id="3" name="Content Placeholder 2">
            <a:extLst>
              <a:ext uri="{FF2B5EF4-FFF2-40B4-BE49-F238E27FC236}">
                <a16:creationId xmlns:a16="http://schemas.microsoft.com/office/drawing/2014/main" id="{FDAF37C9-0747-452B-A375-775A695277F2}"/>
              </a:ext>
            </a:extLst>
          </p:cNvPr>
          <p:cNvSpPr>
            <a:spLocks noGrp="1"/>
          </p:cNvSpPr>
          <p:nvPr>
            <p:ph idx="1"/>
          </p:nvPr>
        </p:nvSpPr>
        <p:spPr>
          <a:ln>
            <a:solidFill>
              <a:schemeClr val="tx1"/>
            </a:solidFill>
          </a:ln>
        </p:spPr>
        <p:txBody>
          <a:bodyPr>
            <a:normAutofit fontScale="85000" lnSpcReduction="20000"/>
          </a:bodyPr>
          <a:lstStyle/>
          <a:p>
            <a:pPr marL="0" indent="0">
              <a:buNone/>
            </a:pPr>
            <a:r>
              <a:rPr lang="el-GR" sz="2800"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Α) Πανεπιστήμια - Πολυτεχνεία: (</a:t>
            </a:r>
            <a:r>
              <a:rPr lang="el-GR" sz="2800"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Περιεκτική αναφορά</a:t>
            </a:r>
            <a:r>
              <a:rPr lang="el-GR" sz="2800"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 </a:t>
            </a:r>
            <a:br>
              <a:rPr lang="el-GR" sz="2800"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br>
            <a:r>
              <a:rPr lang="el-GR"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Μαθηματικά, Φυσική, Χημεία, Γεωλογία, Δασολογία, Βιολογία, Πληροφορική, Αρχιτεκτονική, Πολιτική Μηχανική, Αγρονομία / Τοπογραφία, Γεωπονία, Μηχανολογία, Ηλεκτρολογία, Αεροναυπηγική , </a:t>
            </a:r>
            <a:r>
              <a:rPr lang="el-GR" b="1" dirty="0" err="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Ναυπηγική</a:t>
            </a:r>
            <a:r>
              <a:rPr lang="el-GR"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 Μηχανική και Μηχανική Περιβάλλοντος, Μουσικές Σπουδές, Φυσική Αγωγή, Στρατιωτικές Σχολές</a:t>
            </a:r>
            <a:br>
              <a:rPr lang="el-GR"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
            </a:r>
            <a:br>
              <a:rPr lang="en-US"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br>
            <a:r>
              <a:rPr lang="el-GR" sz="2400"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Β) Ανώτατη Σχολή  Παιδαγωγικής και Τεχνολογικής Εκπαίδευσης  (Α.Σ.ΠΑΙ.ΤΕ.)</a:t>
            </a:r>
            <a:br>
              <a:rPr lang="el-GR" sz="2400"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br>
            <a:r>
              <a:rPr lang="el-GR" sz="2400"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
            </a:r>
            <a:br>
              <a:rPr lang="el-GR" sz="2400"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sz="2400" b="1" dirty="0">
                <a:solidFill>
                  <a:srgbClr val="7030A0"/>
                </a:solidFill>
                <a:latin typeface="Times New Roman" panose="02020603050405020304" pitchFamily="18" charset="0"/>
                <a:cs typeface="Times New Roman" panose="02020603050405020304" pitchFamily="18" charset="0"/>
              </a:rPr>
              <a:t/>
            </a:r>
            <a:br>
              <a:rPr lang="en-US" sz="2400" b="1" dirty="0">
                <a:solidFill>
                  <a:srgbClr val="7030A0"/>
                </a:solidFill>
                <a:latin typeface="Times New Roman" panose="02020603050405020304" pitchFamily="18" charset="0"/>
                <a:cs typeface="Times New Roman" panose="02020603050405020304" pitchFamily="18" charset="0"/>
              </a:rPr>
            </a:br>
            <a:endParaRPr lang="en-CY" dirty="0"/>
          </a:p>
        </p:txBody>
      </p:sp>
    </p:spTree>
    <p:extLst>
      <p:ext uri="{BB962C8B-B14F-4D97-AF65-F5344CB8AC3E}">
        <p14:creationId xmlns:p14="http://schemas.microsoft.com/office/powerpoint/2010/main" val="3425818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356BD-8DB0-46B4-945D-FA4DDC9FB103}"/>
              </a:ext>
            </a:extLst>
          </p:cNvPr>
          <p:cNvSpPr>
            <a:spLocks noGrp="1"/>
          </p:cNvSpPr>
          <p:nvPr>
            <p:ph type="title"/>
          </p:nvPr>
        </p:nvSpPr>
        <p:spPr>
          <a:xfrm>
            <a:off x="1141413" y="557561"/>
            <a:ext cx="9452246" cy="1539527"/>
          </a:xfrm>
          <a:solidFill>
            <a:schemeClr val="accent1"/>
          </a:solidFill>
        </p:spPr>
        <p:txBody>
          <a:bodyPr>
            <a:normAutofit/>
          </a:bodyPr>
          <a:lstStyle/>
          <a:p>
            <a:pPr algn="ctr"/>
            <a:r>
              <a:rPr lang="el-GR" sz="3000" b="1" u="sng" dirty="0">
                <a:solidFill>
                  <a:schemeClr val="bg2"/>
                </a:solidFill>
                <a:latin typeface="Arial" panose="020B0604020202020204" pitchFamily="34" charset="0"/>
                <a:cs typeface="Arial" panose="020B0604020202020204" pitchFamily="34" charset="0"/>
              </a:rPr>
              <a:t>3</a:t>
            </a:r>
            <a:r>
              <a:rPr lang="el-GR" sz="3000" b="1" u="sng" baseline="30000" dirty="0">
                <a:solidFill>
                  <a:schemeClr val="bg2"/>
                </a:solidFill>
                <a:latin typeface="Arial" panose="020B0604020202020204" pitchFamily="34" charset="0"/>
                <a:cs typeface="Arial" panose="020B0604020202020204" pitchFamily="34" charset="0"/>
              </a:rPr>
              <a:t>ο</a:t>
            </a:r>
            <a:r>
              <a:rPr lang="el-GR" sz="3000" b="1" u="sng" dirty="0">
                <a:solidFill>
                  <a:schemeClr val="bg2"/>
                </a:solidFill>
                <a:latin typeface="Arial" panose="020B0604020202020204" pitchFamily="34" charset="0"/>
                <a:cs typeface="Arial" panose="020B0604020202020204" pitchFamily="34" charset="0"/>
              </a:rPr>
              <a:t>  </a:t>
            </a:r>
            <a:r>
              <a:rPr lang="el-GR" sz="3000" b="1" u="sng" dirty="0" err="1">
                <a:solidFill>
                  <a:schemeClr val="bg2"/>
                </a:solidFill>
                <a:latin typeface="Arial" panose="020B0604020202020204" pitchFamily="34" charset="0"/>
                <a:cs typeface="Arial" panose="020B0604020202020204" pitchFamily="34" charset="0"/>
              </a:rPr>
              <a:t>Επιστημονικο</a:t>
            </a:r>
            <a:r>
              <a:rPr lang="el-GR" sz="3000" b="1" u="sng" dirty="0">
                <a:solidFill>
                  <a:schemeClr val="bg2"/>
                </a:solidFill>
                <a:latin typeface="Arial" panose="020B0604020202020204" pitchFamily="34" charset="0"/>
                <a:cs typeface="Arial" panose="020B0604020202020204" pitchFamily="34" charset="0"/>
              </a:rPr>
              <a:t> </a:t>
            </a:r>
            <a:r>
              <a:rPr lang="el-GR" sz="3000" b="1" u="sng" dirty="0" err="1">
                <a:solidFill>
                  <a:schemeClr val="bg2"/>
                </a:solidFill>
                <a:latin typeface="Arial" panose="020B0604020202020204" pitchFamily="34" charset="0"/>
                <a:cs typeface="Arial" panose="020B0604020202020204" pitchFamily="34" charset="0"/>
              </a:rPr>
              <a:t>πεδιο</a:t>
            </a:r>
            <a:r>
              <a:rPr lang="el-GR" sz="3000" b="1" u="sng" dirty="0">
                <a:solidFill>
                  <a:schemeClr val="bg2"/>
                </a:solidFill>
                <a:latin typeface="Arial" panose="020B0604020202020204" pitchFamily="34" charset="0"/>
                <a:cs typeface="Arial" panose="020B0604020202020204" pitchFamily="34" charset="0"/>
              </a:rPr>
              <a:t> </a:t>
            </a:r>
            <a:r>
              <a:rPr lang="en-GB" sz="3000" b="1" u="sng" dirty="0">
                <a:solidFill>
                  <a:schemeClr val="bg2"/>
                </a:solidFill>
                <a:latin typeface="Arial" panose="020B0604020202020204" pitchFamily="34" charset="0"/>
                <a:cs typeface="Arial" panose="020B0604020202020204" pitchFamily="34" charset="0"/>
              </a:rPr>
              <a:t/>
            </a:r>
            <a:br>
              <a:rPr lang="en-GB" sz="3000" b="1" u="sng" dirty="0">
                <a:solidFill>
                  <a:schemeClr val="bg2"/>
                </a:solidFill>
                <a:latin typeface="Arial" panose="020B0604020202020204" pitchFamily="34" charset="0"/>
                <a:cs typeface="Arial" panose="020B0604020202020204" pitchFamily="34" charset="0"/>
              </a:rPr>
            </a:br>
            <a:r>
              <a:rPr lang="el-GR" sz="3000" b="1" u="sng" dirty="0">
                <a:solidFill>
                  <a:schemeClr val="bg2"/>
                </a:solidFill>
                <a:latin typeface="Arial" panose="020B0604020202020204" pitchFamily="34" charset="0"/>
                <a:cs typeface="Arial" panose="020B0604020202020204" pitchFamily="34" charset="0"/>
              </a:rPr>
              <a:t> </a:t>
            </a:r>
            <a:br>
              <a:rPr lang="el-GR" sz="3000" b="1" u="sng" dirty="0">
                <a:solidFill>
                  <a:schemeClr val="bg2"/>
                </a:solidFill>
                <a:latin typeface="Arial" panose="020B0604020202020204" pitchFamily="34" charset="0"/>
                <a:cs typeface="Arial" panose="020B0604020202020204" pitchFamily="34" charset="0"/>
              </a:rPr>
            </a:br>
            <a:r>
              <a:rPr lang="el-GR" sz="3000" b="1" u="sng" dirty="0" err="1">
                <a:solidFill>
                  <a:schemeClr val="bg2"/>
                </a:solidFill>
                <a:latin typeface="Arial" panose="020B0604020202020204" pitchFamily="34" charset="0"/>
                <a:cs typeface="Arial" panose="020B0604020202020204" pitchFamily="34" charset="0"/>
              </a:rPr>
              <a:t>επιστημων</a:t>
            </a:r>
            <a:r>
              <a:rPr lang="el-GR" sz="3000" b="1" u="sng" dirty="0">
                <a:solidFill>
                  <a:schemeClr val="bg2"/>
                </a:solidFill>
                <a:latin typeface="Arial" panose="020B0604020202020204" pitchFamily="34" charset="0"/>
                <a:cs typeface="Arial" panose="020B0604020202020204" pitchFamily="34" charset="0"/>
              </a:rPr>
              <a:t> </a:t>
            </a:r>
            <a:r>
              <a:rPr lang="el-GR" sz="3000" b="1" u="sng" dirty="0" err="1">
                <a:solidFill>
                  <a:schemeClr val="bg2"/>
                </a:solidFill>
                <a:latin typeface="Arial" panose="020B0604020202020204" pitchFamily="34" charset="0"/>
                <a:cs typeface="Arial" panose="020B0604020202020204" pitchFamily="34" charset="0"/>
              </a:rPr>
              <a:t>υγειασ</a:t>
            </a:r>
            <a:r>
              <a:rPr lang="el-GR" sz="3000" b="1" u="sng" dirty="0">
                <a:solidFill>
                  <a:schemeClr val="bg2"/>
                </a:solidFill>
                <a:latin typeface="Arial" panose="020B0604020202020204" pitchFamily="34" charset="0"/>
                <a:cs typeface="Arial" panose="020B0604020202020204" pitchFamily="34" charset="0"/>
              </a:rPr>
              <a:t> και </a:t>
            </a:r>
            <a:r>
              <a:rPr lang="el-GR" sz="3000" b="1" u="sng" dirty="0" err="1">
                <a:solidFill>
                  <a:schemeClr val="bg2"/>
                </a:solidFill>
                <a:latin typeface="Arial" panose="020B0604020202020204" pitchFamily="34" charset="0"/>
                <a:cs typeface="Arial" panose="020B0604020202020204" pitchFamily="34" charset="0"/>
              </a:rPr>
              <a:t>ζωησ</a:t>
            </a:r>
            <a:r>
              <a:rPr lang="el-GR" sz="3000" b="1" u="sng" dirty="0">
                <a:solidFill>
                  <a:schemeClr val="bg2"/>
                </a:solidFill>
                <a:latin typeface="Arial" panose="020B0604020202020204" pitchFamily="34" charset="0"/>
                <a:cs typeface="Arial" panose="020B0604020202020204" pitchFamily="34" charset="0"/>
              </a:rPr>
              <a:t> </a:t>
            </a:r>
            <a:endParaRPr lang="en-CY" sz="3000" b="1" u="sng" dirty="0">
              <a:solidFill>
                <a:schemeClr val="bg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AA8E52B-454A-4C9F-A656-E9426E1DFEA7}"/>
              </a:ext>
            </a:extLst>
          </p:cNvPr>
          <p:cNvSpPr>
            <a:spLocks noGrp="1"/>
          </p:cNvSpPr>
          <p:nvPr>
            <p:ph idx="1"/>
          </p:nvPr>
        </p:nvSpPr>
        <p:spPr/>
        <p:txBody>
          <a:bodyPr/>
          <a:lstStyle/>
          <a:p>
            <a:pPr marL="0" indent="0">
              <a:buNone/>
            </a:pPr>
            <a:r>
              <a:rPr lang="el-GR" b="1" dirty="0">
                <a:solidFill>
                  <a:schemeClr val="bg2"/>
                </a:solidFill>
              </a:rPr>
              <a:t>Α) </a:t>
            </a:r>
            <a:r>
              <a:rPr lang="el-GR"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Πανεπιστήμια</a:t>
            </a:r>
            <a:r>
              <a:rPr lang="el-GR" b="1" dirty="0">
                <a:solidFill>
                  <a:schemeClr val="bg2"/>
                </a:solidFill>
              </a:rPr>
              <a:t> (Περιεκτική Αναφορά)</a:t>
            </a:r>
          </a:p>
          <a:p>
            <a:pPr marL="0" indent="0">
              <a:buNone/>
            </a:pPr>
            <a: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Ιατρική, Κτηνιατρική, Φαρμακευτική, Νοσηλευτική, Βιοχημεία και Βιοτεχνολογία, Βιολογία, Γεωπονία, Δασολογία, Διαχείριση Περιβάλλοντος, Αγροτική Ανάπτυξη, Αγροτική Βιοτεχνολογία και Οινολογία, Παιδαγωγικά, </a:t>
            </a:r>
            <a:r>
              <a:rPr lang="el-GR" sz="2400" b="1" dirty="0" err="1">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Διαιτολογία</a:t>
            </a:r>
            <a: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l-GR" sz="2400" b="1" dirty="0" err="1">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Διατροφολογία</a:t>
            </a:r>
            <a: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Φυσική Αγωγή, Μουσικές Σπουδές, Ιατρικές Στρατιωτικές Σχολές, </a:t>
            </a:r>
            <a:r>
              <a:rPr lang="el-GR" sz="2400" b="1" dirty="0" err="1">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Λογοθεραπεία</a:t>
            </a:r>
            <a: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Νοσηλευτική, Φυσικοθεραπεία, Τεχνολογία Τροφίμων κ.ά.</a:t>
            </a:r>
            <a:endParaRPr lang="en-CY" b="1" dirty="0">
              <a:solidFill>
                <a:schemeClr val="bg2"/>
              </a:solidFill>
            </a:endParaRPr>
          </a:p>
        </p:txBody>
      </p:sp>
    </p:spTree>
    <p:extLst>
      <p:ext uri="{BB962C8B-B14F-4D97-AF65-F5344CB8AC3E}">
        <p14:creationId xmlns:p14="http://schemas.microsoft.com/office/powerpoint/2010/main" val="2532784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2CB0-2E73-4247-9CB9-2AB59B8DC500}"/>
              </a:ext>
            </a:extLst>
          </p:cNvPr>
          <p:cNvSpPr>
            <a:spLocks noGrp="1"/>
          </p:cNvSpPr>
          <p:nvPr>
            <p:ph type="title"/>
          </p:nvPr>
        </p:nvSpPr>
        <p:spPr>
          <a:solidFill>
            <a:schemeClr val="accent1"/>
          </a:solidFill>
        </p:spPr>
        <p:txBody>
          <a:bodyPr>
            <a:normAutofit fontScale="90000"/>
          </a:bodyPr>
          <a:lstStyle/>
          <a:p>
            <a:pPr algn="ctr"/>
            <a:r>
              <a:rPr lang="el-GR" b="1" u="sng" dirty="0">
                <a:solidFill>
                  <a:schemeClr val="bg2"/>
                </a:solidFill>
              </a:rPr>
              <a:t>4</a:t>
            </a:r>
            <a:r>
              <a:rPr lang="el-GR" b="1" u="sng" baseline="30000" dirty="0">
                <a:solidFill>
                  <a:schemeClr val="bg2"/>
                </a:solidFill>
              </a:rPr>
              <a:t>ο</a:t>
            </a:r>
            <a:r>
              <a:rPr lang="el-GR" b="1" u="sng" dirty="0">
                <a:solidFill>
                  <a:schemeClr val="bg2"/>
                </a:solidFill>
              </a:rPr>
              <a:t> </a:t>
            </a:r>
            <a:r>
              <a:rPr lang="el-GR" b="1" u="sng" dirty="0" err="1">
                <a:solidFill>
                  <a:schemeClr val="bg2"/>
                </a:solidFill>
              </a:rPr>
              <a:t>επιστημονικο</a:t>
            </a:r>
            <a:r>
              <a:rPr lang="el-GR" b="1" u="sng" dirty="0">
                <a:solidFill>
                  <a:schemeClr val="bg2"/>
                </a:solidFill>
              </a:rPr>
              <a:t> </a:t>
            </a:r>
            <a:r>
              <a:rPr lang="el-GR" b="1" u="sng" dirty="0" err="1">
                <a:solidFill>
                  <a:schemeClr val="bg2"/>
                </a:solidFill>
              </a:rPr>
              <a:t>πεδιο</a:t>
            </a:r>
            <a:r>
              <a:rPr lang="en-GB" b="1" u="sng" dirty="0">
                <a:solidFill>
                  <a:schemeClr val="bg2"/>
                </a:solidFill>
              </a:rPr>
              <a:t/>
            </a:r>
            <a:br>
              <a:rPr lang="en-GB" b="1" u="sng" dirty="0">
                <a:solidFill>
                  <a:schemeClr val="bg2"/>
                </a:solidFill>
              </a:rPr>
            </a:br>
            <a:r>
              <a:rPr lang="el-GR" b="1" u="sng" dirty="0">
                <a:solidFill>
                  <a:schemeClr val="bg2"/>
                </a:solidFill>
              </a:rPr>
              <a:t> </a:t>
            </a:r>
            <a:br>
              <a:rPr lang="el-GR" b="1" u="sng" dirty="0">
                <a:solidFill>
                  <a:schemeClr val="bg2"/>
                </a:solidFill>
              </a:rPr>
            </a:br>
            <a:r>
              <a:rPr lang="el-GR" b="1" u="sng" dirty="0" err="1">
                <a:solidFill>
                  <a:schemeClr val="bg2"/>
                </a:solidFill>
              </a:rPr>
              <a:t>επιστημων</a:t>
            </a:r>
            <a:r>
              <a:rPr lang="el-GR" b="1" u="sng" dirty="0">
                <a:solidFill>
                  <a:schemeClr val="bg2"/>
                </a:solidFill>
              </a:rPr>
              <a:t> </a:t>
            </a:r>
            <a:r>
              <a:rPr lang="el-GR" b="1" u="sng" dirty="0" err="1">
                <a:solidFill>
                  <a:schemeClr val="bg2"/>
                </a:solidFill>
              </a:rPr>
              <a:t>οικονομιασ</a:t>
            </a:r>
            <a:r>
              <a:rPr lang="el-GR" b="1" u="sng" dirty="0">
                <a:solidFill>
                  <a:schemeClr val="bg2"/>
                </a:solidFill>
              </a:rPr>
              <a:t> και </a:t>
            </a:r>
            <a:r>
              <a:rPr lang="el-GR" b="1" u="sng" dirty="0" err="1">
                <a:solidFill>
                  <a:schemeClr val="bg2"/>
                </a:solidFill>
              </a:rPr>
              <a:t>πληροφορικησ</a:t>
            </a:r>
            <a:r>
              <a:rPr lang="el-GR" b="1" u="sng" dirty="0">
                <a:solidFill>
                  <a:schemeClr val="bg2"/>
                </a:solidFill>
              </a:rPr>
              <a:t> </a:t>
            </a:r>
            <a:endParaRPr lang="en-CY" b="1" u="sng" dirty="0">
              <a:solidFill>
                <a:schemeClr val="bg2"/>
              </a:solidFill>
            </a:endParaRPr>
          </a:p>
        </p:txBody>
      </p:sp>
      <p:sp>
        <p:nvSpPr>
          <p:cNvPr id="3" name="Content Placeholder 2">
            <a:extLst>
              <a:ext uri="{FF2B5EF4-FFF2-40B4-BE49-F238E27FC236}">
                <a16:creationId xmlns:a16="http://schemas.microsoft.com/office/drawing/2014/main" id="{B0779CCF-1249-4248-8F36-7727F4A40E6C}"/>
              </a:ext>
            </a:extLst>
          </p:cNvPr>
          <p:cNvSpPr>
            <a:spLocks noGrp="1"/>
          </p:cNvSpPr>
          <p:nvPr>
            <p:ph idx="1"/>
          </p:nvPr>
        </p:nvSpPr>
        <p:spPr>
          <a:xfrm>
            <a:off x="1141411" y="2341561"/>
            <a:ext cx="9905999" cy="3541714"/>
          </a:xfrm>
        </p:spPr>
        <p:txBody>
          <a:bodyPr>
            <a:normAutofit fontScale="92500" lnSpcReduction="10000"/>
          </a:bodyPr>
          <a:lstStyle/>
          <a:p>
            <a:pPr marL="0" indent="0">
              <a:buNone/>
            </a:pPr>
            <a: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Α) </a:t>
            </a:r>
            <a:r>
              <a:rPr lang="el-GR"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Πανεπιστήμια</a:t>
            </a:r>
            <a: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(Περιεκτική αναφορά) </a:t>
            </a:r>
            <a:b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l-GR" sz="2400" b="1" dirty="0">
                <a:solidFill>
                  <a:schemeClr val="bg2"/>
                </a:solidFill>
                <a:latin typeface="Times New Roman" panose="02020603050405020304" pitchFamily="18" charset="0"/>
                <a:cs typeface="Times New Roman" panose="02020603050405020304" pitchFamily="18" charset="0"/>
              </a:rPr>
              <a:t>Οικονομικές Επιστήμες, </a:t>
            </a:r>
            <a: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Δημόσια Διοίκηση, Διεθνείς και Ευρωπαϊκές Σπουδές, Διοικητική Επιστήμη και Τεχνολογία, Αγροτική Οικονομία και Ανάπτυξη, Λογιστική και Χρηματοοικονομική, Μάρκετινγκ και Επικοινωνία, Επιστήμη Υπολογιστών, Εφαρμοσμένη Πληροφορική, Ναυτιλιακές Σπουδές , Στατιστική και Ασφαλιστική Επιστήμη, Μουσικές Σπουδές, Παιδαγωγικό Δημοτικής Εκπαίδευσης, Οικονομικές Στρατιωτικές Σχολές κ.ά. </a:t>
            </a:r>
            <a:b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Β) Ανώτερες Σχολές Τουριστικής Εκπαίδευσης (Α.Σ.Τ.Ε.)</a:t>
            </a:r>
            <a:endParaRPr lang="en-CY" b="1" dirty="0">
              <a:solidFill>
                <a:schemeClr val="bg2"/>
              </a:solidFill>
            </a:endParaRPr>
          </a:p>
        </p:txBody>
      </p:sp>
    </p:spTree>
    <p:extLst>
      <p:ext uri="{BB962C8B-B14F-4D97-AF65-F5344CB8AC3E}">
        <p14:creationId xmlns:p14="http://schemas.microsoft.com/office/powerpoint/2010/main" val="3003831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p:cNvSpPr>
            <a:spLocks noGrp="1" noChangeArrowheads="1"/>
          </p:cNvSpPr>
          <p:nvPr>
            <p:ph type="title"/>
          </p:nvPr>
        </p:nvSpPr>
        <p:spPr/>
        <p:txBody>
          <a:bodyPr>
            <a:normAutofit fontScale="90000"/>
          </a:bodyPr>
          <a:lstStyle/>
          <a:p>
            <a:pPr algn="l">
              <a:defRPr/>
            </a:pP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endParaRPr lang="el-GR" sz="3500" dirty="0">
              <a:effectLst>
                <a:outerShdw blurRad="38100" dist="38100" dir="2700000" algn="tl">
                  <a:srgbClr val="C0C0C0"/>
                </a:outerShdw>
              </a:effectLst>
            </a:endParaRPr>
          </a:p>
        </p:txBody>
      </p:sp>
      <p:sp>
        <p:nvSpPr>
          <p:cNvPr id="5" name="Content Placeholder 4"/>
          <p:cNvSpPr>
            <a:spLocks noGrp="1"/>
          </p:cNvSpPr>
          <p:nvPr>
            <p:ph idx="1"/>
          </p:nvPr>
        </p:nvSpPr>
        <p:spPr>
          <a:xfrm>
            <a:off x="1981200" y="404665"/>
            <a:ext cx="8219256" cy="5721499"/>
          </a:xfrm>
        </p:spPr>
        <p:txBody>
          <a:bodyPr>
            <a:normAutofit/>
          </a:bodyPr>
          <a:lstStyle/>
          <a:p>
            <a:pPr>
              <a:buNone/>
            </a:pPr>
            <a:r>
              <a:rPr lang="el-GR" sz="2800" dirty="0">
                <a:solidFill>
                  <a:schemeClr val="accent6">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l-GR" sz="2800" dirty="0">
                <a:solidFill>
                  <a:schemeClr val="accent6">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sz="2800"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l-GR" sz="2800"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sz="28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ΣΗΜΕΙΩΣΗ:</a:t>
            </a:r>
            <a:r>
              <a:rPr lang="el-GR" sz="2800"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Κάποια Τμήματα Πανεπιστημίων είναι ενταγμένα σε πέραν του ενός Επιστημονικού Πεδίου π.χ. Παιδαγωγικό, Βιολογία, Χημεία, Μουσικές Σπουδές, Γεωπονία, Δασολογία, Πληροφορική, Φυσική Αγωγή κ.ά.</a:t>
            </a:r>
            <a:endParaRPr lang="en-US" sz="2800" dirty="0">
              <a:solidFill>
                <a:schemeClr val="bg2"/>
              </a:solidFill>
              <a:latin typeface="Times New Roman" panose="02020603050405020304" pitchFamily="18" charset="0"/>
              <a:cs typeface="Times New Roman" panose="02020603050405020304" pitchFamily="18" charset="0"/>
            </a:endParaRPr>
          </a:p>
          <a:p>
            <a:pPr>
              <a:buNone/>
            </a:pPr>
            <a:endParaRPr lang="el-GR" sz="2800"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buNone/>
            </a:pPr>
            <a:r>
              <a:rPr lang="el-GR" sz="28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988283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normAutofit fontScale="90000"/>
          </a:bodyPr>
          <a:lstStyle/>
          <a:p>
            <a:pPr>
              <a:defRPr/>
            </a:pPr>
            <a:r>
              <a:rPr lang="el-GR" sz="4000" dirty="0">
                <a:effectLst>
                  <a:outerShdw blurRad="38100" dist="38100" dir="2700000" algn="tl">
                    <a:srgbClr val="C0C0C0"/>
                  </a:outerShdw>
                </a:effectLst>
              </a:rPr>
              <a:t/>
            </a:r>
            <a:br>
              <a:rPr lang="el-GR" sz="4000" dirty="0">
                <a:effectLst>
                  <a:outerShdw blurRad="38100" dist="38100" dir="2700000" algn="tl">
                    <a:srgbClr val="C0C0C0"/>
                  </a:outerShdw>
                </a:effectLst>
              </a:rPr>
            </a:br>
            <a:r>
              <a:rPr lang="el-GR" sz="4000" dirty="0">
                <a:effectLst>
                  <a:outerShdw blurRad="38100" dist="38100" dir="2700000" algn="tl">
                    <a:srgbClr val="C0C0C0"/>
                  </a:outerShdw>
                </a:effectLst>
              </a:rPr>
              <a:t/>
            </a:r>
            <a:br>
              <a:rPr lang="el-GR" sz="4000" dirty="0">
                <a:effectLst>
                  <a:outerShdw blurRad="38100" dist="38100" dir="2700000" algn="tl">
                    <a:srgbClr val="C0C0C0"/>
                  </a:outerShdw>
                </a:effectLst>
              </a:rPr>
            </a:br>
            <a:r>
              <a:rPr lang="el-GR" sz="4000" dirty="0">
                <a:effectLst>
                  <a:outerShdw blurRad="38100" dist="38100" dir="2700000" algn="tl">
                    <a:srgbClr val="C0C0C0"/>
                  </a:outerShdw>
                </a:effectLst>
              </a:rPr>
              <a:t/>
            </a:r>
            <a:br>
              <a:rPr lang="el-GR" sz="4000" dirty="0">
                <a:effectLst>
                  <a:outerShdw blurRad="38100" dist="38100" dir="2700000" algn="tl">
                    <a:srgbClr val="C0C0C0"/>
                  </a:outerShdw>
                </a:effectLst>
              </a:rPr>
            </a:br>
            <a:r>
              <a:rPr lang="el-GR" sz="4000" dirty="0">
                <a:effectLst>
                  <a:outerShdw blurRad="38100" dist="38100" dir="2700000" algn="tl">
                    <a:srgbClr val="C0C0C0"/>
                  </a:outerShdw>
                </a:effectLst>
              </a:rPr>
              <a:t/>
            </a:r>
            <a:br>
              <a:rPr lang="el-GR" sz="4000" dirty="0">
                <a:effectLst>
                  <a:outerShdw blurRad="38100" dist="38100" dir="2700000" algn="tl">
                    <a:srgbClr val="C0C0C0"/>
                  </a:outerShdw>
                </a:effectLst>
              </a:rPr>
            </a:br>
            <a:r>
              <a:rPr lang="el-GR" sz="4000" dirty="0">
                <a:effectLst>
                  <a:outerShdw blurRad="38100" dist="38100" dir="2700000" algn="tl">
                    <a:srgbClr val="C0C0C0"/>
                  </a:outerShdw>
                </a:effectLst>
              </a:rPr>
              <a:t/>
            </a:r>
            <a:br>
              <a:rPr lang="el-GR" sz="4000" dirty="0">
                <a:effectLst>
                  <a:outerShdw blurRad="38100" dist="38100" dir="2700000" algn="tl">
                    <a:srgbClr val="C0C0C0"/>
                  </a:outerShdw>
                </a:effectLst>
              </a:rPr>
            </a:br>
            <a:r>
              <a:rPr lang="el-GR" sz="4000" dirty="0">
                <a:effectLst>
                  <a:outerShdw blurRad="38100" dist="38100" dir="2700000" algn="tl">
                    <a:srgbClr val="C0C0C0"/>
                  </a:outerShdw>
                </a:effectLst>
              </a:rPr>
              <a:t/>
            </a:r>
            <a:br>
              <a:rPr lang="el-GR" sz="4000" dirty="0">
                <a:effectLst>
                  <a:outerShdw blurRad="38100" dist="38100" dir="2700000" algn="tl">
                    <a:srgbClr val="C0C0C0"/>
                  </a:outerShdw>
                </a:effectLst>
              </a:rPr>
            </a:br>
            <a:r>
              <a:rPr lang="el-GR" sz="4000" dirty="0">
                <a:effectLst>
                  <a:outerShdw blurRad="38100" dist="38100" dir="2700000" algn="tl">
                    <a:srgbClr val="C0C0C0"/>
                  </a:outerShdw>
                </a:effectLst>
              </a:rPr>
              <a:t/>
            </a:r>
            <a:br>
              <a:rPr lang="el-GR" sz="4000" dirty="0">
                <a:effectLst>
                  <a:outerShdw blurRad="38100" dist="38100" dir="2700000" algn="tl">
                    <a:srgbClr val="C0C0C0"/>
                  </a:outerShdw>
                </a:effectLst>
              </a:rPr>
            </a:br>
            <a:r>
              <a:rPr lang="el-GR" sz="4000" dirty="0">
                <a:effectLst>
                  <a:outerShdw blurRad="38100" dist="38100" dir="2700000" algn="tl">
                    <a:srgbClr val="C0C0C0"/>
                  </a:outerShdw>
                </a:effectLst>
              </a:rPr>
              <a:t/>
            </a:r>
            <a:br>
              <a:rPr lang="el-GR" sz="40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300" dirty="0">
                <a:effectLst>
                  <a:outerShdw blurRad="38100" dist="38100" dir="2700000" algn="tl">
                    <a:srgbClr val="C0C0C0"/>
                  </a:outerShdw>
                </a:effectLst>
              </a:rPr>
              <a:t/>
            </a:r>
            <a:br>
              <a:rPr lang="el-GR" sz="3300" dirty="0">
                <a:effectLst>
                  <a:outerShdw blurRad="38100" dist="38100" dir="2700000" algn="tl">
                    <a:srgbClr val="C0C0C0"/>
                  </a:outerShdw>
                </a:effectLst>
              </a:rPr>
            </a:br>
            <a:endParaRPr lang="el-GR" sz="3300" dirty="0">
              <a:effectLst>
                <a:outerShdw blurRad="38100" dist="38100" dir="2700000" algn="tl">
                  <a:srgbClr val="C0C0C0"/>
                </a:outerShdw>
              </a:effectLst>
            </a:endParaRPr>
          </a:p>
        </p:txBody>
      </p:sp>
      <p:sp>
        <p:nvSpPr>
          <p:cNvPr id="2" name="Content Placeholder 1"/>
          <p:cNvSpPr>
            <a:spLocks noGrp="1"/>
          </p:cNvSpPr>
          <p:nvPr>
            <p:ph idx="1"/>
          </p:nvPr>
        </p:nvSpPr>
        <p:spPr>
          <a:xfrm>
            <a:off x="2166651" y="205581"/>
            <a:ext cx="8435280" cy="6446837"/>
          </a:xfrm>
        </p:spPr>
        <p:txBody>
          <a:bodyPr>
            <a:normAutofit fontScale="92500" lnSpcReduction="10000"/>
          </a:bodyPr>
          <a:lstStyle/>
          <a:p>
            <a:pPr marL="0" indent="0">
              <a:buNone/>
            </a:pPr>
            <a:r>
              <a:rPr lang="el-GR"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l-GR" dirty="0">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sz="3200" b="1" dirty="0">
                <a:solidFill>
                  <a:schemeClr val="bg2"/>
                </a:solidFill>
                <a:latin typeface="Times New Roman" panose="02020603050405020304" pitchFamily="18" charset="0"/>
                <a:cs typeface="Times New Roman" panose="02020603050405020304" pitchFamily="18" charset="0"/>
              </a:rPr>
              <a:t>Πλαίσια  Πρόσβασης :</a:t>
            </a:r>
            <a:endParaRPr lang="en-US" sz="3200" b="1" dirty="0">
              <a:solidFill>
                <a:schemeClr val="bg2"/>
              </a:solidFill>
              <a:latin typeface="Times New Roman" panose="02020603050405020304" pitchFamily="18" charset="0"/>
              <a:cs typeface="Times New Roman" panose="02020603050405020304" pitchFamily="18" charset="0"/>
            </a:endParaRPr>
          </a:p>
          <a:p>
            <a:pPr marL="0" indent="0">
              <a:buNone/>
            </a:pPr>
            <a:r>
              <a:rPr lang="el-GR" sz="3200" dirty="0">
                <a:solidFill>
                  <a:schemeClr val="bg2"/>
                </a:solidFill>
                <a:latin typeface="Times New Roman" panose="02020603050405020304" pitchFamily="18" charset="0"/>
                <a:cs typeface="Times New Roman" panose="02020603050405020304" pitchFamily="18" charset="0"/>
              </a:rPr>
              <a:t>Κυπριακό Σύστημα για την Πρόσβαση σε Τμήματα/Σχολές ενταγμένα στα 4 Επιστημονικά Πεδία της Δημόσιας Τριτοβάθμιας Εκπαίδευσης Κύπρου και Ελλάδας</a:t>
            </a:r>
          </a:p>
          <a:p>
            <a:pPr marL="0" indent="0">
              <a:buNone/>
            </a:pPr>
            <a:endParaRPr lang="el-GR" sz="3200"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marL="0" indent="0">
              <a:buNone/>
            </a:pPr>
            <a:r>
              <a:rPr lang="el-GR" sz="32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Κατηγορίες μαθημάτων</a:t>
            </a:r>
            <a:r>
              <a:rPr lang="en-US" sz="32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l-GR" sz="32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Πρόσβασης:   </a:t>
            </a:r>
            <a:r>
              <a:rPr lang="el-GR" sz="3200" i="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l-GR" sz="3200" i="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sz="3200"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Υποχρεωτικά</a:t>
            </a:r>
            <a:br>
              <a:rPr lang="el-GR" sz="3200"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sz="3200"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Επιλεγόμενα</a:t>
            </a:r>
            <a:endParaRPr lang="el-GR" sz="3200" dirty="0">
              <a:solidFill>
                <a:schemeClr val="bg2"/>
              </a:solidFill>
              <a:latin typeface="Times New Roman" panose="02020603050405020304" pitchFamily="18" charset="0"/>
              <a:cs typeface="Times New Roman" panose="02020603050405020304" pitchFamily="18" charset="0"/>
            </a:endParaRPr>
          </a:p>
          <a:p>
            <a:pPr marL="0" indent="0">
              <a:buNone/>
            </a:pPr>
            <a:r>
              <a:rPr lang="el-GR" sz="2200" dirty="0">
                <a:solidFill>
                  <a:srgbClr val="FFFF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l-GR" sz="2200" dirty="0">
                <a:solidFill>
                  <a:srgbClr val="FFFF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endParaRPr lang="en-GB" sz="2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168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268" y="274638"/>
            <a:ext cx="7757532" cy="900299"/>
          </a:xfrm>
          <a:solidFill>
            <a:srgbClr val="92D050"/>
          </a:solidFill>
        </p:spPr>
        <p:txBody>
          <a:bodyPr>
            <a:normAutofit fontScale="90000"/>
          </a:bodyPr>
          <a:lstStyle/>
          <a:p>
            <a:pPr algn="ct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r>
              <a:rPr lang="el-GR" b="1" dirty="0" err="1">
                <a:solidFill>
                  <a:srgbClr val="002060"/>
                </a:solidFill>
              </a:rPr>
              <a:t>παραδειγμα</a:t>
            </a:r>
            <a:r>
              <a:rPr lang="el-GR" b="1" dirty="0">
                <a:solidFill>
                  <a:srgbClr val="002060"/>
                </a:solidFill>
              </a:rPr>
              <a:t>: </a:t>
            </a:r>
            <a:r>
              <a:rPr lang="en-US" b="1" dirty="0">
                <a:solidFill>
                  <a:srgbClr val="002060"/>
                </a:solidFill>
              </a:rPr>
              <a:t>(</a:t>
            </a:r>
            <a:r>
              <a:rPr lang="el-GR" b="1" dirty="0" err="1">
                <a:solidFill>
                  <a:srgbClr val="002060"/>
                </a:solidFill>
              </a:rPr>
              <a:t>πλαισιο</a:t>
            </a:r>
            <a:r>
              <a:rPr lang="el-GR" b="1" dirty="0">
                <a:solidFill>
                  <a:srgbClr val="002060"/>
                </a:solidFill>
              </a:rPr>
              <a:t> </a:t>
            </a:r>
            <a:r>
              <a:rPr lang="el-GR" b="1" dirty="0" err="1">
                <a:solidFill>
                  <a:srgbClr val="002060"/>
                </a:solidFill>
              </a:rPr>
              <a:t>προσβασησ</a:t>
            </a:r>
            <a:r>
              <a:rPr lang="el-GR" b="1" dirty="0">
                <a:solidFill>
                  <a:srgbClr val="002060"/>
                </a:solidFill>
              </a:rPr>
              <a:t> 10</a:t>
            </a:r>
            <a:r>
              <a:rPr lang="en-US" b="1" dirty="0">
                <a:solidFill>
                  <a:srgbClr val="002060"/>
                </a:solidFill>
              </a:rPr>
              <a:t>)</a:t>
            </a: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endParaRPr lang="en-US" sz="2200" dirty="0">
              <a:solidFill>
                <a:srgbClr val="00B0F0"/>
              </a:solidFill>
            </a:endParaRPr>
          </a:p>
        </p:txBody>
      </p:sp>
      <p:pic>
        <p:nvPicPr>
          <p:cNvPr id="6" name="Picture 5"/>
          <p:cNvPicPr>
            <a:picLocks noChangeAspect="1"/>
          </p:cNvPicPr>
          <p:nvPr/>
        </p:nvPicPr>
        <p:blipFill>
          <a:blip r:embed="rId2"/>
          <a:stretch>
            <a:fillRect/>
          </a:stretch>
        </p:blipFill>
        <p:spPr>
          <a:xfrm>
            <a:off x="3360308" y="1417638"/>
            <a:ext cx="5367104" cy="5073463"/>
          </a:xfrm>
          <a:prstGeom prst="rect">
            <a:avLst/>
          </a:prstGeom>
        </p:spPr>
      </p:pic>
    </p:spTree>
    <p:extLst>
      <p:ext uri="{BB962C8B-B14F-4D97-AF65-F5344CB8AC3E}">
        <p14:creationId xmlns:p14="http://schemas.microsoft.com/office/powerpoint/2010/main" val="552674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0614" y="1198339"/>
            <a:ext cx="8738709" cy="5204951"/>
          </a:xfrm>
          <a:prstGeom prst="rect">
            <a:avLst/>
          </a:prstGeom>
        </p:spPr>
        <p:txBody>
          <a:bodyPr wrap="square">
            <a:spAutoFit/>
          </a:bodyPr>
          <a:lstStyle/>
          <a:p>
            <a:pPr marR="151130" algn="just">
              <a:lnSpc>
                <a:spcPct val="125000"/>
              </a:lnSpc>
              <a:spcAft>
                <a:spcPts val="0"/>
              </a:spcAft>
            </a:pPr>
            <a:r>
              <a:rPr lang="el-GR" sz="2500" b="1" dirty="0">
                <a:latin typeface="Arial" panose="020B0604020202020204" pitchFamily="34" charset="0"/>
                <a:ea typeface="Arial" panose="020B0604020202020204" pitchFamily="34" charset="0"/>
                <a:cs typeface="Arial" panose="020B0604020202020204" pitchFamily="34" charset="0"/>
              </a:rPr>
              <a:t>Με τον διαχωρισμό των Παγκυπρίων Εξετάσεων (2022) </a:t>
            </a:r>
            <a:r>
              <a:rPr lang="el-GR" sz="2500" b="1" dirty="0">
                <a:solidFill>
                  <a:schemeClr val="bg2"/>
                </a:solidFill>
                <a:latin typeface="Arial" panose="020B0604020202020204" pitchFamily="34" charset="0"/>
                <a:ea typeface="Arial" panose="020B0604020202020204" pitchFamily="34" charset="0"/>
                <a:cs typeface="Arial" panose="020B0604020202020204" pitchFamily="34" charset="0"/>
              </a:rPr>
              <a:t>οι </a:t>
            </a:r>
            <a:r>
              <a:rPr lang="el-GR" sz="2500" b="1" dirty="0">
                <a:solidFill>
                  <a:schemeClr val="bg2"/>
                </a:solidFill>
                <a:latin typeface="Arial" panose="020B0604020202020204" pitchFamily="34" charset="0"/>
                <a:ea typeface="Arial" panose="020B0604020202020204" pitchFamily="34" charset="0"/>
                <a:cs typeface="Times New Roman" panose="02020603050405020304" pitchFamily="18" charset="0"/>
              </a:rPr>
              <a:t>Παγκύπριες Εξετάσεις Απόλυσης</a:t>
            </a:r>
            <a:r>
              <a:rPr lang="el-GR" sz="2500" b="1" dirty="0">
                <a:latin typeface="Arial" panose="020B0604020202020204" pitchFamily="34" charset="0"/>
                <a:ea typeface="Arial" panose="020B0604020202020204" pitchFamily="34" charset="0"/>
                <a:cs typeface="Times New Roman" panose="02020603050405020304" pitchFamily="18" charset="0"/>
              </a:rPr>
              <a:t> στοχεύουν στην απόκτηση </a:t>
            </a:r>
            <a:r>
              <a:rPr lang="el-GR" sz="2500" b="1" dirty="0">
                <a:latin typeface="Arial" panose="020B0604020202020204" pitchFamily="34" charset="0"/>
                <a:ea typeface="Calibri" panose="020F0502020204030204" pitchFamily="34" charset="0"/>
                <a:cs typeface="Times New Roman" panose="02020603050405020304" pitchFamily="18" charset="0"/>
              </a:rPr>
              <a:t>Απολυτηρίου Δευτεροβάθμιας Εκπαίδευσης από την Κυπριακή Δημοκρατία.</a:t>
            </a:r>
          </a:p>
          <a:p>
            <a:pPr marR="151130" algn="just">
              <a:lnSpc>
                <a:spcPct val="125000"/>
              </a:lnSpc>
              <a:spcAft>
                <a:spcPts val="0"/>
              </a:spcAft>
            </a:pPr>
            <a:r>
              <a:rPr lang="el-GR" sz="2500" b="1" dirty="0">
                <a:solidFill>
                  <a:schemeClr val="bg2"/>
                </a:solidFill>
                <a:latin typeface="Arial" panose="020B0604020202020204" pitchFamily="34" charset="0"/>
                <a:ea typeface="Arial" panose="020B0604020202020204" pitchFamily="34" charset="0"/>
                <a:cs typeface="Times New Roman" panose="02020603050405020304" pitchFamily="18" charset="0"/>
              </a:rPr>
              <a:t>Οι</a:t>
            </a:r>
            <a:r>
              <a:rPr lang="el-GR" sz="2500" b="1" dirty="0">
                <a:latin typeface="Arial" panose="020B0604020202020204" pitchFamily="34" charset="0"/>
                <a:ea typeface="Arial" panose="020B0604020202020204" pitchFamily="34" charset="0"/>
                <a:cs typeface="Times New Roman" panose="02020603050405020304" pitchFamily="18" charset="0"/>
              </a:rPr>
              <a:t> </a:t>
            </a:r>
            <a:r>
              <a:rPr lang="el-GR" sz="2500" b="1" dirty="0">
                <a:solidFill>
                  <a:schemeClr val="bg2"/>
                </a:solidFill>
                <a:latin typeface="Arial" panose="020B0604020202020204" pitchFamily="34" charset="0"/>
                <a:ea typeface="Arial" panose="020B0604020202020204" pitchFamily="34" charset="0"/>
                <a:cs typeface="Times New Roman" panose="02020603050405020304" pitchFamily="18" charset="0"/>
              </a:rPr>
              <a:t>Παγκύπριες Εξετάσεις Πρόσβασης </a:t>
            </a:r>
            <a:r>
              <a:rPr lang="el-GR" sz="2800" b="1" dirty="0"/>
              <a:t>σκοπό έχουν</a:t>
            </a:r>
            <a:r>
              <a:rPr lang="en-US" sz="2800" b="1" dirty="0"/>
              <a:t>:</a:t>
            </a:r>
          </a:p>
          <a:p>
            <a:pPr marR="151130" algn="just">
              <a:lnSpc>
                <a:spcPct val="125000"/>
              </a:lnSpc>
              <a:spcAft>
                <a:spcPts val="0"/>
              </a:spcAft>
            </a:pPr>
            <a:r>
              <a:rPr lang="el-GR" sz="2800" b="1" dirty="0"/>
              <a:t>α) τη χορήγηση του βαθμού κατάταξης ανά Πλαίσιο Πρόσβασης και του πιστοποιητικού πρόσβασης στους υποψηφίους,</a:t>
            </a:r>
            <a:endParaRPr lang="en-US" sz="2800" b="1" dirty="0"/>
          </a:p>
          <a:p>
            <a:pPr marR="151130" algn="just">
              <a:lnSpc>
                <a:spcPct val="125000"/>
              </a:lnSpc>
              <a:spcAft>
                <a:spcPts val="0"/>
              </a:spcAft>
            </a:pPr>
            <a:r>
              <a:rPr lang="el-GR" sz="2800" b="1" dirty="0"/>
              <a:t>β) την κατανομή των θέσεων στα Δημόσια ΑΑΕΙ της Κύπρου &amp; Ελλάδας.</a:t>
            </a:r>
            <a:endParaRPr lang="el-GR" sz="25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ED49E3A3-A06E-4203-9EF7-0ACC487808EF}"/>
              </a:ext>
            </a:extLst>
          </p:cNvPr>
          <p:cNvSpPr/>
          <p:nvPr/>
        </p:nvSpPr>
        <p:spPr>
          <a:xfrm>
            <a:off x="1364330" y="200297"/>
            <a:ext cx="8934993" cy="1077218"/>
          </a:xfrm>
          <a:prstGeom prst="rect">
            <a:avLst/>
          </a:prstGeom>
          <a:solidFill>
            <a:srgbClr val="92D050"/>
          </a:solidFill>
        </p:spPr>
        <p:txBody>
          <a:bodyPr wrap="square">
            <a:spAutoFit/>
          </a:bodyPr>
          <a:lstStyle/>
          <a:p>
            <a:pPr algn="ctr"/>
            <a:r>
              <a:rPr lang="el-GR" sz="3200" b="1" dirty="0">
                <a:ln w="11430"/>
                <a:solidFill>
                  <a:schemeClr val="bg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ΔΙΑΔΙΚΑΣΙΑ </a:t>
            </a:r>
            <a:r>
              <a:rPr lang="el-GR" sz="32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 - </a:t>
            </a:r>
          </a:p>
          <a:p>
            <a:pPr algn="ctr"/>
            <a:r>
              <a:rPr lang="el-GR" sz="32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200" b="1" dirty="0" smtClean="0">
                <a:ln w="11430"/>
                <a:solidFill>
                  <a:schemeClr val="bg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202</a:t>
            </a:r>
            <a:r>
              <a:rPr lang="en-US" sz="3200" b="1" dirty="0" smtClean="0">
                <a:ln w="11430"/>
                <a:solidFill>
                  <a:schemeClr val="bg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4</a:t>
            </a:r>
            <a:r>
              <a:rPr lang="el-GR" sz="3200" b="1" dirty="0" smtClean="0">
                <a:ln w="11430"/>
                <a:solidFill>
                  <a:schemeClr val="bg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endParaRPr lang="en-US" sz="3200" dirty="0">
              <a:solidFill>
                <a:schemeClr val="bg2"/>
              </a:solidFill>
            </a:endParaRPr>
          </a:p>
        </p:txBody>
      </p:sp>
    </p:spTree>
    <p:extLst>
      <p:ext uri="{BB962C8B-B14F-4D97-AF65-F5344CB8AC3E}">
        <p14:creationId xmlns:p14="http://schemas.microsoft.com/office/powerpoint/2010/main" val="2699232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590" y="1090228"/>
            <a:ext cx="10222564" cy="5158171"/>
          </a:xfrm>
        </p:spPr>
        <p:txBody>
          <a:bodyPr>
            <a:normAutofit/>
          </a:bodyPr>
          <a:lstStyle/>
          <a:p>
            <a:pPr lvl="0" defTabSz="685800">
              <a:lnSpc>
                <a:spcPct val="100000"/>
              </a:lnSpc>
              <a:spcBef>
                <a:spcPts val="750"/>
              </a:spcBef>
              <a:buClr>
                <a:srgbClr val="44546A">
                  <a:lumMod val="60000"/>
                  <a:lumOff val="40000"/>
                </a:srgbClr>
              </a:buClr>
              <a:defRPr/>
            </a:pPr>
            <a:r>
              <a:rPr lang="el-GR" sz="3600" b="1" dirty="0">
                <a:ln w="11430"/>
                <a:solidFill>
                  <a:srgbClr val="00206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l-GR" sz="3100" b="1" cap="none" dirty="0">
                <a:latin typeface="Arial" pitchFamily="34" charset="0"/>
                <a:ea typeface="+mn-ea"/>
                <a:cs typeface="Arial" pitchFamily="34" charset="0"/>
              </a:rPr>
              <a:t/>
            </a:r>
            <a:br>
              <a:rPr lang="el-GR" sz="3100" b="1" cap="none" dirty="0">
                <a:latin typeface="Arial" pitchFamily="34" charset="0"/>
                <a:ea typeface="+mn-ea"/>
                <a:cs typeface="Arial" pitchFamily="34" charset="0"/>
              </a:rPr>
            </a:br>
            <a:r>
              <a:rPr lang="el-GR" sz="2800" b="1" cap="none" dirty="0">
                <a:latin typeface="Arial" pitchFamily="34" charset="0"/>
                <a:ea typeface="+mn-ea"/>
                <a:cs typeface="Arial" pitchFamily="34" charset="0"/>
              </a:rPr>
              <a:t>           </a:t>
            </a:r>
            <a:br>
              <a:rPr lang="el-GR" sz="2800" b="1" cap="none" dirty="0">
                <a:latin typeface="Arial" pitchFamily="34" charset="0"/>
                <a:ea typeface="+mn-ea"/>
                <a:cs typeface="Arial" pitchFamily="34" charset="0"/>
              </a:rPr>
            </a:br>
            <a:r>
              <a:rPr lang="el-GR" sz="2800" b="1" cap="none" dirty="0">
                <a:latin typeface="Arial" pitchFamily="34" charset="0"/>
                <a:ea typeface="+mn-ea"/>
                <a:cs typeface="Arial" pitchFamily="34" charset="0"/>
              </a:rPr>
              <a:t>                                                                                                    </a:t>
            </a:r>
            <a:endParaRPr lang="en-GB" sz="1300" dirty="0"/>
          </a:p>
        </p:txBody>
      </p:sp>
      <p:sp>
        <p:nvSpPr>
          <p:cNvPr id="4" name="Rectangle 3"/>
          <p:cNvSpPr/>
          <p:nvPr/>
        </p:nvSpPr>
        <p:spPr>
          <a:xfrm>
            <a:off x="1527717" y="200297"/>
            <a:ext cx="8771606" cy="1070953"/>
          </a:xfrm>
          <a:prstGeom prst="rect">
            <a:avLst/>
          </a:prstGeom>
          <a:solidFill>
            <a:srgbClr val="92D050"/>
          </a:solidFill>
        </p:spPr>
        <p:txBody>
          <a:bodyPr wrap="square">
            <a:spAutoFit/>
          </a:bodyPr>
          <a:lstStyle/>
          <a:p>
            <a:pPr algn="ctr"/>
            <a:r>
              <a:rPr lang="el-GR" sz="3200" b="1" dirty="0">
                <a:ln w="11430"/>
                <a:solidFill>
                  <a:schemeClr val="bg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ΔΙΑΔΙΚΑΣΙΑ </a:t>
            </a:r>
            <a:r>
              <a:rPr lang="el-GR" sz="32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 </a:t>
            </a:r>
          </a:p>
          <a:p>
            <a:pPr algn="ctr"/>
            <a:r>
              <a:rPr lang="el-GR" sz="32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200" b="1" dirty="0" smtClean="0">
                <a:ln w="11430"/>
                <a:solidFill>
                  <a:schemeClr val="bg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202</a:t>
            </a:r>
            <a:r>
              <a:rPr lang="en-US" sz="3200" b="1" dirty="0" smtClean="0">
                <a:ln w="11430"/>
                <a:solidFill>
                  <a:schemeClr val="bg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4</a:t>
            </a:r>
            <a:r>
              <a:rPr lang="el-GR" sz="3200" b="1" dirty="0" smtClean="0">
                <a:ln w="11430"/>
                <a:solidFill>
                  <a:schemeClr val="bg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endParaRPr lang="en-US" sz="3200" dirty="0">
              <a:solidFill>
                <a:schemeClr val="bg2"/>
              </a:solidFill>
            </a:endParaRPr>
          </a:p>
        </p:txBody>
      </p:sp>
      <p:sp>
        <p:nvSpPr>
          <p:cNvPr id="6" name="Rectangle 5"/>
          <p:cNvSpPr/>
          <p:nvPr/>
        </p:nvSpPr>
        <p:spPr>
          <a:xfrm>
            <a:off x="1863633" y="1180729"/>
            <a:ext cx="7286159" cy="4893647"/>
          </a:xfrm>
          <a:prstGeom prst="rect">
            <a:avLst/>
          </a:prstGeom>
        </p:spPr>
        <p:txBody>
          <a:bodyPr wrap="square">
            <a:spAutoFit/>
          </a:bodyPr>
          <a:lstStyle/>
          <a:p>
            <a:r>
              <a:rPr lang="el-GR" sz="2000" b="1" u="sng" dirty="0">
                <a:solidFill>
                  <a:schemeClr val="bg2">
                    <a:lumMod val="75000"/>
                  </a:schemeClr>
                </a:solidFill>
                <a:latin typeface="Arial" panose="020B0604020202020204" pitchFamily="34" charset="0"/>
                <a:cs typeface="Arial" panose="020B0604020202020204" pitchFamily="34" charset="0"/>
              </a:rPr>
              <a:t>Όσοι επιθυμούν πρόσβαση σε:</a:t>
            </a:r>
          </a:p>
          <a:p>
            <a:endParaRPr lang="el-GR" b="1" u="sng" dirty="0">
              <a:solidFill>
                <a:schemeClr val="bg2">
                  <a:lumMod val="75000"/>
                </a:schemeClr>
              </a:solidFill>
              <a:latin typeface="Arial" panose="020B0604020202020204" pitchFamily="34" charset="0"/>
              <a:cs typeface="Arial" panose="020B0604020202020204" pitchFamily="34" charset="0"/>
            </a:endParaRPr>
          </a:p>
          <a:p>
            <a:r>
              <a:rPr lang="el-GR" sz="2400" b="1" u="sng" dirty="0">
                <a:solidFill>
                  <a:schemeClr val="bg2">
                    <a:lumMod val="75000"/>
                  </a:schemeClr>
                </a:solidFill>
                <a:latin typeface="Arial" panose="020B0604020202020204" pitchFamily="34" charset="0"/>
                <a:cs typeface="Arial" panose="020B0604020202020204" pitchFamily="34" charset="0"/>
              </a:rPr>
              <a:t>ΚΥΠΡΟ: </a:t>
            </a:r>
          </a:p>
          <a:p>
            <a:pPr marL="342900" indent="-342900">
              <a:lnSpc>
                <a:spcPct val="150000"/>
              </a:lnSpc>
              <a:buFont typeface="Arial" panose="020B0604020202020204" pitchFamily="34" charset="0"/>
              <a:buChar char="•"/>
            </a:pPr>
            <a:r>
              <a:rPr lang="el-GR" b="1" dirty="0">
                <a:latin typeface="Arial" panose="020B0604020202020204" pitchFamily="34" charset="0"/>
                <a:cs typeface="Arial" panose="020B0604020202020204" pitchFamily="34" charset="0"/>
              </a:rPr>
              <a:t>ΠΑΝΕΠΙΣΤΗΜΙΟ ΚΥΠΡΟΥ</a:t>
            </a:r>
          </a:p>
          <a:p>
            <a:pPr marL="342900" indent="-342900">
              <a:lnSpc>
                <a:spcPct val="150000"/>
              </a:lnSpc>
              <a:buFont typeface="Arial" panose="020B0604020202020204" pitchFamily="34" charset="0"/>
              <a:buChar char="•"/>
            </a:pPr>
            <a:r>
              <a:rPr lang="el-GR" b="1" dirty="0">
                <a:latin typeface="Arial" panose="020B0604020202020204" pitchFamily="34" charset="0"/>
                <a:cs typeface="Arial" panose="020B0604020202020204" pitchFamily="34" charset="0"/>
              </a:rPr>
              <a:t>ΤΕΧΝΟΛΟΓΙΚΟ ΠΑΝΕΠΙΣΤΗΜΙΟ ΚΥΠΡΟΥ (ΤΕ.ΠΑ.Κ.)</a:t>
            </a:r>
          </a:p>
          <a:p>
            <a:pPr marL="342900" indent="-342900">
              <a:lnSpc>
                <a:spcPct val="150000"/>
              </a:lnSpc>
              <a:buFont typeface="Arial" panose="020B0604020202020204" pitchFamily="34" charset="0"/>
              <a:buChar char="•"/>
            </a:pPr>
            <a:r>
              <a:rPr lang="el-GR" b="1" dirty="0">
                <a:latin typeface="Arial" panose="020B0604020202020204" pitchFamily="34" charset="0"/>
                <a:cs typeface="Arial" panose="020B0604020202020204" pitchFamily="34" charset="0"/>
              </a:rPr>
              <a:t>ΑΝΩΤΕΡΟ ΞΕΝΟΔΟΧΕΙΑΚΟ ΙΝΣΤΙΤΟΥΤΟ ΚΥΠΡΟΥ (Α.Ξ.Ι.Κ.)</a:t>
            </a:r>
          </a:p>
          <a:p>
            <a:pPr>
              <a:lnSpc>
                <a:spcPct val="150000"/>
              </a:lnSpc>
            </a:pPr>
            <a:r>
              <a:rPr lang="el-GR" sz="2400" b="1" u="sng" dirty="0">
                <a:solidFill>
                  <a:schemeClr val="bg2">
                    <a:lumMod val="75000"/>
                  </a:schemeClr>
                </a:solidFill>
                <a:latin typeface="Arial" panose="020B0604020202020204" pitchFamily="34" charset="0"/>
                <a:cs typeface="Arial" panose="020B0604020202020204" pitchFamily="34" charset="0"/>
              </a:rPr>
              <a:t>ΕΛΛΑΔΑ:</a:t>
            </a:r>
          </a:p>
          <a:p>
            <a:pPr marL="285750" indent="-285750">
              <a:lnSpc>
                <a:spcPct val="150000"/>
              </a:lnSpc>
              <a:buFont typeface="Arial" panose="020B0604020202020204" pitchFamily="34" charset="0"/>
              <a:buChar char="•"/>
            </a:pPr>
            <a:r>
              <a:rPr lang="el-GR" b="1" dirty="0">
                <a:latin typeface="Arial" panose="020B0604020202020204" pitchFamily="34" charset="0"/>
                <a:cs typeface="Arial" panose="020B0604020202020204" pitchFamily="34" charset="0"/>
              </a:rPr>
              <a:t>ΠΑΝΕΠΙΣΤΗΜΙΑ</a:t>
            </a:r>
          </a:p>
          <a:p>
            <a:pPr marL="285750" indent="-285750">
              <a:lnSpc>
                <a:spcPct val="150000"/>
              </a:lnSpc>
              <a:buFont typeface="Arial" panose="020B0604020202020204" pitchFamily="34" charset="0"/>
              <a:buChar char="•"/>
            </a:pPr>
            <a:r>
              <a:rPr lang="el-GR" b="1" dirty="0">
                <a:latin typeface="Arial" panose="020B0604020202020204" pitchFamily="34" charset="0"/>
                <a:cs typeface="Arial" panose="020B0604020202020204" pitchFamily="34" charset="0"/>
              </a:rPr>
              <a:t>ΠΟΛΥΤΕΧΝΕΙΑ</a:t>
            </a:r>
          </a:p>
          <a:p>
            <a:pPr marL="285750" indent="-285750">
              <a:lnSpc>
                <a:spcPct val="150000"/>
              </a:lnSpc>
              <a:buFont typeface="Arial" panose="020B0604020202020204" pitchFamily="34" charset="0"/>
              <a:buChar char="•"/>
            </a:pPr>
            <a:r>
              <a:rPr lang="el-GR" b="1" dirty="0">
                <a:latin typeface="Arial" panose="020B0604020202020204" pitchFamily="34" charset="0"/>
                <a:cs typeface="Arial" panose="020B0604020202020204" pitchFamily="34" charset="0"/>
              </a:rPr>
              <a:t>ΣΤΡΑΤΙΩΤΙΚΕΣ ΣΧΟΛΕΣ</a:t>
            </a:r>
          </a:p>
          <a:p>
            <a:pPr marL="285750" indent="-285750">
              <a:lnSpc>
                <a:spcPct val="150000"/>
              </a:lnSpc>
              <a:buFont typeface="Arial" panose="020B0604020202020204" pitchFamily="34" charset="0"/>
              <a:buChar char="•"/>
            </a:pPr>
            <a:r>
              <a:rPr lang="el-GR" b="1" dirty="0">
                <a:latin typeface="Arial" panose="020B0604020202020204" pitchFamily="34" charset="0"/>
                <a:cs typeface="Arial" panose="020B0604020202020204" pitchFamily="34" charset="0"/>
              </a:rPr>
              <a:t>ΑΝΩΤΑΤΕΣ ΕΚΚΛΗΣΙΑΣΤΙΚΕΣ ΑΚΑΔΗΜΙΕΣ (Α.Ε.Α.)</a:t>
            </a:r>
          </a:p>
          <a:p>
            <a:pPr marL="285750" indent="-285750">
              <a:lnSpc>
                <a:spcPct val="150000"/>
              </a:lnSpc>
              <a:buFont typeface="Arial" panose="020B0604020202020204" pitchFamily="34" charset="0"/>
              <a:buChar char="•"/>
            </a:pPr>
            <a:r>
              <a:rPr lang="el-GR" b="1" dirty="0">
                <a:latin typeface="Arial" panose="020B0604020202020204" pitchFamily="34" charset="0"/>
                <a:cs typeface="Arial" panose="020B0604020202020204" pitchFamily="34" charset="0"/>
              </a:rPr>
              <a:t>ΑΝΩΤΕΡΕΣ ΣΧΟΛΕΣ ΤΟΥΡΙΣΤΙΚΗΣ ΕΚΠΑΙΔΕΥΣΗΣ</a:t>
            </a:r>
            <a:r>
              <a:rPr lang="el-GR"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(Α.Σ.Τ.Ε.)</a:t>
            </a: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6620053" y="1271250"/>
            <a:ext cx="1889924" cy="1243692"/>
          </a:xfrm>
          <a:prstGeom prst="rect">
            <a:avLst/>
          </a:prstGeom>
        </p:spPr>
      </p:pic>
      <p:pic>
        <p:nvPicPr>
          <p:cNvPr id="8" name="Picture 7"/>
          <p:cNvPicPr>
            <a:picLocks noChangeAspect="1"/>
          </p:cNvPicPr>
          <p:nvPr/>
        </p:nvPicPr>
        <p:blipFill>
          <a:blip r:embed="rId4"/>
          <a:stretch>
            <a:fillRect/>
          </a:stretch>
        </p:blipFill>
        <p:spPr>
          <a:xfrm>
            <a:off x="5494083" y="3834776"/>
            <a:ext cx="1633870" cy="993734"/>
          </a:xfrm>
          <a:prstGeom prst="rect">
            <a:avLst/>
          </a:prstGeom>
        </p:spPr>
      </p:pic>
    </p:spTree>
    <p:extLst>
      <p:ext uri="{BB962C8B-B14F-4D97-AF65-F5344CB8AC3E}">
        <p14:creationId xmlns:p14="http://schemas.microsoft.com/office/powerpoint/2010/main" val="2873384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415A5-7E9B-4BAB-88D0-EB394F8ED9CA}"/>
              </a:ext>
            </a:extLst>
          </p:cNvPr>
          <p:cNvSpPr>
            <a:spLocks noGrp="1"/>
          </p:cNvSpPr>
          <p:nvPr>
            <p:ph type="title"/>
          </p:nvPr>
        </p:nvSpPr>
        <p:spPr>
          <a:xfrm>
            <a:off x="212036" y="276128"/>
            <a:ext cx="9985510" cy="996080"/>
          </a:xfrm>
        </p:spPr>
        <p:txBody>
          <a:bodyPr>
            <a:normAutofit/>
          </a:bodyPr>
          <a:lstStyle/>
          <a:p>
            <a:pPr algn="ctr"/>
            <a:r>
              <a:rPr lang="el-GR" sz="2800" b="1" dirty="0">
                <a:solidFill>
                  <a:schemeClr val="bg2"/>
                </a:solidFill>
              </a:rPr>
              <a:t>Ο ΡΟΛΟΣ ΤΩΝ ΓΟΝΙΩΝ/ΚΗΔΕΜΟΝΩΝ ΣΤΗ </a:t>
            </a:r>
            <a:r>
              <a:rPr lang="el-GR" sz="2800" b="1" dirty="0" err="1">
                <a:solidFill>
                  <a:schemeClr val="bg2"/>
                </a:solidFill>
              </a:rPr>
              <a:t>διεργασια</a:t>
            </a:r>
            <a:r>
              <a:rPr lang="el-GR" sz="2800" b="1" dirty="0">
                <a:solidFill>
                  <a:schemeClr val="bg2"/>
                </a:solidFill>
              </a:rPr>
              <a:t> της </a:t>
            </a:r>
            <a:r>
              <a:rPr lang="el-GR" sz="2800" b="1" dirty="0" err="1">
                <a:solidFill>
                  <a:schemeClr val="bg2"/>
                </a:solidFill>
              </a:rPr>
              <a:t>επαγγελματικησ</a:t>
            </a:r>
            <a:r>
              <a:rPr lang="el-GR" sz="2800" b="1" dirty="0">
                <a:solidFill>
                  <a:schemeClr val="bg2"/>
                </a:solidFill>
              </a:rPr>
              <a:t> </a:t>
            </a:r>
            <a:r>
              <a:rPr lang="el-GR" sz="2800" b="1" dirty="0" err="1">
                <a:solidFill>
                  <a:schemeClr val="bg2"/>
                </a:solidFill>
              </a:rPr>
              <a:t>αγωγησ</a:t>
            </a:r>
            <a:r>
              <a:rPr lang="el-GR" sz="2800" b="1" dirty="0">
                <a:solidFill>
                  <a:schemeClr val="bg2"/>
                </a:solidFill>
              </a:rPr>
              <a:t>/</a:t>
            </a:r>
            <a:r>
              <a:rPr lang="el-GR" sz="2800" b="1" dirty="0" err="1">
                <a:solidFill>
                  <a:schemeClr val="bg2"/>
                </a:solidFill>
              </a:rPr>
              <a:t>συμβουλευτικησ</a:t>
            </a:r>
            <a:r>
              <a:rPr lang="el-GR" sz="2800" b="1" dirty="0">
                <a:solidFill>
                  <a:schemeClr val="bg2"/>
                </a:solidFill>
              </a:rPr>
              <a:t> ΤΟΥ ΠΑΙΔΙΟΥ</a:t>
            </a:r>
            <a:endParaRPr lang="en-CY" sz="2800" b="1" dirty="0">
              <a:solidFill>
                <a:schemeClr val="bg2"/>
              </a:solidFill>
            </a:endParaRPr>
          </a:p>
        </p:txBody>
      </p:sp>
      <p:sp>
        <p:nvSpPr>
          <p:cNvPr id="3" name="Content Placeholder 2">
            <a:extLst>
              <a:ext uri="{FF2B5EF4-FFF2-40B4-BE49-F238E27FC236}">
                <a16:creationId xmlns:a16="http://schemas.microsoft.com/office/drawing/2014/main" id="{0009C3B3-1A0F-4AB6-9A70-817739CED5E1}"/>
              </a:ext>
            </a:extLst>
          </p:cNvPr>
          <p:cNvSpPr>
            <a:spLocks noGrp="1"/>
          </p:cNvSpPr>
          <p:nvPr>
            <p:ph idx="1"/>
          </p:nvPr>
        </p:nvSpPr>
        <p:spPr>
          <a:xfrm>
            <a:off x="212036" y="1272208"/>
            <a:ext cx="11688416" cy="5585791"/>
          </a:xfrm>
        </p:spPr>
        <p:txBody>
          <a:bodyPr>
            <a:normAutofit/>
          </a:bodyPr>
          <a:lstStyle/>
          <a:p>
            <a:pPr marL="0" indent="0">
              <a:buNone/>
            </a:pPr>
            <a:r>
              <a:rPr lang="el-GR" sz="2800" b="1" dirty="0">
                <a:solidFill>
                  <a:schemeClr val="bg1"/>
                </a:solidFill>
              </a:rPr>
              <a:t>Ο γονιός/κηδεμόνας πρέπει……</a:t>
            </a:r>
          </a:p>
          <a:p>
            <a:r>
              <a:rPr lang="el-GR" sz="2800" dirty="0">
                <a:solidFill>
                  <a:schemeClr val="bg1"/>
                </a:solidFill>
              </a:rPr>
              <a:t>να ακούσει με σεβασμό και προσοχή τις επιλογές του παιδιού του,                                          έστω και αν δεν συμπίπτουν με τις δικές του</a:t>
            </a:r>
          </a:p>
          <a:p>
            <a:r>
              <a:rPr lang="el-GR" sz="2800" dirty="0">
                <a:solidFill>
                  <a:schemeClr val="bg1"/>
                </a:solidFill>
              </a:rPr>
              <a:t>να προσπαθήσει να κατανοήσει τα κριτήρια της επιλογής του παιδιού</a:t>
            </a:r>
          </a:p>
          <a:p>
            <a:r>
              <a:rPr lang="el-GR" sz="2800" dirty="0">
                <a:solidFill>
                  <a:schemeClr val="bg1"/>
                </a:solidFill>
              </a:rPr>
              <a:t>να παραθέσει στο παιδί του τις δικές του απόψεις/θέσεις, αν διαφωνεί</a:t>
            </a:r>
          </a:p>
          <a:p>
            <a:r>
              <a:rPr lang="el-GR" sz="2800" dirty="0">
                <a:solidFill>
                  <a:schemeClr val="bg1"/>
                </a:solidFill>
              </a:rPr>
              <a:t>να δώσει τη δυνατότητα στο παιδί του να έχει πρόσβαση                                                                          σε κάθε πληροφορία/εμπειρία που χρειάζεται</a:t>
            </a:r>
          </a:p>
          <a:p>
            <a:r>
              <a:rPr lang="el-GR" sz="2800" dirty="0">
                <a:solidFill>
                  <a:schemeClr val="bg1"/>
                </a:solidFill>
              </a:rPr>
              <a:t>να είναι υποστηρικτικός και όχι επικριτικός κατά τη διαδικασία της επιλογής</a:t>
            </a:r>
          </a:p>
          <a:p>
            <a:r>
              <a:rPr lang="el-GR" sz="2800" dirty="0">
                <a:solidFill>
                  <a:schemeClr val="bg1"/>
                </a:solidFill>
              </a:rPr>
              <a:t>να δώσει τις δέουσες συμβουλές χωρίς να επιβάλει τη δική του άποψη</a:t>
            </a:r>
          </a:p>
        </p:txBody>
      </p:sp>
      <p:pic>
        <p:nvPicPr>
          <p:cNvPr id="6" name="Picture 5">
            <a:extLst>
              <a:ext uri="{FF2B5EF4-FFF2-40B4-BE49-F238E27FC236}">
                <a16:creationId xmlns:a16="http://schemas.microsoft.com/office/drawing/2014/main" id="{2BF78CA6-6038-4F8D-87D8-69796E679872}"/>
              </a:ext>
            </a:extLst>
          </p:cNvPr>
          <p:cNvPicPr>
            <a:picLocks noChangeAspect="1"/>
          </p:cNvPicPr>
          <p:nvPr/>
        </p:nvPicPr>
        <p:blipFill>
          <a:blip r:embed="rId2"/>
          <a:stretch>
            <a:fillRect/>
          </a:stretch>
        </p:blipFill>
        <p:spPr>
          <a:xfrm>
            <a:off x="10197546" y="137996"/>
            <a:ext cx="2006540" cy="1254076"/>
          </a:xfrm>
          <a:prstGeom prst="rect">
            <a:avLst/>
          </a:prstGeom>
        </p:spPr>
      </p:pic>
    </p:spTree>
    <p:extLst>
      <p:ext uri="{BB962C8B-B14F-4D97-AF65-F5344CB8AC3E}">
        <p14:creationId xmlns:p14="http://schemas.microsoft.com/office/powerpoint/2010/main" val="439561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775" y="260070"/>
            <a:ext cx="6337246" cy="616680"/>
          </a:xfrm>
        </p:spPr>
        <p:txBody>
          <a:bodyPr>
            <a:normAutofit fontScale="90000"/>
          </a:bodyPr>
          <a:lstStyle/>
          <a:p>
            <a:r>
              <a:rPr lang="el-GR" sz="3200" b="1" u="sng" cap="none" dirty="0">
                <a:solidFill>
                  <a:schemeClr val="bg2"/>
                </a:solidFill>
                <a:latin typeface="Arial" panose="020B0604020202020204" pitchFamily="34" charset="0"/>
                <a:cs typeface="Arial" panose="020B0604020202020204" pitchFamily="34" charset="0"/>
              </a:rPr>
              <a:t>ΕΛΛΗΝΕΣ ΤΟΥ ΕΞΩΤΕΡΙΚΟΥ -ΟΜΟΓΕΝΕΙΣ</a:t>
            </a:r>
            <a:endParaRPr lang="en-GB" sz="3200" u="sng" dirty="0">
              <a:solidFill>
                <a:schemeClr val="bg2"/>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3459890" y="1070920"/>
            <a:ext cx="3888261" cy="4085964"/>
          </a:xfrm>
        </p:spPr>
        <p:txBody>
          <a:bodyPr>
            <a:normAutofit/>
          </a:bodyPr>
          <a:lstStyle/>
          <a:p>
            <a:pPr marL="0" indent="0" algn="ctr" defTabSz="685800">
              <a:lnSpc>
                <a:spcPct val="100000"/>
              </a:lnSpc>
              <a:spcBef>
                <a:spcPts val="0"/>
              </a:spcBef>
              <a:buSzTx/>
              <a:buNone/>
            </a:pPr>
            <a:r>
              <a:rPr lang="el-GR" sz="1800" b="1" dirty="0">
                <a:solidFill>
                  <a:srgbClr val="002060"/>
                </a:solidFill>
                <a:latin typeface="Arial" pitchFamily="34" charset="0"/>
                <a:cs typeface="Arial" pitchFamily="34" charset="0"/>
              </a:rPr>
              <a:t>ΠΕΡΙΠΤΩΣΗ Α΄</a:t>
            </a:r>
          </a:p>
          <a:p>
            <a:pPr marL="0" lvl="0" indent="0" algn="just" defTabSz="685800">
              <a:lnSpc>
                <a:spcPct val="100000"/>
              </a:lnSpc>
              <a:spcBef>
                <a:spcPts val="0"/>
              </a:spcBef>
              <a:buSzTx/>
              <a:buNone/>
            </a:pPr>
            <a:r>
              <a:rPr lang="el-GR" sz="1800" b="1" dirty="0">
                <a:effectLst>
                  <a:outerShdw blurRad="38100" dist="38100" dir="2700000" algn="tl">
                    <a:srgbClr val="000000">
                      <a:alpha val="43137"/>
                    </a:srgbClr>
                  </a:outerShdw>
                </a:effectLst>
                <a:latin typeface="Arial" pitchFamily="34" charset="0"/>
                <a:cs typeface="Arial" pitchFamily="34" charset="0"/>
              </a:rPr>
              <a:t>Μαθητές οι οποίοι έχουν και </a:t>
            </a:r>
            <a:r>
              <a:rPr lang="el-GR" sz="1800" b="1" u="sng" dirty="0">
                <a:solidFill>
                  <a:srgbClr val="002060"/>
                </a:solidFill>
                <a:effectLst>
                  <a:outerShdw blurRad="38100" dist="38100" dir="2700000" algn="tl">
                    <a:srgbClr val="000000">
                      <a:alpha val="43137"/>
                    </a:srgbClr>
                  </a:outerShdw>
                </a:effectLst>
                <a:latin typeface="Arial" pitchFamily="34" charset="0"/>
                <a:cs typeface="Arial" pitchFamily="34" charset="0"/>
              </a:rPr>
              <a:t>τους δύο γονείς με Ελληνική Καταγωγή</a:t>
            </a:r>
            <a:r>
              <a:rPr lang="el-GR" sz="18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l-GR" sz="1800" b="1" dirty="0">
                <a:effectLst>
                  <a:outerShdw blurRad="38100" dist="38100" dir="2700000" algn="tl">
                    <a:srgbClr val="000000">
                      <a:alpha val="43137"/>
                    </a:srgbClr>
                  </a:outerShdw>
                </a:effectLst>
                <a:latin typeface="Arial" pitchFamily="34" charset="0"/>
                <a:cs typeface="Arial" pitchFamily="34" charset="0"/>
              </a:rPr>
              <a:t>εξασφαλίζουν θέση στα ΑΑΕΙ Ελλάδας μέσω της κατηγορίας των </a:t>
            </a:r>
            <a:r>
              <a:rPr lang="el-GR" sz="1800" b="1" u="sng" dirty="0">
                <a:solidFill>
                  <a:srgbClr val="002060"/>
                </a:solidFill>
                <a:effectLst>
                  <a:outerShdw blurRad="38100" dist="38100" dir="2700000" algn="tl">
                    <a:srgbClr val="000000">
                      <a:alpha val="43137"/>
                    </a:srgbClr>
                  </a:outerShdw>
                </a:effectLst>
                <a:latin typeface="Arial" pitchFamily="34" charset="0"/>
                <a:cs typeface="Arial" pitchFamily="34" charset="0"/>
              </a:rPr>
              <a:t>«</a:t>
            </a:r>
            <a:r>
              <a:rPr lang="el-GR" sz="1800" b="1" i="1" u="sng" dirty="0">
                <a:solidFill>
                  <a:srgbClr val="002060"/>
                </a:solidFill>
                <a:effectLst>
                  <a:outerShdw blurRad="38100" dist="38100" dir="2700000" algn="tl">
                    <a:srgbClr val="000000">
                      <a:alpha val="43137"/>
                    </a:srgbClr>
                  </a:outerShdw>
                </a:effectLst>
                <a:latin typeface="Arial" pitchFamily="34" charset="0"/>
                <a:cs typeface="Arial" pitchFamily="34" charset="0"/>
              </a:rPr>
              <a:t>Ελλήνων του Εξωτερικού</a:t>
            </a:r>
            <a:r>
              <a:rPr lang="el-GR" sz="1800" b="1" u="sng" dirty="0">
                <a:solidFill>
                  <a:srgbClr val="002060"/>
                </a:solidFill>
                <a:effectLst>
                  <a:outerShdw blurRad="38100" dist="38100" dir="2700000" algn="tl">
                    <a:srgbClr val="000000">
                      <a:alpha val="43137"/>
                    </a:srgbClr>
                  </a:outerShdw>
                </a:effectLst>
                <a:latin typeface="Arial" pitchFamily="34" charset="0"/>
                <a:cs typeface="Arial" pitchFamily="34" charset="0"/>
              </a:rPr>
              <a:t>»</a:t>
            </a:r>
            <a:r>
              <a:rPr lang="el-GR" sz="1800" b="1" dirty="0">
                <a:solidFill>
                  <a:srgbClr val="002060"/>
                </a:solidFill>
                <a:effectLst>
                  <a:outerShdw blurRad="38100" dist="38100" dir="2700000" algn="tl">
                    <a:srgbClr val="000000">
                      <a:alpha val="43137"/>
                    </a:srgbClr>
                  </a:outerShdw>
                </a:effectLst>
                <a:latin typeface="Arial" pitchFamily="34" charset="0"/>
                <a:cs typeface="Arial" pitchFamily="34" charset="0"/>
              </a:rPr>
              <a:t> και </a:t>
            </a:r>
            <a:r>
              <a:rPr lang="el-GR" sz="1800" b="1" u="sng" dirty="0">
                <a:solidFill>
                  <a:srgbClr val="002060"/>
                </a:solidFill>
                <a:effectLst>
                  <a:outerShdw blurRad="38100" dist="38100" dir="2700000" algn="tl">
                    <a:srgbClr val="000000">
                      <a:alpha val="43137"/>
                    </a:srgbClr>
                  </a:outerShdw>
                </a:effectLst>
                <a:latin typeface="Arial" pitchFamily="34" charset="0"/>
                <a:cs typeface="Arial" pitchFamily="34" charset="0"/>
              </a:rPr>
              <a:t>όχι μαζί με τους υπόλοιπους Κύπριους μαθητές</a:t>
            </a:r>
            <a:r>
              <a:rPr lang="el-GR" sz="18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l-GR" sz="1800" b="1" dirty="0">
                <a:effectLst>
                  <a:outerShdw blurRad="38100" dist="38100" dir="2700000" algn="tl">
                    <a:srgbClr val="000000">
                      <a:alpha val="43137"/>
                    </a:srgbClr>
                  </a:outerShdw>
                </a:effectLst>
                <a:latin typeface="Arial" pitchFamily="34" charset="0"/>
                <a:cs typeface="Arial" pitchFamily="34" charset="0"/>
              </a:rPr>
              <a:t>που ανήκουν στην κατηγορία των </a:t>
            </a:r>
          </a:p>
          <a:p>
            <a:pPr marL="0" lvl="0" indent="0" algn="just" defTabSz="685800">
              <a:lnSpc>
                <a:spcPct val="100000"/>
              </a:lnSpc>
              <a:spcBef>
                <a:spcPts val="0"/>
              </a:spcBef>
              <a:buSzTx/>
              <a:buNone/>
            </a:pPr>
            <a:r>
              <a:rPr lang="el-GR" sz="1800" b="1" dirty="0">
                <a:effectLst>
                  <a:outerShdw blurRad="38100" dist="38100" dir="2700000" algn="tl">
                    <a:srgbClr val="000000">
                      <a:alpha val="43137"/>
                    </a:srgbClr>
                  </a:outerShdw>
                </a:effectLst>
                <a:latin typeface="Arial" pitchFamily="34" charset="0"/>
                <a:cs typeface="Arial" pitchFamily="34" charset="0"/>
              </a:rPr>
              <a:t>«</a:t>
            </a:r>
            <a:r>
              <a:rPr lang="el-GR" sz="1800" b="1" i="1" dirty="0">
                <a:effectLst>
                  <a:outerShdw blurRad="38100" dist="38100" dir="2700000" algn="tl">
                    <a:srgbClr val="000000">
                      <a:alpha val="43137"/>
                    </a:srgbClr>
                  </a:outerShdw>
                </a:effectLst>
                <a:latin typeface="Arial" pitchFamily="34" charset="0"/>
                <a:cs typeface="Arial" pitchFamily="34" charset="0"/>
              </a:rPr>
              <a:t>Αλλοδαπών - Αλλογενών</a:t>
            </a:r>
            <a:r>
              <a:rPr lang="el-GR" sz="1800" b="1" dirty="0">
                <a:effectLst>
                  <a:outerShdw blurRad="38100" dist="38100" dir="2700000" algn="tl">
                    <a:srgbClr val="000000">
                      <a:alpha val="43137"/>
                    </a:srgbClr>
                  </a:outerShdw>
                </a:effectLst>
                <a:latin typeface="Arial" pitchFamily="34" charset="0"/>
                <a:cs typeface="Arial" pitchFamily="34" charset="0"/>
              </a:rPr>
              <a:t>».</a:t>
            </a:r>
          </a:p>
          <a:p>
            <a:pPr marL="0" indent="0" algn="just">
              <a:buNone/>
            </a:pPr>
            <a:endParaRPr lang="en-GB" dirty="0"/>
          </a:p>
        </p:txBody>
      </p:sp>
      <p:sp>
        <p:nvSpPr>
          <p:cNvPr id="6" name="Content Placeholder 5"/>
          <p:cNvSpPr>
            <a:spLocks noGrp="1"/>
          </p:cNvSpPr>
          <p:nvPr>
            <p:ph sz="quarter" idx="4"/>
          </p:nvPr>
        </p:nvSpPr>
        <p:spPr>
          <a:xfrm>
            <a:off x="7537621" y="1070920"/>
            <a:ext cx="4073353" cy="4085964"/>
          </a:xfrm>
        </p:spPr>
        <p:txBody>
          <a:bodyPr>
            <a:normAutofit/>
          </a:bodyPr>
          <a:lstStyle/>
          <a:p>
            <a:pPr marL="0" indent="0" algn="ctr" defTabSz="685800">
              <a:lnSpc>
                <a:spcPct val="100000"/>
              </a:lnSpc>
              <a:spcBef>
                <a:spcPts val="0"/>
              </a:spcBef>
              <a:buSzTx/>
              <a:buNone/>
            </a:pPr>
            <a:r>
              <a:rPr lang="el-GR" sz="1800" b="1" dirty="0">
                <a:solidFill>
                  <a:srgbClr val="002060"/>
                </a:solidFill>
                <a:latin typeface="Arial" pitchFamily="34" charset="0"/>
                <a:cs typeface="Arial" pitchFamily="34" charset="0"/>
              </a:rPr>
              <a:t>ΠΕΡΙΠΤΩΣΗ </a:t>
            </a:r>
            <a:r>
              <a:rPr lang="en-US" sz="1800" b="1" dirty="0">
                <a:solidFill>
                  <a:srgbClr val="002060"/>
                </a:solidFill>
                <a:latin typeface="Arial" pitchFamily="34" charset="0"/>
                <a:cs typeface="Arial" pitchFamily="34" charset="0"/>
              </a:rPr>
              <a:t>B</a:t>
            </a:r>
            <a:r>
              <a:rPr lang="el-GR" sz="1800" b="1" dirty="0">
                <a:solidFill>
                  <a:srgbClr val="002060"/>
                </a:solidFill>
                <a:latin typeface="Arial" pitchFamily="34" charset="0"/>
                <a:cs typeface="Arial" pitchFamily="34" charset="0"/>
              </a:rPr>
              <a:t>΄</a:t>
            </a:r>
          </a:p>
          <a:p>
            <a:pPr marL="0" lvl="0" indent="0" algn="just" defTabSz="685800">
              <a:lnSpc>
                <a:spcPct val="100000"/>
              </a:lnSpc>
              <a:spcBef>
                <a:spcPts val="0"/>
              </a:spcBef>
              <a:buSzTx/>
              <a:buNone/>
            </a:pPr>
            <a:r>
              <a:rPr lang="el-GR" sz="1800" b="1" dirty="0">
                <a:solidFill>
                  <a:srgbClr val="002060"/>
                </a:solidFill>
                <a:effectLst>
                  <a:outerShdw blurRad="38100" dist="38100" dir="2700000" algn="tl">
                    <a:srgbClr val="000000">
                      <a:alpha val="43137"/>
                    </a:srgbClr>
                  </a:outerShdw>
                </a:effectLst>
                <a:latin typeface="Arial" pitchFamily="34" charset="0"/>
                <a:cs typeface="Arial" pitchFamily="34" charset="0"/>
              </a:rPr>
              <a:t>Μαθητές οι οποίοι έχουν τον έναν από τους δύο γονείς με </a:t>
            </a:r>
            <a:r>
              <a:rPr lang="en-US" sz="18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l-GR" sz="1800" b="1" dirty="0">
                <a:solidFill>
                  <a:srgbClr val="002060"/>
                </a:solidFill>
                <a:effectLst>
                  <a:outerShdw blurRad="38100" dist="38100" dir="2700000" algn="tl">
                    <a:srgbClr val="000000">
                      <a:alpha val="43137"/>
                    </a:srgbClr>
                  </a:outerShdw>
                </a:effectLst>
                <a:latin typeface="Arial" pitchFamily="34" charset="0"/>
                <a:cs typeface="Arial" pitchFamily="34" charset="0"/>
              </a:rPr>
              <a:t>Ελληνική Καταγωγή και </a:t>
            </a:r>
            <a:r>
              <a:rPr lang="el-GR" sz="1800" b="1" u="sng" dirty="0">
                <a:effectLst>
                  <a:outerShdw blurRad="38100" dist="38100" dir="2700000" algn="tl">
                    <a:srgbClr val="000000">
                      <a:alpha val="43137"/>
                    </a:srgbClr>
                  </a:outerShdw>
                </a:effectLst>
                <a:latin typeface="Arial" pitchFamily="34" charset="0"/>
                <a:cs typeface="Arial" pitchFamily="34" charset="0"/>
              </a:rPr>
              <a:t>είναι απόφοιτοι Λυκείου / ΤΕΣΕΚ της Κυπριακής Δημοκρατίας</a:t>
            </a:r>
            <a:r>
              <a:rPr lang="el-GR" sz="1800" b="1" dirty="0">
                <a:effectLst>
                  <a:outerShdw blurRad="38100" dist="38100" dir="2700000" algn="tl">
                    <a:srgbClr val="000000">
                      <a:alpha val="43137"/>
                    </a:srgbClr>
                  </a:outerShdw>
                </a:effectLst>
                <a:latin typeface="Arial" pitchFamily="34" charset="0"/>
                <a:cs typeface="Arial" pitchFamily="34" charset="0"/>
              </a:rPr>
              <a:t> </a:t>
            </a:r>
            <a:r>
              <a:rPr lang="el-GR" sz="1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επιλέγουν </a:t>
            </a:r>
            <a:r>
              <a:rPr lang="el-GR"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αν θα διεκδικήσουν </a:t>
            </a:r>
            <a:r>
              <a:rPr lang="el-GR" sz="18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θέση στα ΑΑΕΙ Ελλάδας</a:t>
            </a:r>
            <a:r>
              <a:rPr lang="el-GR" sz="1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είτε</a:t>
            </a:r>
            <a:r>
              <a:rPr lang="el-GR"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μέσω της Κατηγορίας των «</a:t>
            </a:r>
            <a:r>
              <a:rPr lang="el-GR" sz="1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Ελλήνων του</a:t>
            </a:r>
            <a:r>
              <a:rPr lang="en-US" sz="1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Εξωτερικού</a:t>
            </a:r>
            <a:r>
              <a:rPr lang="el-GR"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είτε</a:t>
            </a:r>
            <a:r>
              <a:rPr lang="el-GR"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μέσω της κατηγορίας των </a:t>
            </a:r>
          </a:p>
          <a:p>
            <a:pPr marL="0" lvl="0" indent="0" algn="just" defTabSz="685800">
              <a:lnSpc>
                <a:spcPct val="100000"/>
              </a:lnSpc>
              <a:spcBef>
                <a:spcPts val="0"/>
              </a:spcBef>
              <a:buSzTx/>
              <a:buNone/>
            </a:pPr>
            <a:r>
              <a:rPr lang="el-GR"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Αλλοδαπών-Αλλογενών</a:t>
            </a:r>
            <a:r>
              <a:rPr lang="el-GR"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l-GR" sz="18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defTabSz="685800">
              <a:lnSpc>
                <a:spcPct val="100000"/>
              </a:lnSpc>
              <a:spcBef>
                <a:spcPts val="0"/>
              </a:spcBef>
              <a:buSzTx/>
              <a:buNone/>
            </a:pPr>
            <a:endParaRPr lang="en-US" sz="1800" b="1" dirty="0">
              <a:latin typeface="Arial" panose="020B0604020202020204" pitchFamily="34" charset="0"/>
              <a:cs typeface="Arial" panose="020B0604020202020204" pitchFamily="34" charset="0"/>
            </a:endParaRPr>
          </a:p>
          <a:p>
            <a:endParaRPr lang="en-GB" dirty="0"/>
          </a:p>
        </p:txBody>
      </p:sp>
      <p:graphicFrame>
        <p:nvGraphicFramePr>
          <p:cNvPr id="7" name="Table 6"/>
          <p:cNvGraphicFramePr>
            <a:graphicFrameLocks noGrp="1"/>
          </p:cNvGraphicFramePr>
          <p:nvPr/>
        </p:nvGraphicFramePr>
        <p:xfrm>
          <a:off x="3391450" y="4576487"/>
          <a:ext cx="8347469" cy="1082907"/>
        </p:xfrm>
        <a:graphic>
          <a:graphicData uri="http://schemas.openxmlformats.org/drawingml/2006/table">
            <a:tbl>
              <a:tblPr firstRow="1" bandRow="1">
                <a:tableStyleId>{5C22544A-7EE6-4342-B048-85BDC9FD1C3A}</a:tableStyleId>
              </a:tblPr>
              <a:tblGrid>
                <a:gridCol w="8347469">
                  <a:extLst>
                    <a:ext uri="{9D8B030D-6E8A-4147-A177-3AD203B41FA5}">
                      <a16:colId xmlns:a16="http://schemas.microsoft.com/office/drawing/2014/main" val="928595082"/>
                    </a:ext>
                  </a:extLst>
                </a:gridCol>
              </a:tblGrid>
              <a:tr h="1082907">
                <a:tc>
                  <a:txBody>
                    <a:bodyPr/>
                    <a:lstStyle/>
                    <a:p>
                      <a:pPr algn="ctr"/>
                      <a:r>
                        <a:rPr lang="el-GR" sz="1800" dirty="0">
                          <a:latin typeface="Arial" panose="020B0604020202020204" pitchFamily="34" charset="0"/>
                          <a:cs typeface="Arial" panose="020B0604020202020204" pitchFamily="34" charset="0"/>
                        </a:rPr>
                        <a:t>Οι υποψήφιοι και των δύο περιπτώσεων πρέπει να έχουν παρακολουθήσει, με</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πλήρη φοίτηση, τουλάχιστον τις </a:t>
                      </a:r>
                      <a:r>
                        <a:rPr lang="el-GR" sz="1800" b="1" u="sng" dirty="0">
                          <a:solidFill>
                            <a:schemeClr val="tx1"/>
                          </a:solidFill>
                          <a:latin typeface="Arial" panose="020B0604020202020204" pitchFamily="34" charset="0"/>
                          <a:cs typeface="Arial" panose="020B0604020202020204" pitchFamily="34" charset="0"/>
                        </a:rPr>
                        <a:t>δύο</a:t>
                      </a:r>
                      <a:r>
                        <a:rPr lang="en-US" sz="1800" b="1" u="sng" dirty="0">
                          <a:solidFill>
                            <a:schemeClr val="tx1"/>
                          </a:solidFill>
                          <a:latin typeface="Arial" panose="020B0604020202020204" pitchFamily="34" charset="0"/>
                          <a:cs typeface="Arial" panose="020B0604020202020204" pitchFamily="34" charset="0"/>
                        </a:rPr>
                        <a:t> </a:t>
                      </a:r>
                      <a:r>
                        <a:rPr lang="el-GR" sz="1800" b="1" u="sng" dirty="0">
                          <a:solidFill>
                            <a:schemeClr val="tx1"/>
                          </a:solidFill>
                          <a:latin typeface="Arial" panose="020B0604020202020204" pitchFamily="34" charset="0"/>
                          <a:cs typeface="Arial" panose="020B0604020202020204" pitchFamily="34" charset="0"/>
                        </a:rPr>
                        <a:t>τελευταίες τάξεις του Λυκείου </a:t>
                      </a:r>
                      <a:r>
                        <a:rPr lang="el-GR" sz="1800" dirty="0">
                          <a:latin typeface="Arial" panose="020B0604020202020204" pitchFamily="34" charset="0"/>
                          <a:cs typeface="Arial" panose="020B0604020202020204" pitchFamily="34" charset="0"/>
                        </a:rPr>
                        <a:t>ή αντίστοιχου σχολείου σε χώρα της αλλοδαπής. </a:t>
                      </a:r>
                    </a:p>
                  </a:txBody>
                  <a:tcPr/>
                </a:tc>
                <a:extLst>
                  <a:ext uri="{0D108BD9-81ED-4DB2-BD59-A6C34878D82A}">
                    <a16:rowId xmlns:a16="http://schemas.microsoft.com/office/drawing/2014/main" val="951605413"/>
                  </a:ext>
                </a:extLst>
              </a:tr>
            </a:tbl>
          </a:graphicData>
        </a:graphic>
      </p:graphicFrame>
      <p:pic>
        <p:nvPicPr>
          <p:cNvPr id="10" name="Picture 9"/>
          <p:cNvPicPr>
            <a:picLocks noChangeAspect="1"/>
          </p:cNvPicPr>
          <p:nvPr/>
        </p:nvPicPr>
        <p:blipFill>
          <a:blip r:embed="rId3"/>
          <a:stretch>
            <a:fillRect/>
          </a:stretch>
        </p:blipFill>
        <p:spPr>
          <a:xfrm>
            <a:off x="0" y="0"/>
            <a:ext cx="3160788" cy="6857999"/>
          </a:xfrm>
          <a:prstGeom prst="rect">
            <a:avLst/>
          </a:prstGeom>
        </p:spPr>
      </p:pic>
    </p:spTree>
    <p:extLst>
      <p:ext uri="{BB962C8B-B14F-4D97-AF65-F5344CB8AC3E}">
        <p14:creationId xmlns:p14="http://schemas.microsoft.com/office/powerpoint/2010/main" val="3717033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28077" y="1331257"/>
            <a:ext cx="4341275" cy="4544834"/>
          </a:xfrm>
          <a:prstGeom prst="rect">
            <a:avLst/>
          </a:prstGeom>
        </p:spPr>
        <p:txBody>
          <a:bodyPr wrap="square">
            <a:spAutoFit/>
          </a:bodyPr>
          <a:lstStyle/>
          <a:p>
            <a:pPr lvl="0" algn="just" defTabSz="685800">
              <a:spcBef>
                <a:spcPts val="750"/>
              </a:spcBef>
              <a:buSzTx/>
            </a:pPr>
            <a:r>
              <a:rPr lang="el-GR" sz="2000" b="1" dirty="0">
                <a:solidFill>
                  <a:srgbClr val="002060"/>
                </a:solidFill>
                <a:latin typeface="Arial" pitchFamily="34" charset="0"/>
                <a:cs typeface="Arial" pitchFamily="34" charset="0"/>
              </a:rPr>
              <a:t>Περισσότερες λεπτομέρειες για τους περιορισμούς στην επιλογή μαθημάτων για Πρόσβαση στα Δημόσια ΑΑΕΙ    Ελλάδας καθώς και για </a:t>
            </a:r>
            <a:r>
              <a:rPr lang="el-GR" sz="2000" b="1" u="sng" dirty="0">
                <a:solidFill>
                  <a:srgbClr val="002060"/>
                </a:solidFill>
                <a:latin typeface="Arial" pitchFamily="34" charset="0"/>
                <a:cs typeface="Arial" pitchFamily="34" charset="0"/>
              </a:rPr>
              <a:t>ΟΛΗ τη Διαδικασία Πρόσβασης στα Δημόσια ΑΑΕΙ Κύπρου και Ελλάδας,</a:t>
            </a:r>
            <a:r>
              <a:rPr lang="el-GR" sz="2000" b="1" dirty="0">
                <a:solidFill>
                  <a:srgbClr val="002060"/>
                </a:solidFill>
                <a:latin typeface="Arial" pitchFamily="34" charset="0"/>
                <a:cs typeface="Arial" pitchFamily="34" charset="0"/>
              </a:rPr>
              <a:t> στην έκδοση </a:t>
            </a:r>
          </a:p>
          <a:p>
            <a:pPr lvl="0" algn="just" defTabSz="685800">
              <a:spcBef>
                <a:spcPts val="750"/>
              </a:spcBef>
              <a:buSzTx/>
            </a:pPr>
            <a:r>
              <a:rPr lang="el-GR" sz="2000" b="1" dirty="0">
                <a:solidFill>
                  <a:srgbClr val="002060"/>
                </a:solidFill>
                <a:latin typeface="Arial" pitchFamily="34" charset="0"/>
                <a:cs typeface="Arial" pitchFamily="34" charset="0"/>
              </a:rPr>
              <a:t>«</a:t>
            </a:r>
            <a:r>
              <a:rPr lang="el-GR" sz="2000" b="1" i="1" dirty="0">
                <a:solidFill>
                  <a:srgbClr val="002060"/>
                </a:solidFill>
                <a:latin typeface="Arial" pitchFamily="34" charset="0"/>
                <a:cs typeface="Arial" pitchFamily="34" charset="0"/>
              </a:rPr>
              <a:t>Επιστημονικά Πεδία </a:t>
            </a:r>
            <a:r>
              <a:rPr lang="el-GR" sz="2000" b="1" dirty="0">
                <a:solidFill>
                  <a:srgbClr val="002060"/>
                </a:solidFill>
                <a:latin typeface="Arial" pitchFamily="34" charset="0"/>
                <a:cs typeface="Arial" pitchFamily="34" charset="0"/>
              </a:rPr>
              <a:t>και </a:t>
            </a:r>
            <a:r>
              <a:rPr lang="el-GR" sz="2000" b="1" i="1" dirty="0">
                <a:solidFill>
                  <a:srgbClr val="002060"/>
                </a:solidFill>
                <a:latin typeface="Arial" pitchFamily="34" charset="0"/>
                <a:cs typeface="Arial" pitchFamily="34" charset="0"/>
              </a:rPr>
              <a:t>Πλαίσια Πρόσβασης στη Δημόσια Τριτοβάθμια Εκπαίδευση Κύπρου και Ελλάδας </a:t>
            </a:r>
            <a:r>
              <a:rPr lang="el-GR" sz="2000" b="1" i="1" dirty="0" smtClean="0">
                <a:solidFill>
                  <a:srgbClr val="002060"/>
                </a:solidFill>
                <a:latin typeface="Arial" pitchFamily="34" charset="0"/>
                <a:cs typeface="Arial" pitchFamily="34" charset="0"/>
              </a:rPr>
              <a:t>202</a:t>
            </a:r>
            <a:r>
              <a:rPr lang="en-US" sz="2000" b="1" i="1" dirty="0" smtClean="0">
                <a:solidFill>
                  <a:srgbClr val="002060"/>
                </a:solidFill>
                <a:latin typeface="Arial" pitchFamily="34" charset="0"/>
                <a:cs typeface="Arial" pitchFamily="34" charset="0"/>
              </a:rPr>
              <a:t>4</a:t>
            </a:r>
            <a:r>
              <a:rPr lang="el-GR" sz="2000" b="1" i="1" dirty="0" smtClean="0">
                <a:solidFill>
                  <a:srgbClr val="002060"/>
                </a:solidFill>
                <a:latin typeface="Arial" pitchFamily="34" charset="0"/>
                <a:cs typeface="Arial" pitchFamily="34" charset="0"/>
              </a:rPr>
              <a:t>», ΥΣΕΑ</a:t>
            </a:r>
            <a:endParaRPr lang="el-GR" dirty="0"/>
          </a:p>
          <a:p>
            <a:pPr lvl="0" algn="just" defTabSz="685800">
              <a:spcBef>
                <a:spcPts val="750"/>
              </a:spcBef>
              <a:buSzTx/>
            </a:pPr>
            <a:r>
              <a:rPr lang="en-US" dirty="0"/>
              <a:t>https://archeia.moec.gov.cy/mc/49/plaisia_prosvasis_2024.pdf</a:t>
            </a:r>
          </a:p>
        </p:txBody>
      </p:sp>
      <p:sp>
        <p:nvSpPr>
          <p:cNvPr id="6" name="AutoShape 2"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flipV="1">
            <a:off x="5118100" y="1233710"/>
            <a:ext cx="7445376" cy="117507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989011" y="3993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rot="6144319">
            <a:off x="372599" y="88319"/>
            <a:ext cx="14019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7458075" y="1590675"/>
            <a:ext cx="3449426" cy="3276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flipH="1">
            <a:off x="7124282" y="1331257"/>
            <a:ext cx="3934242" cy="18977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2"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4"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1548165" y="200297"/>
            <a:ext cx="8751158" cy="954107"/>
          </a:xfrm>
          <a:prstGeom prst="rect">
            <a:avLst/>
          </a:prstGeom>
          <a:solidFill>
            <a:schemeClr val="accent1"/>
          </a:solidFill>
        </p:spPr>
        <p:txBody>
          <a:bodyPr wrap="square">
            <a:spAutoFit/>
          </a:bodyPr>
          <a:lstStyle/>
          <a:p>
            <a:pPr algn="ctr"/>
            <a:r>
              <a:rPr lang="el-GR" sz="2800" b="1" dirty="0">
                <a:ln w="11430"/>
                <a:solidFill>
                  <a:schemeClr val="bg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ΔΙΑΔΙΚΑΣΙΑ </a:t>
            </a:r>
            <a:r>
              <a:rPr lang="el-GR" sz="2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 </a:t>
            </a:r>
          </a:p>
          <a:p>
            <a:pPr algn="ctr"/>
            <a:r>
              <a:rPr lang="el-GR" sz="2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2800" b="1" dirty="0" smtClean="0">
                <a:ln w="11430"/>
                <a:solidFill>
                  <a:schemeClr val="bg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202</a:t>
            </a:r>
            <a:r>
              <a:rPr lang="en-US" sz="2800" b="1" dirty="0" smtClean="0">
                <a:ln w="11430"/>
                <a:solidFill>
                  <a:schemeClr val="bg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4</a:t>
            </a:r>
            <a:r>
              <a:rPr lang="el-GR" sz="2800" b="1" dirty="0" smtClean="0">
                <a:ln w="11430"/>
                <a:solidFill>
                  <a:schemeClr val="bg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endParaRPr lang="en-US" sz="2800" dirty="0">
              <a:solidFill>
                <a:schemeClr val="bg2"/>
              </a:solidFill>
            </a:endParaRPr>
          </a:p>
        </p:txBody>
      </p:sp>
      <p:pic>
        <p:nvPicPr>
          <p:cNvPr id="1026" name="Picture 2" descr="https://www.moec.gov.cy/ysea/images/cover_plaisia_prosvasis_2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165" y="1427050"/>
            <a:ext cx="2840822" cy="400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163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D7DC86-C1A0-43F5-AA28-D7E4FE9F9110}"/>
              </a:ext>
            </a:extLst>
          </p:cNvPr>
          <p:cNvSpPr>
            <a:spLocks noGrp="1"/>
          </p:cNvSpPr>
          <p:nvPr>
            <p:ph idx="1"/>
          </p:nvPr>
        </p:nvSpPr>
        <p:spPr>
          <a:xfrm>
            <a:off x="838200" y="406400"/>
            <a:ext cx="10515600" cy="5770563"/>
          </a:xfrm>
        </p:spPr>
        <p:txBody>
          <a:bodyPr>
            <a:normAutofit fontScale="62500" lnSpcReduction="20000"/>
          </a:bodyPr>
          <a:lstStyle/>
          <a:p>
            <a:pPr marL="0" indent="0">
              <a:buNone/>
            </a:pPr>
            <a:r>
              <a:rPr lang="en-US" sz="3300" b="1" dirty="0">
                <a:solidFill>
                  <a:schemeClr val="bg1"/>
                </a:solidFill>
              </a:rPr>
              <a:t>VI/ </a:t>
            </a:r>
            <a:r>
              <a:rPr lang="el-GR" sz="3300" b="1" dirty="0">
                <a:solidFill>
                  <a:schemeClr val="bg1"/>
                </a:solidFill>
              </a:rPr>
              <a:t>ΤΡΙΤΟΒΑΘΜΙΑ ΕΚΠΑΙΔΕΥΣΗ ΣΕ ΑΛΛΕΣ ΧΩΡΕΣ</a:t>
            </a:r>
          </a:p>
          <a:p>
            <a:pPr algn="just"/>
            <a:r>
              <a:rPr lang="el-GR" sz="2900" dirty="0">
                <a:solidFill>
                  <a:schemeClr val="bg1"/>
                </a:solidFill>
              </a:rPr>
              <a:t>Στο πλαίσιο της συνεχούς, </a:t>
            </a:r>
            <a:r>
              <a:rPr lang="el-GR" sz="2900" dirty="0" err="1">
                <a:solidFill>
                  <a:schemeClr val="bg1"/>
                </a:solidFill>
              </a:rPr>
              <a:t>επικαιροποιημένης</a:t>
            </a:r>
            <a:r>
              <a:rPr lang="el-GR" sz="2900" dirty="0">
                <a:solidFill>
                  <a:schemeClr val="bg1"/>
                </a:solidFill>
              </a:rPr>
              <a:t> και πολύπλευρης παροχής επαγγελματικής αγωγής στους μαθητές, τελειόφοιτους και άλλους ενδιαφερόμενους, η Υπηρεσία Συμβουλευτικής και Επαγγελματικής Αγωγής (Υ.Σ.Ε.Α.) προβαίνει στην παροχή πληροφόρησης σπουδών σε χώρες της Ευρωπαϊκής Ένωσης. Ταυτόχρονα, κρίθηκε αναγκαία η παροχή πληροφόρησης για χώρες και εκτός Ευρωπαϊκής Ένωσης όπως: η Αυστραλία, η Βρετανία, η Ελβετία, οι Ηνωμένες Πολιτείες Αμερικής, το Ισραήλ, ο Καναδάς και η Ρωσία.</a:t>
            </a:r>
          </a:p>
          <a:p>
            <a:pPr algn="just"/>
            <a:r>
              <a:rPr lang="el-GR" sz="2900" dirty="0">
                <a:solidFill>
                  <a:schemeClr val="bg1"/>
                </a:solidFill>
              </a:rPr>
              <a:t>Η πληροφόρηση είναι δομημένη σε επτά (7) Θεματικές Ενότητες: </a:t>
            </a:r>
          </a:p>
          <a:p>
            <a:pPr marL="0" indent="0" algn="just">
              <a:buNone/>
            </a:pPr>
            <a:r>
              <a:rPr lang="el-GR" sz="2900" dirty="0">
                <a:solidFill>
                  <a:schemeClr val="bg1"/>
                </a:solidFill>
              </a:rPr>
              <a:t>1)Εισαγωγή, </a:t>
            </a:r>
            <a:endParaRPr lang="en-US" sz="2900" dirty="0">
              <a:solidFill>
                <a:schemeClr val="bg1"/>
              </a:solidFill>
            </a:endParaRPr>
          </a:p>
          <a:p>
            <a:pPr marL="0" indent="0" algn="just">
              <a:buNone/>
            </a:pPr>
            <a:r>
              <a:rPr lang="en-US" sz="2900" dirty="0">
                <a:solidFill>
                  <a:schemeClr val="bg1"/>
                </a:solidFill>
              </a:rPr>
              <a:t>2)</a:t>
            </a:r>
            <a:r>
              <a:rPr lang="el-GR" sz="2900" dirty="0">
                <a:solidFill>
                  <a:schemeClr val="bg1"/>
                </a:solidFill>
              </a:rPr>
              <a:t>Τριτοβάθμια Εκπαίδευση, </a:t>
            </a:r>
            <a:endParaRPr lang="en-US" sz="2900" dirty="0">
              <a:solidFill>
                <a:schemeClr val="bg1"/>
              </a:solidFill>
            </a:endParaRPr>
          </a:p>
          <a:p>
            <a:pPr marL="0" indent="0" algn="just">
              <a:buNone/>
            </a:pPr>
            <a:r>
              <a:rPr lang="en-US" sz="2900" dirty="0">
                <a:solidFill>
                  <a:schemeClr val="bg1"/>
                </a:solidFill>
              </a:rPr>
              <a:t>3)</a:t>
            </a:r>
            <a:r>
              <a:rPr lang="el-GR" sz="2900" dirty="0">
                <a:solidFill>
                  <a:schemeClr val="bg1"/>
                </a:solidFill>
              </a:rPr>
              <a:t>Κριτήρια Εισδοχής, </a:t>
            </a:r>
            <a:endParaRPr lang="en-US" sz="2900" dirty="0">
              <a:solidFill>
                <a:schemeClr val="bg1"/>
              </a:solidFill>
            </a:endParaRPr>
          </a:p>
          <a:p>
            <a:pPr marL="0" indent="0" algn="just">
              <a:buNone/>
            </a:pPr>
            <a:r>
              <a:rPr lang="en-US" sz="2900" dirty="0">
                <a:solidFill>
                  <a:schemeClr val="bg1"/>
                </a:solidFill>
              </a:rPr>
              <a:t>4)</a:t>
            </a:r>
            <a:r>
              <a:rPr lang="el-GR" sz="2900" dirty="0">
                <a:solidFill>
                  <a:schemeClr val="bg1"/>
                </a:solidFill>
              </a:rPr>
              <a:t>Διαδικασία Υποβολής Αίτησης, </a:t>
            </a:r>
            <a:endParaRPr lang="en-US" sz="2900" dirty="0">
              <a:solidFill>
                <a:schemeClr val="bg1"/>
              </a:solidFill>
            </a:endParaRPr>
          </a:p>
          <a:p>
            <a:pPr marL="0" indent="0" algn="just">
              <a:buNone/>
            </a:pPr>
            <a:r>
              <a:rPr lang="en-US" sz="2900" dirty="0">
                <a:solidFill>
                  <a:schemeClr val="bg1"/>
                </a:solidFill>
              </a:rPr>
              <a:t>5)</a:t>
            </a:r>
            <a:r>
              <a:rPr lang="el-GR" sz="2900" dirty="0">
                <a:solidFill>
                  <a:schemeClr val="bg1"/>
                </a:solidFill>
              </a:rPr>
              <a:t>Δίδακτρα- Υποτροφίες, </a:t>
            </a:r>
            <a:endParaRPr lang="en-US" sz="2900" dirty="0">
              <a:solidFill>
                <a:schemeClr val="bg1"/>
              </a:solidFill>
            </a:endParaRPr>
          </a:p>
          <a:p>
            <a:pPr marL="0" indent="0" algn="just">
              <a:buNone/>
            </a:pPr>
            <a:r>
              <a:rPr lang="en-US" sz="2900" dirty="0">
                <a:solidFill>
                  <a:schemeClr val="bg1"/>
                </a:solidFill>
              </a:rPr>
              <a:t>6)</a:t>
            </a:r>
            <a:r>
              <a:rPr lang="el-GR" sz="2900" dirty="0">
                <a:solidFill>
                  <a:schemeClr val="bg1"/>
                </a:solidFill>
              </a:rPr>
              <a:t>Διαβίωση-Διαμονή, </a:t>
            </a:r>
            <a:endParaRPr lang="en-US" sz="2900" dirty="0">
              <a:solidFill>
                <a:schemeClr val="bg1"/>
              </a:solidFill>
            </a:endParaRPr>
          </a:p>
          <a:p>
            <a:pPr marL="0" indent="0" algn="just">
              <a:buNone/>
            </a:pPr>
            <a:r>
              <a:rPr lang="en-US" sz="2900" dirty="0">
                <a:solidFill>
                  <a:schemeClr val="bg1"/>
                </a:solidFill>
              </a:rPr>
              <a:t>7)</a:t>
            </a:r>
            <a:r>
              <a:rPr lang="el-GR" sz="2900" dirty="0">
                <a:solidFill>
                  <a:schemeClr val="bg1"/>
                </a:solidFill>
              </a:rPr>
              <a:t>Χρήσιμες Ιστοσελίδες/Σύνδεσμοι. </a:t>
            </a:r>
            <a:endParaRPr lang="el-GR" sz="2900" dirty="0"/>
          </a:p>
          <a:p>
            <a:pPr marL="0" indent="0">
              <a:buNone/>
            </a:pPr>
            <a:r>
              <a:rPr lang="el-GR" sz="2900" dirty="0">
                <a:hlinkClick r:id="rId2"/>
              </a:rPr>
              <a:t>http://www.moec.gov.cy/ysea/spoudes_exoteriko.html</a:t>
            </a:r>
            <a:r>
              <a:rPr lang="el-GR" sz="2900" dirty="0"/>
              <a:t> </a:t>
            </a:r>
          </a:p>
        </p:txBody>
      </p:sp>
    </p:spTree>
    <p:extLst>
      <p:ext uri="{BB962C8B-B14F-4D97-AF65-F5344CB8AC3E}">
        <p14:creationId xmlns:p14="http://schemas.microsoft.com/office/powerpoint/2010/main" val="985831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12"/>
          <p:cNvGrpSpPr/>
          <p:nvPr/>
        </p:nvGrpSpPr>
        <p:grpSpPr>
          <a:xfrm>
            <a:off x="367884" y="1249947"/>
            <a:ext cx="11115819" cy="2492990"/>
            <a:chOff x="-1885596" y="1938778"/>
            <a:chExt cx="14821093" cy="2492990"/>
          </a:xfrm>
        </p:grpSpPr>
        <p:sp>
          <p:nvSpPr>
            <p:cNvPr id="5" name="Rectangle 4"/>
            <p:cNvSpPr/>
            <p:nvPr/>
          </p:nvSpPr>
          <p:spPr>
            <a:xfrm rot="617704">
              <a:off x="8552377" y="2021124"/>
              <a:ext cx="4383120"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8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Τεχνική Σχολή</a:t>
              </a:r>
            </a:p>
            <a:p>
              <a:pPr algn="ctr"/>
              <a:endParaRPr lang="el-GR" sz="38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r>
                <a:rPr lang="el-GR" sz="34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Εσπερινές Τεχνικές Σχολές</a:t>
              </a:r>
              <a:endParaRPr lang="en-US" sz="34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rot="20363249">
              <a:off x="-1885596" y="1938778"/>
              <a:ext cx="4156744" cy="249299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40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Λύκειο</a:t>
              </a:r>
            </a:p>
            <a:p>
              <a:pPr algn="ctr"/>
              <a:endParaRPr lang="el-GR" sz="40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r>
                <a:rPr lang="el-GR" sz="38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Εσπερινά Σχολεία</a:t>
              </a:r>
              <a:endParaRPr lang="en-US" sz="38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grpSp>
      <p:sp>
        <p:nvSpPr>
          <p:cNvPr id="12" name="Rectangle 11"/>
          <p:cNvSpPr/>
          <p:nvPr/>
        </p:nvSpPr>
        <p:spPr>
          <a:xfrm>
            <a:off x="2013626" y="165370"/>
            <a:ext cx="7665106"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4000" b="1" dirty="0">
                <a:ln w="11430"/>
                <a:solidFill>
                  <a:srgbClr val="00206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ΜΕΤΑΓΥΜΝΑΣΙΑΚΗ ΕΚΠΑΙΔΕΥΣΗ</a:t>
            </a:r>
            <a:endParaRPr lang="en-US" sz="4000" b="1" dirty="0">
              <a:ln w="11430"/>
              <a:solidFill>
                <a:srgbClr val="00206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1184" y="1981201"/>
            <a:ext cx="2409218" cy="2815392"/>
          </a:xfrm>
          <a:prstGeom prst="rect">
            <a:avLst/>
          </a:prstGeom>
        </p:spPr>
      </p:pic>
      <p:sp>
        <p:nvSpPr>
          <p:cNvPr id="11" name="Rectangle 10"/>
          <p:cNvSpPr/>
          <p:nvPr/>
        </p:nvSpPr>
        <p:spPr>
          <a:xfrm rot="21204797">
            <a:off x="7316243" y="4493308"/>
            <a:ext cx="3656006" cy="1815882"/>
          </a:xfrm>
          <a:prstGeom prst="rect">
            <a:avLst/>
          </a:prstGeom>
        </p:spPr>
        <p:txBody>
          <a:bodyPr wrap="square">
            <a:spAutoFit/>
          </a:bodyPr>
          <a:lstStyle/>
          <a:p>
            <a:r>
              <a:rPr lang="el-GR" sz="28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Σύστημα Μαθητείας Επαγγελματικής Εκπαίδευσης και Κατάρτισης </a:t>
            </a:r>
            <a:endParaRPr lang="en-GB" sz="2800" dirty="0"/>
          </a:p>
        </p:txBody>
      </p:sp>
      <p:sp>
        <p:nvSpPr>
          <p:cNvPr id="10" name="Rectangle 9"/>
          <p:cNvSpPr/>
          <p:nvPr/>
        </p:nvSpPr>
        <p:spPr>
          <a:xfrm>
            <a:off x="203616" y="4507358"/>
            <a:ext cx="4027251" cy="1569660"/>
          </a:xfrm>
          <a:prstGeom prst="rect">
            <a:avLst/>
          </a:prstGeom>
        </p:spPr>
        <p:txBody>
          <a:bodyPr wrap="square">
            <a:spAutoFit/>
          </a:bodyPr>
          <a:lstStyle/>
          <a:p>
            <a:pPr algn="ctr"/>
            <a:r>
              <a:rPr lang="el-GR" sz="32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Μουσικό Λύκειο</a:t>
            </a:r>
          </a:p>
          <a:p>
            <a:pPr algn="ctr"/>
            <a:r>
              <a:rPr lang="el-GR" sz="32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p>
          <a:p>
            <a:pPr algn="ctr"/>
            <a:r>
              <a:rPr lang="el-GR" sz="32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Αθλητικό Λύκειο</a:t>
            </a:r>
          </a:p>
        </p:txBody>
      </p:sp>
    </p:spTree>
    <p:extLst>
      <p:ext uri="{BB962C8B-B14F-4D97-AF65-F5344CB8AC3E}">
        <p14:creationId xmlns:p14="http://schemas.microsoft.com/office/powerpoint/2010/main" val="643948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012" y="618519"/>
            <a:ext cx="8713694" cy="962856"/>
          </a:xfrm>
          <a:solidFill>
            <a:schemeClr val="accent1"/>
          </a:solidFill>
        </p:spPr>
        <p:txBody>
          <a:bodyPr>
            <a:normAutofit/>
          </a:bodyPr>
          <a:lstStyle/>
          <a:p>
            <a:pPr algn="ctr"/>
            <a:r>
              <a:rPr lang="el-GR" sz="4200" b="1" dirty="0">
                <a:solidFill>
                  <a:schemeClr val="bg1"/>
                </a:solidFill>
                <a:latin typeface="Arial" panose="020B0604020202020204" pitchFamily="34" charset="0"/>
                <a:cs typeface="Arial" panose="020B0604020202020204" pitchFamily="34" charset="0"/>
              </a:rPr>
              <a:t>ΛΥΚΕΙΟ</a:t>
            </a:r>
            <a:endParaRPr lang="en-US" sz="42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1412" y="2249487"/>
            <a:ext cx="9487143" cy="2042814"/>
          </a:xfrm>
          <a:noFill/>
        </p:spPr>
        <p:txBody>
          <a:bodyPr>
            <a:normAutofit fontScale="92500" lnSpcReduction="10000"/>
          </a:bodyPr>
          <a:lstStyle/>
          <a:p>
            <a:pPr marL="0" indent="0" algn="ctr">
              <a:buNone/>
            </a:pPr>
            <a:r>
              <a:rPr lang="el-GR" sz="4000" b="1" dirty="0">
                <a:solidFill>
                  <a:schemeClr val="bg1"/>
                </a:solidFill>
              </a:rPr>
              <a:t>Τρόπος Καταρτισμού Προγράμματος  Μαθημάτων στο Λύκειο </a:t>
            </a:r>
            <a:br>
              <a:rPr lang="el-GR" sz="4000" b="1" dirty="0">
                <a:solidFill>
                  <a:schemeClr val="bg1"/>
                </a:solidFill>
              </a:rPr>
            </a:br>
            <a:r>
              <a:rPr lang="el-GR" sz="4000" dirty="0">
                <a:solidFill>
                  <a:schemeClr val="bg1"/>
                </a:solidFill>
              </a:rPr>
              <a:t>(Ομάδες Προσανατολισμού – Κατευθύνσεις)</a:t>
            </a:r>
            <a:endParaRPr lang="en-US" sz="4000" dirty="0">
              <a:solidFill>
                <a:schemeClr val="bg1"/>
              </a:solidFill>
            </a:endParaRPr>
          </a:p>
        </p:txBody>
      </p:sp>
    </p:spTree>
    <p:extLst>
      <p:ext uri="{BB962C8B-B14F-4D97-AF65-F5344CB8AC3E}">
        <p14:creationId xmlns:p14="http://schemas.microsoft.com/office/powerpoint/2010/main" val="360619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88" name="Rectangle 36"/>
          <p:cNvSpPr>
            <a:spLocks noGrp="1"/>
          </p:cNvSpPr>
          <p:nvPr>
            <p:ph type="title"/>
          </p:nvPr>
        </p:nvSpPr>
        <p:spPr bwMode="auto">
          <a:xfrm>
            <a:off x="326299" y="0"/>
            <a:ext cx="10668000" cy="994122"/>
          </a:xfrm>
          <a:noFill/>
        </p:spPr>
        <p:txBody>
          <a:bodyPr vert="horz" wrap="square" lIns="91440" tIns="45720" rIns="91440" bIns="45720" numCol="1" rtlCol="0" anchor="ctr" anchorCtr="0" compatLnSpc="1">
            <a:prstTxWarp prst="textNoShape">
              <a:avLst/>
            </a:prstTxWarp>
            <a:noAutofit/>
          </a:bodyPr>
          <a:lstStyle/>
          <a:p>
            <a:pPr algn="ctr"/>
            <a:r>
              <a:rPr lang="el-GR" sz="3000" b="1" dirty="0" err="1">
                <a:solidFill>
                  <a:srgbClr val="002060"/>
                </a:solidFill>
                <a:highlight>
                  <a:srgbClr val="FFFF00"/>
                </a:highlight>
                <a:latin typeface="Arial" panose="020B0604020202020204" pitchFamily="34" charset="0"/>
                <a:cs typeface="Arial" panose="020B0604020202020204" pitchFamily="34" charset="0"/>
              </a:rPr>
              <a:t>ΚατηγορΙες</a:t>
            </a:r>
            <a:r>
              <a:rPr lang="el-GR" sz="3000" b="1" dirty="0">
                <a:solidFill>
                  <a:srgbClr val="002060"/>
                </a:solidFill>
                <a:highlight>
                  <a:srgbClr val="FFFF00"/>
                </a:highlight>
                <a:latin typeface="Arial" panose="020B0604020202020204" pitchFamily="34" charset="0"/>
                <a:cs typeface="Arial" panose="020B0604020202020204" pitchFamily="34" charset="0"/>
              </a:rPr>
              <a:t> </a:t>
            </a:r>
            <a:r>
              <a:rPr lang="el-GR" sz="3000" b="1" dirty="0" err="1">
                <a:solidFill>
                  <a:srgbClr val="002060"/>
                </a:solidFill>
                <a:highlight>
                  <a:srgbClr val="FFFF00"/>
                </a:highlight>
                <a:latin typeface="Arial" panose="020B0604020202020204" pitchFamily="34" charset="0"/>
                <a:cs typeface="Arial" panose="020B0604020202020204" pitchFamily="34" charset="0"/>
              </a:rPr>
              <a:t>ΜαθημΑτων</a:t>
            </a:r>
            <a:r>
              <a:rPr lang="el-GR" sz="3000" b="1" dirty="0">
                <a:solidFill>
                  <a:srgbClr val="002060"/>
                </a:solidFill>
                <a:highlight>
                  <a:srgbClr val="FFFF00"/>
                </a:highlight>
                <a:latin typeface="Arial" panose="020B0604020202020204" pitchFamily="34" charset="0"/>
                <a:cs typeface="Arial" panose="020B0604020202020204" pitchFamily="34" charset="0"/>
              </a:rPr>
              <a:t> και </a:t>
            </a:r>
            <a:br>
              <a:rPr lang="el-GR" sz="3000" b="1" dirty="0">
                <a:solidFill>
                  <a:srgbClr val="002060"/>
                </a:solidFill>
                <a:highlight>
                  <a:srgbClr val="FFFF00"/>
                </a:highlight>
                <a:latin typeface="Arial" panose="020B0604020202020204" pitchFamily="34" charset="0"/>
                <a:cs typeface="Arial" panose="020B0604020202020204" pitchFamily="34" charset="0"/>
              </a:rPr>
            </a:br>
            <a:r>
              <a:rPr lang="el-GR" sz="3000" b="1" dirty="0" err="1">
                <a:solidFill>
                  <a:srgbClr val="002060"/>
                </a:solidFill>
                <a:highlight>
                  <a:srgbClr val="FFFF00"/>
                </a:highlight>
                <a:latin typeface="Arial" panose="020B0604020202020204" pitchFamily="34" charset="0"/>
                <a:cs typeface="Arial" panose="020B0604020202020204" pitchFamily="34" charset="0"/>
              </a:rPr>
              <a:t>Περιοδοι</a:t>
            </a:r>
            <a:r>
              <a:rPr lang="el-GR" sz="3000" b="1" dirty="0">
                <a:solidFill>
                  <a:srgbClr val="002060"/>
                </a:solidFill>
                <a:highlight>
                  <a:srgbClr val="FFFF00"/>
                </a:highlight>
                <a:latin typeface="Arial" panose="020B0604020202020204" pitchFamily="34" charset="0"/>
                <a:cs typeface="Arial" panose="020B0604020202020204" pitchFamily="34" charset="0"/>
              </a:rPr>
              <a:t> </a:t>
            </a:r>
            <a:r>
              <a:rPr lang="el-GR" sz="3000" b="1" dirty="0" err="1">
                <a:solidFill>
                  <a:srgbClr val="002060"/>
                </a:solidFill>
                <a:highlight>
                  <a:srgbClr val="FFFF00"/>
                </a:highlight>
                <a:latin typeface="Arial" panose="020B0604020202020204" pitchFamily="34" charset="0"/>
                <a:cs typeface="Arial" panose="020B0604020202020204" pitchFamily="34" charset="0"/>
              </a:rPr>
              <a:t>ΔιδασκαλΙας</a:t>
            </a:r>
            <a:r>
              <a:rPr lang="el-GR" sz="3000" b="1" dirty="0">
                <a:solidFill>
                  <a:srgbClr val="002060"/>
                </a:solidFill>
                <a:highlight>
                  <a:srgbClr val="FFFF00"/>
                </a:highlight>
                <a:latin typeface="Arial" panose="020B0604020202020204" pitchFamily="34" charset="0"/>
                <a:cs typeface="Arial" panose="020B0604020202020204" pitchFamily="34" charset="0"/>
              </a:rPr>
              <a:t> </a:t>
            </a:r>
            <a:r>
              <a:rPr lang="el-GR" sz="3000" b="1" dirty="0" err="1">
                <a:solidFill>
                  <a:srgbClr val="002060"/>
                </a:solidFill>
                <a:highlight>
                  <a:srgbClr val="FFFF00"/>
                </a:highlight>
                <a:latin typeface="Arial" panose="020B0604020202020204" pitchFamily="34" charset="0"/>
                <a:cs typeface="Arial" panose="020B0604020202020204" pitchFamily="34" charset="0"/>
              </a:rPr>
              <a:t>ανΑ</a:t>
            </a:r>
            <a:r>
              <a:rPr lang="el-GR" sz="3000" b="1" dirty="0">
                <a:solidFill>
                  <a:srgbClr val="002060"/>
                </a:solidFill>
                <a:highlight>
                  <a:srgbClr val="FFFF00"/>
                </a:highlight>
                <a:latin typeface="Arial" panose="020B0604020202020204" pitchFamily="34" charset="0"/>
                <a:cs typeface="Arial" panose="020B0604020202020204" pitchFamily="34" charset="0"/>
              </a:rPr>
              <a:t> </a:t>
            </a:r>
            <a:r>
              <a:rPr lang="el-GR" sz="3000" b="1" dirty="0" err="1">
                <a:solidFill>
                  <a:srgbClr val="002060"/>
                </a:solidFill>
                <a:highlight>
                  <a:srgbClr val="FFFF00"/>
                </a:highlight>
                <a:latin typeface="Arial" panose="020B0604020202020204" pitchFamily="34" charset="0"/>
                <a:cs typeface="Arial" panose="020B0604020202020204" pitchFamily="34" charset="0"/>
              </a:rPr>
              <a:t>τΑξη</a:t>
            </a:r>
            <a:r>
              <a:rPr lang="el-GR" sz="3000" b="1" dirty="0">
                <a:solidFill>
                  <a:srgbClr val="002060"/>
                </a:solidFill>
                <a:highlight>
                  <a:srgbClr val="FFFF00"/>
                </a:highlight>
                <a:latin typeface="Arial" panose="020B0604020202020204" pitchFamily="34" charset="0"/>
                <a:cs typeface="Arial" panose="020B0604020202020204" pitchFamily="34" charset="0"/>
              </a:rPr>
              <a:t> στο </a:t>
            </a:r>
            <a:r>
              <a:rPr lang="el-GR" sz="3000" b="1" dirty="0" err="1">
                <a:solidFill>
                  <a:srgbClr val="002060"/>
                </a:solidFill>
                <a:highlight>
                  <a:srgbClr val="FFFF00"/>
                </a:highlight>
                <a:latin typeface="Arial" panose="020B0604020202020204" pitchFamily="34" charset="0"/>
                <a:cs typeface="Arial" panose="020B0604020202020204" pitchFamily="34" charset="0"/>
              </a:rPr>
              <a:t>ΛΥκειο</a:t>
            </a:r>
            <a:r>
              <a:rPr lang="el-GR" sz="3000" b="1" dirty="0">
                <a:solidFill>
                  <a:srgbClr val="002060"/>
                </a:solidFill>
                <a:highlight>
                  <a:srgbClr val="FFFF00"/>
                </a:highlight>
                <a:latin typeface="Arial" panose="020B0604020202020204" pitchFamily="34" charset="0"/>
                <a:cs typeface="Arial" panose="020B0604020202020204" pitchFamily="34" charset="0"/>
              </a:rPr>
              <a:t> </a:t>
            </a:r>
          </a:p>
        </p:txBody>
      </p:sp>
      <p:graphicFrame>
        <p:nvGraphicFramePr>
          <p:cNvPr id="49190" name="Group 38"/>
          <p:cNvGraphicFramePr>
            <a:graphicFrameLocks noGrp="1"/>
          </p:cNvGraphicFramePr>
          <p:nvPr>
            <p:ph idx="1"/>
            <p:extLst>
              <p:ext uri="{D42A27DB-BD31-4B8C-83A1-F6EECF244321}">
                <p14:modId xmlns:p14="http://schemas.microsoft.com/office/powerpoint/2010/main" val="446271699"/>
              </p:ext>
            </p:extLst>
          </p:nvPr>
        </p:nvGraphicFramePr>
        <p:xfrm>
          <a:off x="242695" y="932515"/>
          <a:ext cx="11608198" cy="5925485"/>
        </p:xfrm>
        <a:graphic>
          <a:graphicData uri="http://schemas.openxmlformats.org/drawingml/2006/table">
            <a:tbl>
              <a:tblPr/>
              <a:tblGrid>
                <a:gridCol w="4346970">
                  <a:extLst>
                    <a:ext uri="{9D8B030D-6E8A-4147-A177-3AD203B41FA5}">
                      <a16:colId xmlns:a16="http://schemas.microsoft.com/office/drawing/2014/main" val="20000"/>
                    </a:ext>
                  </a:extLst>
                </a:gridCol>
                <a:gridCol w="2496268">
                  <a:extLst>
                    <a:ext uri="{9D8B030D-6E8A-4147-A177-3AD203B41FA5}">
                      <a16:colId xmlns:a16="http://schemas.microsoft.com/office/drawing/2014/main" val="20001"/>
                    </a:ext>
                  </a:extLst>
                </a:gridCol>
                <a:gridCol w="2361731">
                  <a:extLst>
                    <a:ext uri="{9D8B030D-6E8A-4147-A177-3AD203B41FA5}">
                      <a16:colId xmlns:a16="http://schemas.microsoft.com/office/drawing/2014/main" val="20002"/>
                    </a:ext>
                  </a:extLst>
                </a:gridCol>
                <a:gridCol w="2403229">
                  <a:extLst>
                    <a:ext uri="{9D8B030D-6E8A-4147-A177-3AD203B41FA5}">
                      <a16:colId xmlns:a16="http://schemas.microsoft.com/office/drawing/2014/main" val="20003"/>
                    </a:ext>
                  </a:extLst>
                </a:gridCol>
              </a:tblGrid>
              <a:tr h="728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  </a:t>
                      </a:r>
                      <a:r>
                        <a:rPr kumimoji="0" lang="el-GR"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Κατηγορίες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  </a:t>
                      </a:r>
                      <a:r>
                        <a:rPr kumimoji="0" lang="el-GR"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Μαθημάτων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Α΄ΤΑΞΗ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Β΄ΤΑΞΗ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Γ΄ΤΑΞΗ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97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Κοινού Κορμού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bg1"/>
                          </a:solidFill>
                          <a:effectLst/>
                          <a:highlight>
                            <a:srgbClr val="FFFF61"/>
                          </a:highlight>
                          <a:latin typeface="Arial" panose="020B0604020202020204" pitchFamily="34" charset="0"/>
                          <a:cs typeface="Arial" panose="020B0604020202020204" pitchFamily="34" charset="0"/>
                        </a:rPr>
                        <a:t>33</a:t>
                      </a:r>
                      <a:r>
                        <a:rPr kumimoji="0" lang="el-GR" sz="2400" b="0" i="0" u="none" strike="noStrike" cap="none" normalizeH="0" baseline="0" dirty="0" smtClean="0">
                          <a:ln>
                            <a:noFill/>
                          </a:ln>
                          <a:solidFill>
                            <a:schemeClr val="bg1"/>
                          </a:solidFill>
                          <a:effectLst/>
                          <a:highlight>
                            <a:srgbClr val="FFFF61"/>
                          </a:highlight>
                          <a:latin typeface="Arial" panose="020B0604020202020204" pitchFamily="34" charset="0"/>
                          <a:cs typeface="Arial" panose="020B0604020202020204" pitchFamily="34" charset="0"/>
                        </a:rPr>
                        <a:t> </a:t>
                      </a:r>
                      <a:r>
                        <a:rPr kumimoji="0" lang="el-GR" sz="2400" b="0" i="0" u="none" strike="noStrike" cap="none" normalizeH="0" baseline="0" dirty="0">
                          <a:ln>
                            <a:noFill/>
                          </a:ln>
                          <a:solidFill>
                            <a:schemeClr val="bg1"/>
                          </a:solidFill>
                          <a:effectLst/>
                          <a:highlight>
                            <a:srgbClr val="FFFF61"/>
                          </a:highlight>
                          <a:latin typeface="Arial" panose="020B0604020202020204" pitchFamily="34" charset="0"/>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800" b="0" i="0" u="none" strike="noStrike" cap="none" normalizeH="0" baseline="0" dirty="0">
                        <a:ln>
                          <a:noFill/>
                        </a:ln>
                        <a:solidFill>
                          <a:srgbClr val="000000"/>
                        </a:solidFill>
                        <a:effectLst/>
                        <a:highlight>
                          <a:srgbClr val="FFFF61"/>
                        </a:highligh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(16 μαθήματα)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00FF00"/>
                          </a:highlight>
                          <a:latin typeface="Arial" panose="020B0604020202020204" pitchFamily="34" charset="0"/>
                          <a:cs typeface="Arial" panose="020B0604020202020204" pitchFamily="34" charset="0"/>
                        </a:rPr>
                        <a:t>21</a:t>
                      </a:r>
                      <a:r>
                        <a:rPr kumimoji="0" lang="el-GR" sz="2400" b="0" i="0" u="none" strike="noStrike" cap="none" normalizeH="0" baseline="0" dirty="0">
                          <a:ln>
                            <a:noFill/>
                          </a:ln>
                          <a:solidFill>
                            <a:srgbClr val="000000"/>
                          </a:solidFill>
                          <a:effectLst/>
                          <a:highlight>
                            <a:srgbClr val="00FF00"/>
                          </a:highlight>
                          <a:latin typeface="Arial" panose="020B0604020202020204" pitchFamily="34" charset="0"/>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(8 μαθήματα)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00FFFF"/>
                          </a:highlight>
                          <a:latin typeface="Arial" panose="020B0604020202020204" pitchFamily="34" charset="0"/>
                          <a:cs typeface="Arial" panose="020B0604020202020204" pitchFamily="34" charset="0"/>
                        </a:rPr>
                        <a:t>21</a:t>
                      </a:r>
                      <a:r>
                        <a:rPr kumimoji="0" lang="el-GR" sz="2400" b="0" i="0" u="none" strike="noStrike" cap="none" normalizeH="0" baseline="0" dirty="0">
                          <a:ln>
                            <a:noFill/>
                          </a:ln>
                          <a:solidFill>
                            <a:srgbClr val="000000"/>
                          </a:solidFill>
                          <a:effectLst/>
                          <a:highlight>
                            <a:srgbClr val="00FFFF"/>
                          </a:highlight>
                          <a:latin typeface="Arial" panose="020B0604020202020204" pitchFamily="34" charset="0"/>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(7 μαθήματα)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1"/>
                  </a:ext>
                </a:extLst>
              </a:tr>
              <a:tr h="1674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Προσανατολισμού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2400" b="1" i="0" u="none" strike="noStrike" cap="none" normalizeH="0" baseline="0" dirty="0">
                        <a:ln>
                          <a:noFill/>
                        </a:ln>
                        <a:solidFill>
                          <a:srgbClr val="000000"/>
                        </a:solidFill>
                        <a:effectLst/>
                        <a:highlight>
                          <a:srgbClr val="FFFF61"/>
                        </a:highligh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FFFF61"/>
                          </a:highlight>
                          <a:latin typeface="Arial" panose="020B0604020202020204" pitchFamily="34" charset="0"/>
                          <a:cs typeface="Arial" panose="020B0604020202020204" pitchFamily="34" charset="0"/>
                        </a:rPr>
                        <a:t>4</a:t>
                      </a:r>
                      <a:r>
                        <a:rPr kumimoji="0" lang="el-GR" sz="2400" b="0" i="0" u="none" strike="noStrike" cap="none" normalizeH="0" baseline="0" dirty="0">
                          <a:ln>
                            <a:noFill/>
                          </a:ln>
                          <a:solidFill>
                            <a:srgbClr val="000000"/>
                          </a:solidFill>
                          <a:effectLst/>
                          <a:highlight>
                            <a:srgbClr val="FFFF61"/>
                          </a:highlight>
                          <a:latin typeface="Arial" panose="020B0604020202020204" pitchFamily="34" charset="0"/>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2×2ωρα μαθήματα τα οποία ενισχύουν 2 από τα 16 μαθήματα Κ.Κ.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3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3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10002"/>
                  </a:ext>
                </a:extLst>
              </a:tr>
              <a:tr h="1060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Κατεύθυνσης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Εμβάθυνσης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3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00FF00"/>
                          </a:highlight>
                          <a:latin typeface="Arial" panose="020B0604020202020204" pitchFamily="34" charset="0"/>
                          <a:cs typeface="Arial" panose="020B0604020202020204" pitchFamily="34" charset="0"/>
                        </a:rPr>
                        <a:t>16</a:t>
                      </a:r>
                      <a:r>
                        <a:rPr kumimoji="0" lang="el-GR" sz="2400" b="0" i="0" u="none" strike="noStrike" cap="none" normalizeH="0" baseline="0" dirty="0">
                          <a:ln>
                            <a:noFill/>
                          </a:ln>
                          <a:solidFill>
                            <a:srgbClr val="000000"/>
                          </a:solidFill>
                          <a:effectLst/>
                          <a:highlight>
                            <a:srgbClr val="00FF00"/>
                          </a:highlight>
                          <a:latin typeface="Arial" panose="020B0604020202020204" pitchFamily="34" charset="0"/>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4×4ωρα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Κατεύθυνσης</a:t>
                      </a: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00FFFF"/>
                          </a:highlight>
                          <a:latin typeface="Arial" panose="020B0604020202020204" pitchFamily="34" charset="0"/>
                          <a:cs typeface="Arial" panose="020B0604020202020204" pitchFamily="34" charset="0"/>
                        </a:rPr>
                        <a:t>16 </a:t>
                      </a:r>
                      <a:r>
                        <a:rPr kumimoji="0" lang="el-GR" sz="2400" b="0" i="0" u="none" strike="noStrike" cap="none" normalizeH="0" baseline="0" dirty="0">
                          <a:ln>
                            <a:noFill/>
                          </a:ln>
                          <a:solidFill>
                            <a:srgbClr val="000000"/>
                          </a:solidFill>
                          <a:effectLst/>
                          <a:highlight>
                            <a:srgbClr val="00FFFF"/>
                          </a:highlight>
                          <a:latin typeface="Arial" panose="020B0604020202020204" pitchFamily="34" charset="0"/>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4×4ωρα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Κατεύθυνσης</a:t>
                      </a: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3"/>
                  </a:ext>
                </a:extLst>
              </a:tr>
              <a:tr h="10607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000000"/>
                          </a:solidFill>
                          <a:effectLst/>
                          <a:highlight>
                            <a:srgbClr val="FFFF00"/>
                          </a:highlight>
                          <a:latin typeface="Arial" panose="020B0604020202020204" pitchFamily="34" charset="0"/>
                          <a:cs typeface="Arial" panose="020B0604020202020204" pitchFamily="34" charset="0"/>
                        </a:rPr>
                        <a:t>Σύνολο</a:t>
                      </a:r>
                      <a:r>
                        <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0000"/>
                          </a:solidFill>
                          <a:effectLst/>
                          <a:highlight>
                            <a:srgbClr val="FFFF00"/>
                          </a:highlight>
                          <a:latin typeface="Arial" panose="020B0604020202020204" pitchFamily="34" charset="0"/>
                          <a:cs typeface="Arial" panose="020B0604020202020204" pitchFamily="34" charset="0"/>
                        </a:rPr>
                        <a:t>Σύνολο</a:t>
                      </a: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000000"/>
                          </a:solidFill>
                          <a:effectLst/>
                          <a:highlight>
                            <a:srgbClr val="FFFF61"/>
                          </a:highlight>
                          <a:latin typeface="Arial" panose="020B0604020202020204" pitchFamily="34" charset="0"/>
                          <a:cs typeface="Arial" panose="020B0604020202020204" pitchFamily="34" charset="0"/>
                        </a:rPr>
                        <a:t>37 </a:t>
                      </a:r>
                      <a:r>
                        <a:rPr kumimoji="0" lang="el-GR" sz="2400" b="0" i="0" u="none" strike="noStrike" cap="none" normalizeH="0" baseline="0" dirty="0">
                          <a:ln>
                            <a:noFill/>
                          </a:ln>
                          <a:solidFill>
                            <a:srgbClr val="000000"/>
                          </a:solidFill>
                          <a:effectLst/>
                          <a:highlight>
                            <a:srgbClr val="FFFF61"/>
                          </a:highlight>
                          <a:latin typeface="Arial" panose="020B0604020202020204" pitchFamily="34" charset="0"/>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0000"/>
                          </a:solidFill>
                          <a:effectLst/>
                          <a:highlight>
                            <a:srgbClr val="FFFF00"/>
                          </a:highlight>
                          <a:latin typeface="Arial" panose="020B0604020202020204" pitchFamily="34" charset="0"/>
                          <a:cs typeface="Arial" panose="020B0604020202020204" pitchFamily="34" charset="0"/>
                        </a:rPr>
                        <a:t>16</a:t>
                      </a:r>
                      <a:r>
                        <a:rPr kumimoji="0" lang="el-GR" sz="1800" b="0" i="0" u="none" strike="noStrike" cap="none" normalizeH="0" baseline="0" dirty="0">
                          <a:ln>
                            <a:noFill/>
                          </a:ln>
                          <a:solidFill>
                            <a:srgbClr val="FF0000"/>
                          </a:solidFill>
                          <a:effectLst/>
                          <a:highlight>
                            <a:srgbClr val="FFFF00"/>
                          </a:highlight>
                          <a:latin typeface="Arial" panose="020B0604020202020204" pitchFamily="34" charset="0"/>
                          <a:cs typeface="Arial" panose="020B0604020202020204" pitchFamily="34" charset="0"/>
                        </a:rPr>
                        <a:t> </a:t>
                      </a:r>
                      <a:r>
                        <a:rPr kumimoji="0" lang="el-GR" sz="1800" b="1" i="0" u="none" strike="noStrike" cap="none" normalizeH="0" baseline="0" dirty="0">
                          <a:ln>
                            <a:noFill/>
                          </a:ln>
                          <a:solidFill>
                            <a:srgbClr val="FF0000"/>
                          </a:solidFill>
                          <a:effectLst/>
                          <a:highlight>
                            <a:srgbClr val="FFFF00"/>
                          </a:highlight>
                          <a:latin typeface="Arial" panose="020B0604020202020204" pitchFamily="34" charset="0"/>
                          <a:cs typeface="Arial" panose="020B0604020202020204" pitchFamily="34" charset="0"/>
                        </a:rPr>
                        <a:t>μαθήματα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00FF00"/>
                          </a:highlight>
                          <a:latin typeface="Arial" panose="020B0604020202020204" pitchFamily="34" charset="0"/>
                          <a:cs typeface="Arial" panose="020B0604020202020204" pitchFamily="34" charset="0"/>
                        </a:rPr>
                        <a:t>37 </a:t>
                      </a:r>
                      <a:r>
                        <a:rPr kumimoji="0" lang="el-GR" sz="2400" b="0" i="0" u="none" strike="noStrike" cap="none" normalizeH="0" baseline="0" dirty="0">
                          <a:ln>
                            <a:noFill/>
                          </a:ln>
                          <a:solidFill>
                            <a:srgbClr val="000000"/>
                          </a:solidFill>
                          <a:effectLst/>
                          <a:highlight>
                            <a:srgbClr val="00FF00"/>
                          </a:highlight>
                          <a:latin typeface="Arial" panose="020B0604020202020204" pitchFamily="34" charset="0"/>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00FFFF"/>
                          </a:highlight>
                          <a:latin typeface="Arial" panose="020B0604020202020204" pitchFamily="34" charset="0"/>
                          <a:cs typeface="Arial" panose="020B0604020202020204" pitchFamily="34" charset="0"/>
                        </a:rPr>
                        <a:t>37 </a:t>
                      </a:r>
                      <a:r>
                        <a:rPr kumimoji="0" lang="el-GR" sz="2400" b="0" i="0" u="none" strike="noStrike" cap="none" normalizeH="0" baseline="0" dirty="0">
                          <a:ln>
                            <a:noFill/>
                          </a:ln>
                          <a:solidFill>
                            <a:srgbClr val="000000"/>
                          </a:solidFill>
                          <a:effectLst/>
                          <a:highlight>
                            <a:srgbClr val="00FFFF"/>
                          </a:highlight>
                          <a:latin typeface="Arial" panose="020B0604020202020204" pitchFamily="34" charset="0"/>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p:cNvSpPr txBox="1">
            <a:spLocks noChangeArrowheads="1"/>
          </p:cNvSpPr>
          <p:nvPr/>
        </p:nvSpPr>
        <p:spPr bwMode="auto">
          <a:xfrm>
            <a:off x="1292772" y="0"/>
            <a:ext cx="9172153" cy="461665"/>
          </a:xfrm>
          <a:prstGeom prst="rect">
            <a:avLst/>
          </a:prstGeom>
          <a:noFill/>
          <a:ln w="9525">
            <a:noFill/>
            <a:miter lim="800000"/>
            <a:headEnd/>
            <a:tailEnd/>
          </a:ln>
        </p:spPr>
        <p:txBody>
          <a:bodyPr wrap="square">
            <a:spAutoFit/>
          </a:bodyPr>
          <a:lstStyle/>
          <a:p>
            <a:pPr algn="ctr"/>
            <a:r>
              <a:rPr lang="el-GR" sz="2400" b="1" u="sng" dirty="0">
                <a:solidFill>
                  <a:srgbClr val="002060"/>
                </a:solidFill>
                <a:highlight>
                  <a:srgbClr val="FFFF00"/>
                </a:highlight>
                <a:latin typeface="Arial" panose="020B0604020202020204" pitchFamily="34" charset="0"/>
                <a:cs typeface="Arial" panose="020B0604020202020204" pitchFamily="34" charset="0"/>
              </a:rPr>
              <a:t>ΜΑΘΗΜΑΤΑ ΚΟΙΝΟΥ ΚΟΡΜΟΥ (Κ.Κ.)</a:t>
            </a:r>
            <a:r>
              <a:rPr lang="en-US" sz="2400" b="1" u="sng" dirty="0">
                <a:solidFill>
                  <a:srgbClr val="002060"/>
                </a:solidFill>
                <a:highlight>
                  <a:srgbClr val="FFFF00"/>
                </a:highlight>
                <a:latin typeface="Arial" panose="020B0604020202020204" pitchFamily="34" charset="0"/>
                <a:cs typeface="Arial" panose="020B0604020202020204" pitchFamily="34" charset="0"/>
              </a:rPr>
              <a:t> </a:t>
            </a:r>
            <a:r>
              <a:rPr lang="el-GR" sz="2400" b="1" u="sng" dirty="0">
                <a:solidFill>
                  <a:srgbClr val="002060"/>
                </a:solidFill>
                <a:highlight>
                  <a:srgbClr val="FFFF00"/>
                </a:highlight>
                <a:latin typeface="Arial" panose="020B0604020202020204" pitchFamily="34" charset="0"/>
                <a:cs typeface="Arial" panose="020B0604020202020204" pitchFamily="34" charset="0"/>
              </a:rPr>
              <a:t>ΑΝΑ ΤΑΞΗ ΣΤΟ ΛΥΚΕΙΟ</a:t>
            </a:r>
            <a:r>
              <a:rPr lang="el-GR" sz="2400" b="1" dirty="0">
                <a:solidFill>
                  <a:srgbClr val="002060"/>
                </a:solidFill>
                <a:highlight>
                  <a:srgbClr val="FFFF00"/>
                </a:highlight>
                <a:latin typeface="Arial" panose="020B0604020202020204" pitchFamily="34" charset="0"/>
                <a:cs typeface="Arial" panose="020B060402020202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052681861"/>
              </p:ext>
            </p:extLst>
          </p:nvPr>
        </p:nvGraphicFramePr>
        <p:xfrm>
          <a:off x="338667" y="620676"/>
          <a:ext cx="11531598" cy="6237324"/>
        </p:xfrm>
        <a:graphic>
          <a:graphicData uri="http://schemas.openxmlformats.org/drawingml/2006/table">
            <a:tbl>
              <a:tblPr bandRow="1">
                <a:tableStyleId>{69CF1AB2-1976-4502-BF36-3FF5EA218861}</a:tableStyleId>
              </a:tblPr>
              <a:tblGrid>
                <a:gridCol w="893560">
                  <a:extLst>
                    <a:ext uri="{9D8B030D-6E8A-4147-A177-3AD203B41FA5}">
                      <a16:colId xmlns:a16="http://schemas.microsoft.com/office/drawing/2014/main" val="20000"/>
                    </a:ext>
                  </a:extLst>
                </a:gridCol>
                <a:gridCol w="5927330">
                  <a:extLst>
                    <a:ext uri="{9D8B030D-6E8A-4147-A177-3AD203B41FA5}">
                      <a16:colId xmlns:a16="http://schemas.microsoft.com/office/drawing/2014/main" val="20001"/>
                    </a:ext>
                  </a:extLst>
                </a:gridCol>
                <a:gridCol w="1570236">
                  <a:extLst>
                    <a:ext uri="{9D8B030D-6E8A-4147-A177-3AD203B41FA5}">
                      <a16:colId xmlns:a16="http://schemas.microsoft.com/office/drawing/2014/main" val="20002"/>
                    </a:ext>
                  </a:extLst>
                </a:gridCol>
                <a:gridCol w="1570236">
                  <a:extLst>
                    <a:ext uri="{9D8B030D-6E8A-4147-A177-3AD203B41FA5}">
                      <a16:colId xmlns:a16="http://schemas.microsoft.com/office/drawing/2014/main" val="20003"/>
                    </a:ext>
                  </a:extLst>
                </a:gridCol>
                <a:gridCol w="1570236">
                  <a:extLst>
                    <a:ext uri="{9D8B030D-6E8A-4147-A177-3AD203B41FA5}">
                      <a16:colId xmlns:a16="http://schemas.microsoft.com/office/drawing/2014/main" val="20004"/>
                    </a:ext>
                  </a:extLst>
                </a:gridCol>
              </a:tblGrid>
              <a:tr h="346518">
                <a:tc>
                  <a:txBody>
                    <a:bodyPr/>
                    <a:lstStyle/>
                    <a:p>
                      <a:pPr algn="ctr" fontAlgn="b"/>
                      <a:r>
                        <a:rPr lang="el-GR" sz="1800" u="none" strike="noStrike" dirty="0">
                          <a:solidFill>
                            <a:schemeClr val="bg1"/>
                          </a:solidFill>
                          <a:latin typeface="Arial" panose="020B0604020202020204" pitchFamily="34" charset="0"/>
                          <a:cs typeface="Arial" panose="020B0604020202020204" pitchFamily="34" charset="0"/>
                        </a:rPr>
                        <a:t>Α/Α </a:t>
                      </a:r>
                      <a:endParaRPr lang="el-GR" sz="18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b">
                    <a:solidFill>
                      <a:schemeClr val="accent4"/>
                    </a:solidFill>
                  </a:tcPr>
                </a:tc>
                <a:tc>
                  <a:txBody>
                    <a:bodyPr/>
                    <a:lstStyle/>
                    <a:p>
                      <a:pPr algn="l" fontAlgn="b"/>
                      <a:r>
                        <a:rPr lang="en-US" sz="1800" u="none" strike="noStrike" dirty="0">
                          <a:solidFill>
                            <a:schemeClr val="bg1"/>
                          </a:solidFill>
                          <a:latin typeface="Arial" panose="020B0604020202020204" pitchFamily="34" charset="0"/>
                          <a:cs typeface="Arial" panose="020B0604020202020204" pitchFamily="34" charset="0"/>
                        </a:rPr>
                        <a:t> </a:t>
                      </a:r>
                      <a:r>
                        <a:rPr lang="el-GR" sz="1800" u="none" strike="noStrike" dirty="0">
                          <a:solidFill>
                            <a:schemeClr val="bg1"/>
                          </a:solidFill>
                          <a:latin typeface="Arial" panose="020B0604020202020204" pitchFamily="34" charset="0"/>
                          <a:cs typeface="Arial" panose="020B0604020202020204" pitchFamily="34" charset="0"/>
                        </a:rPr>
                        <a:t>ΜΑΘΗΜΑΤΑ</a:t>
                      </a:r>
                      <a:endParaRPr lang="el-GR" sz="18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b">
                    <a:solidFill>
                      <a:schemeClr val="accent4"/>
                    </a:solidFill>
                  </a:tcPr>
                </a:tc>
                <a:tc>
                  <a:txBody>
                    <a:bodyPr/>
                    <a:lstStyle/>
                    <a:p>
                      <a:pPr algn="ctr" fontAlgn="b"/>
                      <a:r>
                        <a:rPr lang="el-GR" sz="2000" b="1" u="none" strike="noStrike" dirty="0">
                          <a:solidFill>
                            <a:schemeClr val="bg1"/>
                          </a:solidFill>
                          <a:latin typeface="Arial" panose="020B0604020202020204" pitchFamily="34" charset="0"/>
                          <a:cs typeface="Arial" panose="020B0604020202020204" pitchFamily="34" charset="0"/>
                        </a:rPr>
                        <a:t>Α’</a:t>
                      </a:r>
                      <a:endParaRPr lang="el-GR" sz="20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b">
                    <a:solidFill>
                      <a:srgbClr val="FFFF66"/>
                    </a:solidFill>
                  </a:tcPr>
                </a:tc>
                <a:tc>
                  <a:txBody>
                    <a:bodyPr/>
                    <a:lstStyle/>
                    <a:p>
                      <a:pPr algn="ctr" fontAlgn="ctr"/>
                      <a:r>
                        <a:rPr lang="el-GR" sz="2000" b="1" u="none" strike="noStrike" dirty="0">
                          <a:solidFill>
                            <a:schemeClr val="bg1"/>
                          </a:solidFill>
                          <a:latin typeface="Arial" panose="020B0604020202020204" pitchFamily="34" charset="0"/>
                          <a:cs typeface="Arial" panose="020B0604020202020204" pitchFamily="34" charset="0"/>
                        </a:rPr>
                        <a:t>Β’</a:t>
                      </a:r>
                      <a:endParaRPr lang="el-GR" sz="20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2000" b="1" u="none" strike="noStrike" dirty="0">
                          <a:solidFill>
                            <a:schemeClr val="bg1"/>
                          </a:solidFill>
                          <a:latin typeface="Arial" panose="020B0604020202020204" pitchFamily="34" charset="0"/>
                          <a:cs typeface="Arial" panose="020B0604020202020204" pitchFamily="34" charset="0"/>
                        </a:rPr>
                        <a:t>Γ’</a:t>
                      </a:r>
                      <a:endParaRPr lang="el-GR" sz="20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00"/>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Νέα Ελληνικά/ Αγωγή του Πολίτη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dirty="0">
                          <a:latin typeface="Arial" panose="020B0604020202020204" pitchFamily="34" charset="0"/>
                          <a:cs typeface="Arial" panose="020B0604020202020204" pitchFamily="34" charset="0"/>
                        </a:rPr>
                        <a:t>5</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5</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6</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01"/>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Αρχαία Ελληνικά / Αρχαιογνωσία</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2</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1.5</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02"/>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3</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Μαθηματικά</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3</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3</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3</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03"/>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4</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Φυσική</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2</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1</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1</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04"/>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5</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Χημεία</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2</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a:latin typeface="Arial" panose="020B0604020202020204" pitchFamily="34" charset="0"/>
                          <a:cs typeface="Arial" panose="020B0604020202020204" pitchFamily="34" charset="0"/>
                        </a:rPr>
                        <a:t> </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05"/>
                  </a:ext>
                </a:extLst>
              </a:tr>
              <a:tr h="346518">
                <a:tc>
                  <a:txBody>
                    <a:bodyPr/>
                    <a:lstStyle/>
                    <a:p>
                      <a:pPr algn="ctr" fontAlgn="ctr"/>
                      <a:r>
                        <a:rPr lang="el-GR" sz="1800" u="none" strike="noStrike">
                          <a:latin typeface="Arial" panose="020B0604020202020204" pitchFamily="34" charset="0"/>
                          <a:cs typeface="Arial" panose="020B0604020202020204" pitchFamily="34" charset="0"/>
                        </a:rPr>
                        <a:t>6</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Βιολογία</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1</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06"/>
                  </a:ext>
                </a:extLst>
              </a:tr>
              <a:tr h="346518">
                <a:tc>
                  <a:txBody>
                    <a:bodyPr/>
                    <a:lstStyle/>
                    <a:p>
                      <a:pPr algn="ctr" fontAlgn="ctr"/>
                      <a:r>
                        <a:rPr lang="en-US" sz="1800" u="none" strike="noStrike" dirty="0">
                          <a:latin typeface="Arial" panose="020B0604020202020204" pitchFamily="34" charset="0"/>
                          <a:cs typeface="Arial" panose="020B0604020202020204" pitchFamily="34" charset="0"/>
                        </a:rPr>
                        <a:t>7</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Ιστορία / Ιστορία της Κύπρου</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a:latin typeface="Arial" panose="020B0604020202020204" pitchFamily="34" charset="0"/>
                          <a:cs typeface="Arial" panose="020B0604020202020204" pitchFamily="34" charset="0"/>
                        </a:rPr>
                        <a:t>2</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3</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07"/>
                  </a:ext>
                </a:extLst>
              </a:tr>
              <a:tr h="346518">
                <a:tc>
                  <a:txBody>
                    <a:bodyPr/>
                    <a:lstStyle/>
                    <a:p>
                      <a:pPr algn="ctr" fontAlgn="ctr"/>
                      <a:r>
                        <a:rPr lang="en-US" sz="1800" b="0" i="0" u="none" strike="noStrike" dirty="0">
                          <a:solidFill>
                            <a:schemeClr val="dk1"/>
                          </a:solidFill>
                          <a:latin typeface="Arial" panose="020B0604020202020204" pitchFamily="34" charset="0"/>
                          <a:cs typeface="Arial" panose="020B0604020202020204" pitchFamily="34" charset="0"/>
                        </a:rPr>
                        <a:t>8</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Αγγλικά</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a:latin typeface="Arial" panose="020B0604020202020204" pitchFamily="34" charset="0"/>
                          <a:cs typeface="Arial" panose="020B0604020202020204" pitchFamily="34" charset="0"/>
                        </a:rPr>
                        <a:t>2</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08"/>
                  </a:ext>
                </a:extLst>
              </a:tr>
              <a:tr h="346518">
                <a:tc>
                  <a:txBody>
                    <a:bodyPr/>
                    <a:lstStyle/>
                    <a:p>
                      <a:pPr algn="ctr" fontAlgn="ctr"/>
                      <a:r>
                        <a:rPr lang="en-US" sz="1800" b="0" i="0" u="none" strike="noStrike" dirty="0">
                          <a:solidFill>
                            <a:schemeClr val="dk1"/>
                          </a:solidFill>
                          <a:latin typeface="Arial" panose="020B0604020202020204" pitchFamily="34" charset="0"/>
                          <a:cs typeface="Arial" panose="020B0604020202020204" pitchFamily="34" charset="0"/>
                        </a:rPr>
                        <a:t>9</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Γαλλικά</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n-US" sz="1800" u="none" strike="noStrike" dirty="0">
                          <a:latin typeface="Arial" panose="020B0604020202020204" pitchFamily="34" charset="0"/>
                          <a:cs typeface="Arial" panose="020B0604020202020204" pitchFamily="34" charset="0"/>
                        </a:rPr>
                        <a:t>2</a:t>
                      </a: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r>
                        <a:rPr lang="en-US"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09"/>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0</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Πληροφορική</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10"/>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1</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Τέχνη</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1</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11"/>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Μουσική</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1</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12"/>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3</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Φυσική Αγωγή</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1.5</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2.5</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13"/>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4</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Θρησκευτικά</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1.5</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14"/>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5</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Σχεδιασμός και Τεχνολογία</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2</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15"/>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6</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Οικονομικά</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1</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16"/>
                  </a:ext>
                </a:extLst>
              </a:tr>
              <a:tr h="346518">
                <a:tc gridSpan="2">
                  <a:txBody>
                    <a:bodyPr/>
                    <a:lstStyle/>
                    <a:p>
                      <a:pPr algn="ctr" fontAlgn="ctr"/>
                      <a:r>
                        <a:rPr lang="el-GR" sz="1800" b="1" u="none" strike="noStrike" dirty="0">
                          <a:latin typeface="Arial" panose="020B0604020202020204" pitchFamily="34" charset="0"/>
                          <a:cs typeface="Arial" panose="020B0604020202020204" pitchFamily="34" charset="0"/>
                        </a:rPr>
                        <a:t>ΣΥΝΟΛΟ</a:t>
                      </a:r>
                      <a:r>
                        <a:rPr lang="el-GR" sz="1800" u="none" strike="noStrike" dirty="0">
                          <a:latin typeface="Arial" panose="020B0604020202020204" pitchFamily="34" charset="0"/>
                          <a:cs typeface="Arial" panose="020B0604020202020204" pitchFamily="34" charset="0"/>
                        </a:rPr>
                        <a:t> </a:t>
                      </a:r>
                      <a:r>
                        <a:rPr lang="el-GR" sz="1800" b="1" u="none" strike="noStrike" dirty="0">
                          <a:latin typeface="Arial" panose="020B0604020202020204" pitchFamily="34" charset="0"/>
                          <a:cs typeface="Arial" panose="020B0604020202020204" pitchFamily="34" charset="0"/>
                        </a:rPr>
                        <a:t>ΠΕΡΙΟΔΩΝ</a:t>
                      </a:r>
                      <a:r>
                        <a:rPr lang="el-GR" sz="1800" u="none" strike="noStrike" dirty="0">
                          <a:latin typeface="Arial" panose="020B0604020202020204" pitchFamily="34" charset="0"/>
                          <a:cs typeface="Arial" panose="020B0604020202020204" pitchFamily="34" charset="0"/>
                        </a:rPr>
                        <a:t> </a:t>
                      </a:r>
                      <a:r>
                        <a:rPr lang="el-GR" sz="1800" b="1" u="none" strike="noStrike" dirty="0">
                          <a:latin typeface="Arial" panose="020B0604020202020204" pitchFamily="34" charset="0"/>
                          <a:cs typeface="Arial" panose="020B0604020202020204" pitchFamily="34" charset="0"/>
                        </a:rPr>
                        <a:t>ΔΙΔΑΣΚΑΛΙΑΣ</a:t>
                      </a:r>
                      <a:endParaRPr lang="el-GR" sz="1800" b="1"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hMerge="1">
                  <a:txBody>
                    <a:bodyPr/>
                    <a:lstStyle/>
                    <a:p>
                      <a:endParaRPr lang="el-GR"/>
                    </a:p>
                  </a:txBody>
                  <a:tcPr/>
                </a:tc>
                <a:tc>
                  <a:txBody>
                    <a:bodyPr/>
                    <a:lstStyle/>
                    <a:p>
                      <a:pPr algn="ctr" fontAlgn="ctr"/>
                      <a:r>
                        <a:rPr lang="el-GR" sz="1800" b="1" u="none" strike="noStrike" dirty="0">
                          <a:solidFill>
                            <a:schemeClr val="bg1"/>
                          </a:solidFill>
                          <a:latin typeface="Arial" panose="020B0604020202020204" pitchFamily="34" charset="0"/>
                          <a:cs typeface="Arial" panose="020B0604020202020204" pitchFamily="34" charset="0"/>
                        </a:rPr>
                        <a:t>31</a:t>
                      </a:r>
                      <a:endParaRPr lang="el-GR" sz="18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n-US" sz="1800" b="1" u="none" strike="noStrike" dirty="0">
                          <a:solidFill>
                            <a:schemeClr val="bg1"/>
                          </a:solidFill>
                          <a:latin typeface="Arial" panose="020B0604020202020204" pitchFamily="34" charset="0"/>
                          <a:cs typeface="Arial" panose="020B0604020202020204" pitchFamily="34" charset="0"/>
                        </a:rPr>
                        <a:t>21</a:t>
                      </a:r>
                      <a:endParaRPr lang="el-GR" sz="18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n-US" sz="1800" b="1" u="none" strike="noStrike" dirty="0">
                          <a:solidFill>
                            <a:schemeClr val="bg1"/>
                          </a:solidFill>
                          <a:latin typeface="Arial" panose="020B0604020202020204" pitchFamily="34" charset="0"/>
                          <a:cs typeface="Arial" panose="020B0604020202020204" pitchFamily="34" charset="0"/>
                        </a:rPr>
                        <a:t>21</a:t>
                      </a:r>
                      <a:endParaRPr lang="el-GR" sz="18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17"/>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3624085"/>
              </p:ext>
            </p:extLst>
          </p:nvPr>
        </p:nvGraphicFramePr>
        <p:xfrm>
          <a:off x="669471" y="836712"/>
          <a:ext cx="10727871" cy="6021292"/>
        </p:xfrm>
        <a:graphic>
          <a:graphicData uri="http://schemas.openxmlformats.org/drawingml/2006/table">
            <a:tbl>
              <a:tblPr/>
              <a:tblGrid>
                <a:gridCol w="487649">
                  <a:extLst>
                    <a:ext uri="{9D8B030D-6E8A-4147-A177-3AD203B41FA5}">
                      <a16:colId xmlns:a16="http://schemas.microsoft.com/office/drawing/2014/main" val="20000"/>
                    </a:ext>
                  </a:extLst>
                </a:gridCol>
                <a:gridCol w="5351428">
                  <a:extLst>
                    <a:ext uri="{9D8B030D-6E8A-4147-A177-3AD203B41FA5}">
                      <a16:colId xmlns:a16="http://schemas.microsoft.com/office/drawing/2014/main" val="20001"/>
                    </a:ext>
                  </a:extLst>
                </a:gridCol>
                <a:gridCol w="1213187">
                  <a:extLst>
                    <a:ext uri="{9D8B030D-6E8A-4147-A177-3AD203B41FA5}">
                      <a16:colId xmlns:a16="http://schemas.microsoft.com/office/drawing/2014/main" val="20002"/>
                    </a:ext>
                  </a:extLst>
                </a:gridCol>
                <a:gridCol w="912677">
                  <a:extLst>
                    <a:ext uri="{9D8B030D-6E8A-4147-A177-3AD203B41FA5}">
                      <a16:colId xmlns:a16="http://schemas.microsoft.com/office/drawing/2014/main" val="20003"/>
                    </a:ext>
                  </a:extLst>
                </a:gridCol>
                <a:gridCol w="970150">
                  <a:extLst>
                    <a:ext uri="{9D8B030D-6E8A-4147-A177-3AD203B41FA5}">
                      <a16:colId xmlns:a16="http://schemas.microsoft.com/office/drawing/2014/main" val="20004"/>
                    </a:ext>
                  </a:extLst>
                </a:gridCol>
                <a:gridCol w="884966">
                  <a:extLst>
                    <a:ext uri="{9D8B030D-6E8A-4147-A177-3AD203B41FA5}">
                      <a16:colId xmlns:a16="http://schemas.microsoft.com/office/drawing/2014/main" val="20005"/>
                    </a:ext>
                  </a:extLst>
                </a:gridCol>
                <a:gridCol w="907814">
                  <a:extLst>
                    <a:ext uri="{9D8B030D-6E8A-4147-A177-3AD203B41FA5}">
                      <a16:colId xmlns:a16="http://schemas.microsoft.com/office/drawing/2014/main" val="20007"/>
                    </a:ext>
                  </a:extLst>
                </a:gridCol>
              </a:tblGrid>
              <a:tr h="566148">
                <a:tc>
                  <a:txBody>
                    <a:bodyPr/>
                    <a:lstStyle/>
                    <a:p>
                      <a:pPr algn="l" fontAlgn="b"/>
                      <a:endParaRPr lang="el-GR" sz="800" b="0" i="0" u="none" strike="noStrike">
                        <a:solidFill>
                          <a:srgbClr val="000000"/>
                        </a:solidFill>
                        <a:latin typeface="Calibri"/>
                      </a:endParaRPr>
                    </a:p>
                  </a:txBody>
                  <a:tcPr marL="7083" marR="7083" marT="708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l-GR" sz="800" b="0" i="0" u="none" strike="noStrike" dirty="0">
                        <a:solidFill>
                          <a:srgbClr val="000000"/>
                        </a:solidFill>
                        <a:latin typeface="Calibri"/>
                      </a:endParaRPr>
                    </a:p>
                  </a:txBody>
                  <a:tcPr marL="7083" marR="7083" marT="708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800" b="1" i="0" u="none" strike="noStrike" dirty="0">
                          <a:solidFill>
                            <a:srgbClr val="000000"/>
                          </a:solidFill>
                          <a:latin typeface="Calibri"/>
                        </a:rPr>
                        <a:t>ΚΟΙΝΟΣ</a:t>
                      </a:r>
                    </a:p>
                    <a:p>
                      <a:pPr algn="ctr" fontAlgn="ctr"/>
                      <a:r>
                        <a:rPr lang="el-GR" sz="1800" b="1" i="0" u="none" strike="noStrike" dirty="0">
                          <a:solidFill>
                            <a:srgbClr val="000000"/>
                          </a:solidFill>
                          <a:latin typeface="Calibri"/>
                        </a:rPr>
                        <a:t>ΚΟΡΜΟΣ</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4">
                  <a:txBody>
                    <a:bodyPr/>
                    <a:lstStyle/>
                    <a:p>
                      <a:pPr algn="ctr" fontAlgn="ctr"/>
                      <a:r>
                        <a:rPr lang="el-GR" sz="1800" b="1" i="0" u="none" strike="noStrike" dirty="0">
                          <a:solidFill>
                            <a:srgbClr val="000000"/>
                          </a:solidFill>
                          <a:latin typeface="Calibri"/>
                        </a:rPr>
                        <a:t>ΟΜΑΔΕΣ ΠΡΟΣΑΝΑΤΟΛΙΣΜΟΥ</a:t>
                      </a:r>
                      <a:r>
                        <a:rPr lang="en-GB" sz="1800" b="1" i="0" u="none" strike="noStrike" dirty="0">
                          <a:solidFill>
                            <a:srgbClr val="000000"/>
                          </a:solidFill>
                          <a:latin typeface="Calibri"/>
                        </a:rPr>
                        <a:t> </a:t>
                      </a:r>
                      <a:r>
                        <a:rPr lang="el-GR" sz="1800" b="1" i="0" u="none" strike="noStrike" dirty="0">
                          <a:solidFill>
                            <a:srgbClr val="000000"/>
                          </a:solidFill>
                          <a:latin typeface="Calibri"/>
                        </a:rPr>
                        <a:t> (2Χ2=4)</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hMerge="1">
                  <a:txBody>
                    <a:bodyPr/>
                    <a:lstStyle/>
                    <a:p>
                      <a:endParaRPr lang="el-GR"/>
                    </a:p>
                  </a:txBody>
                  <a:tcPr/>
                </a:tc>
                <a:tc hMerge="1">
                  <a:txBody>
                    <a:bodyPr/>
                    <a:lstStyle/>
                    <a:p>
                      <a:endParaRPr lang="el-GR"/>
                    </a:p>
                  </a:txBody>
                  <a:tcPr/>
                </a:tc>
                <a:tc hMerge="1">
                  <a:txBody>
                    <a:bodyPr/>
                    <a:lstStyle/>
                    <a:p>
                      <a:endParaRPr lang="el-G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450255">
                <a:tc>
                  <a:txBody>
                    <a:bodyPr/>
                    <a:lstStyle/>
                    <a:p>
                      <a:pPr algn="ctr" fontAlgn="b"/>
                      <a:r>
                        <a:rPr lang="el-GR" sz="1200" b="1" i="0" u="none" strike="noStrike" dirty="0">
                          <a:solidFill>
                            <a:srgbClr val="000000"/>
                          </a:solidFill>
                          <a:latin typeface="Arial" panose="020B0604020202020204" pitchFamily="34" charset="0"/>
                          <a:cs typeface="Arial" panose="020B0604020202020204" pitchFamily="34" charset="0"/>
                        </a:rPr>
                        <a:t>Α/Α</a:t>
                      </a:r>
                      <a:r>
                        <a:rPr lang="el-GR" sz="1400" b="1" i="0" u="none" strike="noStrike" dirty="0">
                          <a:solidFill>
                            <a:srgbClr val="000000"/>
                          </a:solidFill>
                          <a:latin typeface="Calibri"/>
                        </a:rPr>
                        <a:t> </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l-GR" sz="1400" b="1" i="0" u="none" strike="noStrike" dirty="0">
                          <a:solidFill>
                            <a:srgbClr val="000000"/>
                          </a:solidFill>
                          <a:latin typeface="Arial" panose="020B0604020202020204" pitchFamily="34" charset="0"/>
                          <a:cs typeface="Arial" panose="020B0604020202020204" pitchFamily="34" charset="0"/>
                        </a:rPr>
                        <a:t>  ΜΑΘΗΜΑΤΑ</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endParaRPr lang="el-GR" sz="1400" b="1" i="0" u="none" strike="noStrike" dirty="0">
                        <a:solidFill>
                          <a:srgbClr val="000000"/>
                        </a:solidFill>
                        <a:latin typeface="Calibri"/>
                      </a:endParaRP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l-GR" sz="1400" b="1" i="0" u="none" strike="noStrike" dirty="0">
                          <a:solidFill>
                            <a:srgbClr val="000000"/>
                          </a:solidFill>
                          <a:latin typeface="Arial"/>
                        </a:rPr>
                        <a:t>ΟΜΠ1</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400" b="1" i="0" u="none" strike="noStrike" dirty="0">
                          <a:solidFill>
                            <a:srgbClr val="000000"/>
                          </a:solidFill>
                          <a:latin typeface="Arial"/>
                        </a:rPr>
                        <a:t>ΟΜΠ2</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400" b="1" i="0" u="none" strike="noStrike" dirty="0">
                          <a:solidFill>
                            <a:srgbClr val="000000"/>
                          </a:solidFill>
                          <a:latin typeface="Arial"/>
                        </a:rPr>
                        <a:t>ΟΜΠ3</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400" b="1" i="0" u="none" strike="noStrike" dirty="0">
                          <a:solidFill>
                            <a:srgbClr val="000000"/>
                          </a:solidFill>
                          <a:latin typeface="Arial"/>
                        </a:rPr>
                        <a:t>ΟΜΠ4</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02"/>
                  </a:ext>
                </a:extLst>
              </a:tr>
              <a:tr h="261200">
                <a:tc>
                  <a:txBody>
                    <a:bodyPr/>
                    <a:lstStyle/>
                    <a:p>
                      <a:pPr algn="ctr" fontAlgn="ctr"/>
                      <a:r>
                        <a:rPr lang="el-GR" sz="1300" b="1" i="0" u="none" strike="noStrike">
                          <a:solidFill>
                            <a:srgbClr val="000000"/>
                          </a:solidFill>
                          <a:latin typeface="Arial"/>
                        </a:rPr>
                        <a:t>1</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Νέα Ελληνικά </a:t>
                      </a:r>
                      <a:r>
                        <a:rPr lang="en-US" sz="1300" b="1" i="0" u="none" strike="noStrike" dirty="0">
                          <a:solidFill>
                            <a:srgbClr val="000000"/>
                          </a:solidFill>
                          <a:latin typeface="Arial"/>
                        </a:rPr>
                        <a:t>/</a:t>
                      </a:r>
                      <a:r>
                        <a:rPr lang="en-US" sz="1300" b="1" i="0" u="none" strike="noStrike" baseline="0" dirty="0">
                          <a:solidFill>
                            <a:srgbClr val="000000"/>
                          </a:solidFill>
                          <a:latin typeface="Arial"/>
                        </a:rPr>
                        <a:t> </a:t>
                      </a:r>
                      <a:r>
                        <a:rPr lang="el-GR" sz="1300" b="1" i="0" u="none" strike="noStrike" baseline="0" dirty="0">
                          <a:solidFill>
                            <a:srgbClr val="000000"/>
                          </a:solidFill>
                          <a:latin typeface="Arial"/>
                        </a:rPr>
                        <a:t>Αγωγή του Πολίτη</a:t>
                      </a:r>
                      <a:endParaRPr lang="el-GR" sz="1300" b="1" i="0" u="none" strike="noStrike" dirty="0">
                        <a:solidFill>
                          <a:srgbClr val="000000"/>
                        </a:solidFill>
                        <a:latin typeface="Arial"/>
                      </a:endParaRP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1300" b="1" i="0" u="none" strike="noStrike" dirty="0" smtClean="0">
                          <a:solidFill>
                            <a:srgbClr val="000000"/>
                          </a:solidFill>
                          <a:latin typeface="Arial"/>
                        </a:rPr>
                        <a:t>6</a:t>
                      </a:r>
                      <a:endParaRPr lang="el-GR" sz="1300" b="1" i="0" u="none" strike="noStrike" dirty="0">
                        <a:solidFill>
                          <a:srgbClr val="000000"/>
                        </a:solidFill>
                        <a:latin typeface="Arial"/>
                      </a:endParaRP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03"/>
                  </a:ext>
                </a:extLst>
              </a:tr>
              <a:tr h="261200">
                <a:tc>
                  <a:txBody>
                    <a:bodyPr/>
                    <a:lstStyle/>
                    <a:p>
                      <a:pPr algn="ctr" fontAlgn="ctr"/>
                      <a:r>
                        <a:rPr lang="el-GR" sz="1300" b="1" i="0" u="none" strike="noStrike">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Αρχαία Ελληνικά / Αρχαιογνωσία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2</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04"/>
                  </a:ext>
                </a:extLst>
              </a:tr>
              <a:tr h="261200">
                <a:tc>
                  <a:txBody>
                    <a:bodyPr/>
                    <a:lstStyle/>
                    <a:p>
                      <a:pPr algn="ctr" fontAlgn="ctr"/>
                      <a:r>
                        <a:rPr lang="el-GR" sz="1300" b="1" i="0" u="none" strike="noStrike">
                          <a:solidFill>
                            <a:srgbClr val="000000"/>
                          </a:solidFill>
                          <a:latin typeface="Arial"/>
                        </a:rPr>
                        <a:t>3</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Μαθηματικά</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300" b="1" i="0" u="none" strike="noStrike" dirty="0" smtClean="0">
                          <a:solidFill>
                            <a:srgbClr val="000000"/>
                          </a:solidFill>
                          <a:latin typeface="Arial"/>
                        </a:rPr>
                        <a:t>4</a:t>
                      </a:r>
                      <a:endParaRPr lang="el-GR" sz="1300" b="1" i="0" u="none" strike="noStrike" dirty="0">
                        <a:solidFill>
                          <a:srgbClr val="000000"/>
                        </a:solidFill>
                        <a:latin typeface="Arial"/>
                      </a:endParaRP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05"/>
                  </a:ext>
                </a:extLst>
              </a:tr>
              <a:tr h="261200">
                <a:tc>
                  <a:txBody>
                    <a:bodyPr/>
                    <a:lstStyle/>
                    <a:p>
                      <a:pPr algn="ctr" fontAlgn="ctr"/>
                      <a:r>
                        <a:rPr lang="el-GR" sz="1300" b="1" i="0" u="none" strike="noStrike">
                          <a:solidFill>
                            <a:srgbClr val="000000"/>
                          </a:solidFill>
                          <a:latin typeface="Arial"/>
                        </a:rPr>
                        <a:t>4</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Φυσική</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06"/>
                  </a:ext>
                </a:extLst>
              </a:tr>
              <a:tr h="261200">
                <a:tc>
                  <a:txBody>
                    <a:bodyPr/>
                    <a:lstStyle/>
                    <a:p>
                      <a:pPr algn="ctr" fontAlgn="ctr"/>
                      <a:r>
                        <a:rPr lang="el-GR" sz="1300" b="1" i="0" u="none" strike="noStrike">
                          <a:solidFill>
                            <a:srgbClr val="000000"/>
                          </a:solidFill>
                          <a:latin typeface="Arial"/>
                        </a:rPr>
                        <a:t>5</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Χημεία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07"/>
                  </a:ext>
                </a:extLst>
              </a:tr>
              <a:tr h="261200">
                <a:tc>
                  <a:txBody>
                    <a:bodyPr/>
                    <a:lstStyle/>
                    <a:p>
                      <a:pPr algn="ctr" fontAlgn="ctr"/>
                      <a:r>
                        <a:rPr lang="el-GR" sz="1300" b="1" i="0" u="none" strike="noStrike">
                          <a:solidFill>
                            <a:srgbClr val="000000"/>
                          </a:solidFill>
                          <a:latin typeface="Arial"/>
                        </a:rPr>
                        <a:t>6</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Βιολογία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gn="ctr" fontAlgn="ctr"/>
                      <a:r>
                        <a:rPr lang="el-GR" sz="1300" b="1" i="0" u="none" strike="noStrike" dirty="0">
                          <a:solidFill>
                            <a:srgbClr val="000000"/>
                          </a:solidFill>
                          <a:latin typeface="Arial"/>
                        </a:rPr>
                        <a:t>1</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08"/>
                  </a:ext>
                </a:extLst>
              </a:tr>
              <a:tr h="261200">
                <a:tc>
                  <a:txBody>
                    <a:bodyPr/>
                    <a:lstStyle/>
                    <a:p>
                      <a:pPr algn="ctr" fontAlgn="ctr"/>
                      <a:r>
                        <a:rPr lang="el-GR" sz="1300" b="1" i="0" u="none" strike="noStrike" dirty="0">
                          <a:solidFill>
                            <a:srgbClr val="000000"/>
                          </a:solidFill>
                          <a:latin typeface="Arial"/>
                        </a:rPr>
                        <a:t>7</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Ιστορία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2</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09"/>
                  </a:ext>
                </a:extLst>
              </a:tr>
              <a:tr h="261200">
                <a:tc>
                  <a:txBody>
                    <a:bodyPr/>
                    <a:lstStyle/>
                    <a:p>
                      <a:pPr algn="ctr" fontAlgn="ctr"/>
                      <a:r>
                        <a:rPr lang="el-GR" sz="1300" b="1" i="0" u="none" strike="noStrike" dirty="0">
                          <a:solidFill>
                            <a:srgbClr val="000000"/>
                          </a:solidFill>
                          <a:latin typeface="Arial"/>
                        </a:rPr>
                        <a:t>8</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Αγγλικά</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10"/>
                  </a:ext>
                </a:extLst>
              </a:tr>
              <a:tr h="261200">
                <a:tc>
                  <a:txBody>
                    <a:bodyPr/>
                    <a:lstStyle/>
                    <a:p>
                      <a:pPr algn="ctr" fontAlgn="ctr"/>
                      <a:r>
                        <a:rPr lang="el-GR" sz="1300" b="1" i="0" u="none" strike="noStrike" dirty="0">
                          <a:solidFill>
                            <a:srgbClr val="000000"/>
                          </a:solidFill>
                          <a:latin typeface="Arial"/>
                        </a:rPr>
                        <a:t>9</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Γαλλικά</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11"/>
                  </a:ext>
                </a:extLst>
              </a:tr>
              <a:tr h="261200">
                <a:tc>
                  <a:txBody>
                    <a:bodyPr/>
                    <a:lstStyle/>
                    <a:p>
                      <a:pPr algn="ctr" fontAlgn="ctr"/>
                      <a:r>
                        <a:rPr lang="el-GR" sz="1300" b="1" i="0" u="none" strike="noStrike" dirty="0">
                          <a:solidFill>
                            <a:srgbClr val="000000"/>
                          </a:solidFill>
                          <a:latin typeface="Arial"/>
                        </a:rPr>
                        <a:t>10</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Πληροφορική</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12"/>
                  </a:ext>
                </a:extLst>
              </a:tr>
              <a:tr h="261200">
                <a:tc>
                  <a:txBody>
                    <a:bodyPr/>
                    <a:lstStyle/>
                    <a:p>
                      <a:pPr algn="ctr" fontAlgn="ctr"/>
                      <a:r>
                        <a:rPr lang="el-GR" sz="1300" b="1" i="0" u="none" strike="noStrike" dirty="0">
                          <a:solidFill>
                            <a:srgbClr val="000000"/>
                          </a:solidFill>
                          <a:latin typeface="Arial"/>
                        </a:rPr>
                        <a:t>11</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Τέχνη</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l-GR" sz="1300" b="1" i="0" u="none" strike="noStrike" dirty="0">
                          <a:solidFill>
                            <a:srgbClr val="000000"/>
                          </a:solidFill>
                          <a:latin typeface="Arial"/>
                        </a:rPr>
                        <a:t>1</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13"/>
                  </a:ext>
                </a:extLst>
              </a:tr>
              <a:tr h="261200">
                <a:tc>
                  <a:txBody>
                    <a:bodyPr/>
                    <a:lstStyle/>
                    <a:p>
                      <a:pPr algn="ctr" fontAlgn="ctr"/>
                      <a:r>
                        <a:rPr lang="el-GR" sz="1300" b="1" i="0" u="none" strike="noStrike" dirty="0">
                          <a:solidFill>
                            <a:srgbClr val="000000"/>
                          </a:solidFill>
                          <a:latin typeface="Arial"/>
                        </a:rPr>
                        <a:t>12</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Μουσική</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l-GR" sz="1300" b="1" i="0" u="none" strike="noStrike" dirty="0">
                          <a:solidFill>
                            <a:srgbClr val="000000"/>
                          </a:solidFill>
                          <a:latin typeface="Arial"/>
                        </a:rPr>
                        <a:t>1</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14"/>
                  </a:ext>
                </a:extLst>
              </a:tr>
              <a:tr h="261200">
                <a:tc>
                  <a:txBody>
                    <a:bodyPr/>
                    <a:lstStyle/>
                    <a:p>
                      <a:pPr algn="ctr" fontAlgn="ctr"/>
                      <a:r>
                        <a:rPr lang="el-GR" sz="1300" b="1" i="0" u="none" strike="noStrike" dirty="0">
                          <a:solidFill>
                            <a:srgbClr val="000000"/>
                          </a:solidFill>
                          <a:latin typeface="Arial"/>
                        </a:rPr>
                        <a:t>13</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Φυσική Αγωγή</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l-GR" sz="1300" b="1" i="0" u="none" strike="noStrike" dirty="0">
                          <a:solidFill>
                            <a:srgbClr val="000000"/>
                          </a:solidFill>
                          <a:latin typeface="Arial"/>
                        </a:rPr>
                        <a:t>1,5</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15"/>
                  </a:ext>
                </a:extLst>
              </a:tr>
              <a:tr h="261200">
                <a:tc>
                  <a:txBody>
                    <a:bodyPr/>
                    <a:lstStyle/>
                    <a:p>
                      <a:pPr algn="ctr" fontAlgn="ctr"/>
                      <a:r>
                        <a:rPr lang="el-GR" sz="1300" b="1" i="0" u="none" strike="noStrike" dirty="0">
                          <a:solidFill>
                            <a:srgbClr val="000000"/>
                          </a:solidFill>
                          <a:latin typeface="Arial"/>
                        </a:rPr>
                        <a:t>14</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Θρησκευτικά</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l-GR" sz="1300" b="1" i="0" u="none" strike="noStrike" dirty="0">
                          <a:solidFill>
                            <a:srgbClr val="000000"/>
                          </a:solidFill>
                          <a:latin typeface="Arial"/>
                        </a:rPr>
                        <a:t>1,5</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16"/>
                  </a:ext>
                </a:extLst>
              </a:tr>
              <a:tr h="261200">
                <a:tc>
                  <a:txBody>
                    <a:bodyPr/>
                    <a:lstStyle/>
                    <a:p>
                      <a:pPr algn="ctr" fontAlgn="ctr"/>
                      <a:r>
                        <a:rPr lang="el-GR" sz="1300" b="1" i="0" u="none" strike="noStrike" dirty="0">
                          <a:solidFill>
                            <a:srgbClr val="000000"/>
                          </a:solidFill>
                          <a:latin typeface="Arial"/>
                        </a:rPr>
                        <a:t>15</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Σχεδιασμός και Τεχνολογία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17"/>
                  </a:ext>
                </a:extLst>
              </a:tr>
              <a:tr h="261200">
                <a:tc>
                  <a:txBody>
                    <a:bodyPr/>
                    <a:lstStyle/>
                    <a:p>
                      <a:pPr algn="ctr" fontAlgn="ctr"/>
                      <a:r>
                        <a:rPr lang="el-GR" sz="1300" b="1" i="0" u="none" strike="noStrike" dirty="0">
                          <a:solidFill>
                            <a:srgbClr val="000000"/>
                          </a:solidFill>
                          <a:latin typeface="Arial"/>
                        </a:rPr>
                        <a:t>16</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Οικονομικά</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l-GR" sz="1300" b="1" i="0" u="none" strike="noStrike" dirty="0">
                          <a:solidFill>
                            <a:srgbClr val="000000"/>
                          </a:solidFill>
                          <a:latin typeface="Arial"/>
                        </a:rPr>
                        <a:t>1</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18"/>
                  </a:ext>
                </a:extLst>
              </a:tr>
              <a:tr h="261200">
                <a:tc gridSpan="2">
                  <a:txBody>
                    <a:bodyPr/>
                    <a:lstStyle/>
                    <a:p>
                      <a:pPr algn="r" fontAlgn="ctr"/>
                      <a:r>
                        <a:rPr lang="el-GR" sz="1400" b="1" i="0" u="none" strike="noStrike">
                          <a:solidFill>
                            <a:srgbClr val="000000"/>
                          </a:solidFill>
                          <a:latin typeface="Arial"/>
                        </a:rPr>
                        <a:t>ΣΥΝΟΛΑ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fontAlgn="ctr"/>
                      <a:r>
                        <a:rPr lang="el-GR" sz="1400" b="1" i="0" u="none" strike="noStrike" dirty="0">
                          <a:solidFill>
                            <a:srgbClr val="000000"/>
                          </a:solidFill>
                          <a:latin typeface="Arial"/>
                        </a:rPr>
                        <a:t>31</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l-GR" sz="1400" b="1" i="0" u="none" strike="noStrike">
                          <a:solidFill>
                            <a:srgbClr val="000000"/>
                          </a:solidFill>
                          <a:latin typeface="Arial"/>
                        </a:rPr>
                        <a:t>4</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l-GR" sz="1400" b="1" i="0" u="none" strike="noStrike">
                          <a:solidFill>
                            <a:srgbClr val="000000"/>
                          </a:solidFill>
                          <a:latin typeface="Arial"/>
                        </a:rPr>
                        <a:t>4</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l-GR" sz="1400" b="1" i="0" u="none" strike="noStrike" dirty="0">
                          <a:solidFill>
                            <a:srgbClr val="000000"/>
                          </a:solidFill>
                          <a:latin typeface="Arial"/>
                        </a:rPr>
                        <a:t>4</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l-GR" sz="1400" b="1" i="0" u="none" strike="noStrike" dirty="0">
                          <a:solidFill>
                            <a:srgbClr val="000000"/>
                          </a:solidFill>
                          <a:latin typeface="Arial"/>
                        </a:rPr>
                        <a:t>4</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19"/>
                  </a:ext>
                </a:extLst>
              </a:tr>
              <a:tr h="261200">
                <a:tc gridSpan="2">
                  <a:txBody>
                    <a:bodyPr/>
                    <a:lstStyle/>
                    <a:p>
                      <a:pPr algn="r" fontAlgn="ctr"/>
                      <a:r>
                        <a:rPr lang="el-GR" sz="1400" b="1" i="0" u="none" strike="noStrike">
                          <a:solidFill>
                            <a:srgbClr val="000000"/>
                          </a:solidFill>
                          <a:latin typeface="Arial"/>
                        </a:rPr>
                        <a:t>ΜΕΡΙΚΑ ΣΥΝΟΛΑ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fontAlgn="ctr"/>
                      <a:r>
                        <a:rPr lang="el-GR" sz="1400" b="1" i="0" u="none" strike="noStrike" dirty="0">
                          <a:solidFill>
                            <a:srgbClr val="000000"/>
                          </a:solidFill>
                          <a:latin typeface="Arial"/>
                        </a:rPr>
                        <a:t>31</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4">
                  <a:txBody>
                    <a:bodyPr/>
                    <a:lstStyle/>
                    <a:p>
                      <a:pPr algn="ctr" fontAlgn="ctr"/>
                      <a:r>
                        <a:rPr lang="el-GR" sz="1400" b="1" i="0" u="none" strike="noStrike" dirty="0">
                          <a:solidFill>
                            <a:srgbClr val="000000"/>
                          </a:solidFill>
                          <a:latin typeface="Arial"/>
                        </a:rPr>
                        <a:t>4</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hMerge="1">
                  <a:txBody>
                    <a:bodyPr/>
                    <a:lstStyle/>
                    <a:p>
                      <a:endParaRPr lang="el-GR"/>
                    </a:p>
                  </a:txBody>
                  <a:tcPr/>
                </a:tc>
                <a:tc hMerge="1">
                  <a:txBody>
                    <a:bodyPr/>
                    <a:lstStyle/>
                    <a:p>
                      <a:endParaRPr lang="el-GR"/>
                    </a:p>
                  </a:txBody>
                  <a:tcPr/>
                </a:tc>
                <a:tc hMerge="1">
                  <a:txBody>
                    <a:bodyPr/>
                    <a:lstStyle/>
                    <a:p>
                      <a:endParaRPr lang="el-G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20"/>
                  </a:ext>
                </a:extLst>
              </a:tr>
              <a:tr h="303289">
                <a:tc gridSpan="2">
                  <a:txBody>
                    <a:bodyPr/>
                    <a:lstStyle/>
                    <a:p>
                      <a:pPr algn="r" fontAlgn="ctr"/>
                      <a:r>
                        <a:rPr lang="el-GR" sz="1400" b="1" i="0" u="none" strike="noStrike" dirty="0">
                          <a:solidFill>
                            <a:srgbClr val="000000"/>
                          </a:solidFill>
                          <a:latin typeface="Arial" panose="020B0604020202020204" pitchFamily="34" charset="0"/>
                          <a:cs typeface="Arial" panose="020B0604020202020204" pitchFamily="34" charset="0"/>
                        </a:rPr>
                        <a:t>ΓΕΝΙΚΟ ΣΥΝΟΛΟ</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5">
                  <a:txBody>
                    <a:bodyPr/>
                    <a:lstStyle/>
                    <a:p>
                      <a:pPr algn="ctr" fontAlgn="b"/>
                      <a:r>
                        <a:rPr lang="el-GR" sz="1400" b="0" i="0" u="none" strike="noStrike" dirty="0">
                          <a:solidFill>
                            <a:srgbClr val="000000"/>
                          </a:solidFill>
                          <a:latin typeface="Arial" panose="020B0604020202020204" pitchFamily="34" charset="0"/>
                          <a:cs typeface="Arial" panose="020B0604020202020204" pitchFamily="34" charset="0"/>
                        </a:rPr>
                        <a:t> </a:t>
                      </a:r>
                      <a:r>
                        <a:rPr lang="el-GR" sz="1400" b="0" i="0" u="none" strike="noStrike" dirty="0" smtClean="0">
                          <a:solidFill>
                            <a:srgbClr val="360B04"/>
                          </a:solidFill>
                          <a:latin typeface="Arial" panose="020B0604020202020204" pitchFamily="34" charset="0"/>
                          <a:cs typeface="Arial" panose="020B0604020202020204" pitchFamily="34" charset="0"/>
                        </a:rPr>
                        <a:t>3</a:t>
                      </a:r>
                      <a:r>
                        <a:rPr lang="en-US" sz="1400" b="0" i="0" u="none" strike="noStrike" dirty="0" smtClean="0">
                          <a:solidFill>
                            <a:srgbClr val="360B04"/>
                          </a:solidFill>
                          <a:latin typeface="Arial" panose="020B0604020202020204" pitchFamily="34" charset="0"/>
                          <a:cs typeface="Arial" panose="020B0604020202020204" pitchFamily="34" charset="0"/>
                        </a:rPr>
                        <a:t>7</a:t>
                      </a:r>
                      <a:endParaRPr lang="el-GR" sz="1400" b="0" i="0" u="none" strike="noStrike" dirty="0">
                        <a:solidFill>
                          <a:srgbClr val="360B04"/>
                        </a:solidFill>
                        <a:latin typeface="Arial" panose="020B0604020202020204" pitchFamily="34" charset="0"/>
                        <a:cs typeface="Arial" panose="020B0604020202020204" pitchFamily="34" charset="0"/>
                      </a:endParaRPr>
                    </a:p>
                  </a:txBody>
                  <a:tcPr marL="7083" marR="7083" marT="7083"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pPr algn="l" fontAlgn="b"/>
                      <a:r>
                        <a:rPr lang="el-GR" sz="1400" b="1" i="0" u="none" strike="noStrike" dirty="0">
                          <a:solidFill>
                            <a:srgbClr val="000000"/>
                          </a:solidFill>
                          <a:latin typeface="Arial" panose="020B0604020202020204" pitchFamily="34" charset="0"/>
                          <a:cs typeface="Arial" panose="020B0604020202020204" pitchFamily="34" charset="0"/>
                        </a:rPr>
                        <a:t> </a:t>
                      </a:r>
                    </a:p>
                  </a:txBody>
                  <a:tcPr marL="7083" marR="7083" marT="7083"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pPr algn="l" fontAlgn="b"/>
                      <a:r>
                        <a:rPr lang="el-GR" sz="1400" b="1" i="0" u="none" strike="noStrike" dirty="0">
                          <a:solidFill>
                            <a:srgbClr val="000000"/>
                          </a:solidFill>
                          <a:latin typeface="Arial" panose="020B0604020202020204" pitchFamily="34" charset="0"/>
                          <a:cs typeface="Arial" panose="020B0604020202020204" pitchFamily="34" charset="0"/>
                        </a:rPr>
                        <a:t> </a:t>
                      </a:r>
                    </a:p>
                  </a:txBody>
                  <a:tcPr marL="7083" marR="7083" marT="708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l-GR"/>
                    </a:p>
                  </a:txBody>
                  <a:tcPr/>
                </a:tc>
                <a:tc hMerge="1">
                  <a:txBody>
                    <a:bodyPr/>
                    <a:lstStyle/>
                    <a:p>
                      <a:endParaRPr lang="el-GR"/>
                    </a:p>
                  </a:txBody>
                  <a:tcPr>
                    <a:lnL w="12700" cmpd="sng">
                      <a:noFill/>
                      <a:prstDash val="solid"/>
                    </a:lnL>
                  </a:tcPr>
                </a:tc>
                <a:extLst>
                  <a:ext uri="{0D108BD9-81ED-4DB2-BD59-A6C34878D82A}">
                    <a16:rowId xmlns:a16="http://schemas.microsoft.com/office/drawing/2014/main" val="10021"/>
                  </a:ext>
                </a:extLst>
              </a:tr>
            </a:tbl>
          </a:graphicData>
        </a:graphic>
      </p:graphicFrame>
      <p:sp>
        <p:nvSpPr>
          <p:cNvPr id="17647" name="TextBox 5"/>
          <p:cNvSpPr txBox="1">
            <a:spLocks noChangeArrowheads="1"/>
          </p:cNvSpPr>
          <p:nvPr/>
        </p:nvSpPr>
        <p:spPr bwMode="auto">
          <a:xfrm>
            <a:off x="669471" y="115889"/>
            <a:ext cx="9819017" cy="615553"/>
          </a:xfrm>
          <a:prstGeom prst="rect">
            <a:avLst/>
          </a:prstGeom>
          <a:noFill/>
          <a:ln w="9525">
            <a:noFill/>
            <a:miter lim="800000"/>
            <a:headEnd/>
            <a:tailEnd/>
          </a:ln>
        </p:spPr>
        <p:txBody>
          <a:bodyPr wrap="square">
            <a:spAutoFit/>
          </a:bodyPr>
          <a:lstStyle/>
          <a:p>
            <a:pPr algn="ctr"/>
            <a:r>
              <a:rPr lang="el-GR" b="1" u="sng" dirty="0">
                <a:solidFill>
                  <a:srgbClr val="002060"/>
                </a:solidFill>
                <a:highlight>
                  <a:srgbClr val="FFFF00"/>
                </a:highlight>
                <a:latin typeface="Arial" panose="020B0604020202020204" pitchFamily="34" charset="0"/>
                <a:cs typeface="Arial" panose="020B0604020202020204" pitchFamily="34" charset="0"/>
              </a:rPr>
              <a:t>ΩΡΟΛΟΓΙΟ ΠΡΟΓΡΑΜΜΑ  Α' ΛΥΚΕΙΟΥ</a:t>
            </a:r>
          </a:p>
          <a:p>
            <a:r>
              <a:rPr lang="el-GR" sz="1600" b="1" dirty="0">
                <a:solidFill>
                  <a:srgbClr val="002060"/>
                </a:solidFill>
                <a:highlight>
                  <a:srgbClr val="FFFF00"/>
                </a:highlight>
                <a:latin typeface="Arial" panose="020B0604020202020204" pitchFamily="34" charset="0"/>
                <a:cs typeface="Arial" panose="020B0604020202020204" pitchFamily="34" charset="0"/>
              </a:rPr>
              <a:t>ΚΟΙΝΟΣ ΚΟΡΜΟΣ (υποχρεωτικά) και ΕΠΙΛΕΓΟΜΕΝΑ (Ομάδες Μαθημάτων Προσανατολισμού)</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2"/>
          <p:cNvSpPr>
            <a:spLocks noGrp="1"/>
          </p:cNvSpPr>
          <p:nvPr>
            <p:ph type="title"/>
          </p:nvPr>
        </p:nvSpPr>
        <p:spPr>
          <a:xfrm>
            <a:off x="2428874" y="289932"/>
            <a:ext cx="7774137" cy="1697462"/>
          </a:xfrm>
          <a:solidFill>
            <a:schemeClr val="accent1"/>
          </a:solidFill>
        </p:spPr>
        <p:txBody>
          <a:bodyPr>
            <a:normAutofit fontScale="90000"/>
          </a:bodyPr>
          <a:lstStyle/>
          <a:p>
            <a:pPr algn="ctr"/>
            <a:r>
              <a:rPr lang="el-GR" altLang="en-US" b="1" dirty="0">
                <a:solidFill>
                  <a:schemeClr val="accent2">
                    <a:lumMod val="75000"/>
                  </a:schemeClr>
                </a:solidFill>
                <a:latin typeface="Arial" panose="020B0604020202020204" pitchFamily="34" charset="0"/>
                <a:cs typeface="Arial" panose="020B0604020202020204" pitchFamily="34" charset="0"/>
              </a:rPr>
              <a:t/>
            </a:r>
            <a:br>
              <a:rPr lang="el-GR" altLang="en-US" b="1" dirty="0">
                <a:solidFill>
                  <a:schemeClr val="accent2">
                    <a:lumMod val="75000"/>
                  </a:schemeClr>
                </a:solidFill>
                <a:latin typeface="Arial" panose="020B0604020202020204" pitchFamily="34" charset="0"/>
                <a:cs typeface="Arial" panose="020B0604020202020204" pitchFamily="34" charset="0"/>
              </a:rPr>
            </a:br>
            <a:r>
              <a:rPr lang="el-GR" altLang="en-US" b="1" dirty="0" err="1">
                <a:solidFill>
                  <a:schemeClr val="bg2"/>
                </a:solidFill>
                <a:latin typeface="Times New Roman" panose="02020603050405020304" pitchFamily="18" charset="0"/>
                <a:cs typeface="Times New Roman" panose="02020603050405020304" pitchFamily="18" charset="0"/>
              </a:rPr>
              <a:t>ΟμΑδες</a:t>
            </a:r>
            <a:r>
              <a:rPr lang="el-GR" altLang="en-US" b="1" dirty="0">
                <a:solidFill>
                  <a:schemeClr val="bg2"/>
                </a:solidFill>
                <a:latin typeface="Times New Roman" panose="02020603050405020304" pitchFamily="18" charset="0"/>
                <a:cs typeface="Times New Roman" panose="02020603050405020304" pitchFamily="18" charset="0"/>
              </a:rPr>
              <a:t> </a:t>
            </a:r>
            <a:r>
              <a:rPr lang="el-GR" altLang="en-US" b="1" dirty="0" err="1">
                <a:solidFill>
                  <a:schemeClr val="bg2"/>
                </a:solidFill>
                <a:latin typeface="Times New Roman" panose="02020603050405020304" pitchFamily="18" charset="0"/>
                <a:cs typeface="Times New Roman" panose="02020603050405020304" pitchFamily="18" charset="0"/>
              </a:rPr>
              <a:t>ΜαθημΑτων</a:t>
            </a:r>
            <a:r>
              <a:rPr lang="el-GR" altLang="en-US" b="1" dirty="0">
                <a:solidFill>
                  <a:schemeClr val="bg2"/>
                </a:solidFill>
                <a:latin typeface="Times New Roman" panose="02020603050405020304" pitchFamily="18" charset="0"/>
                <a:cs typeface="Times New Roman" panose="02020603050405020304" pitchFamily="18" charset="0"/>
              </a:rPr>
              <a:t> Προσανατολισμού</a:t>
            </a:r>
            <a:br>
              <a:rPr lang="el-GR" altLang="en-US" b="1" dirty="0">
                <a:solidFill>
                  <a:schemeClr val="bg2"/>
                </a:solidFill>
                <a:latin typeface="Times New Roman" panose="02020603050405020304" pitchFamily="18" charset="0"/>
                <a:cs typeface="Times New Roman" panose="02020603050405020304" pitchFamily="18" charset="0"/>
              </a:rPr>
            </a:br>
            <a:r>
              <a:rPr lang="el-GR" altLang="en-US" b="1" dirty="0">
                <a:solidFill>
                  <a:schemeClr val="bg2"/>
                </a:solidFill>
                <a:latin typeface="Times New Roman" panose="02020603050405020304" pitchFamily="18" charset="0"/>
                <a:cs typeface="Times New Roman" panose="02020603050405020304" pitchFamily="18" charset="0"/>
              </a:rPr>
              <a:t>(Ο.Μ.Π.)</a:t>
            </a:r>
            <a:endParaRPr lang="el-GR" altLang="en-US" dirty="0">
              <a:solidFill>
                <a:schemeClr val="bg2"/>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2428875" y="1447801"/>
            <a:ext cx="7334250" cy="4751387"/>
          </a:xfrm>
        </p:spPr>
        <p:txBody>
          <a:bodyPr>
            <a:normAutofit fontScale="92500" lnSpcReduction="20000"/>
          </a:bodyPr>
          <a:lstStyle/>
          <a:p>
            <a:pPr marL="0" indent="0">
              <a:buNone/>
              <a:defRPr/>
            </a:pPr>
            <a:endParaRPr lang="el-GR" sz="3000" dirty="0"/>
          </a:p>
          <a:p>
            <a:pPr algn="just">
              <a:defRPr/>
            </a:pPr>
            <a:r>
              <a:rPr lang="el-GR" sz="2800" dirty="0">
                <a:solidFill>
                  <a:schemeClr val="bg2"/>
                </a:solidFill>
                <a:latin typeface="Times New Roman" panose="02020603050405020304" pitchFamily="18" charset="0"/>
                <a:cs typeface="Times New Roman" panose="02020603050405020304" pitchFamily="18" charset="0"/>
              </a:rPr>
              <a:t>Τέσσερις</a:t>
            </a:r>
            <a:r>
              <a:rPr lang="en-US" sz="2800" dirty="0">
                <a:solidFill>
                  <a:schemeClr val="bg2"/>
                </a:solidFill>
                <a:latin typeface="Times New Roman" panose="02020603050405020304" pitchFamily="18" charset="0"/>
                <a:cs typeface="Times New Roman" panose="02020603050405020304" pitchFamily="18" charset="0"/>
              </a:rPr>
              <a:t> (4)</a:t>
            </a:r>
            <a:r>
              <a:rPr lang="el-GR" sz="2800" dirty="0">
                <a:solidFill>
                  <a:schemeClr val="bg2"/>
                </a:solidFill>
                <a:latin typeface="Times New Roman" panose="02020603050405020304" pitchFamily="18" charset="0"/>
                <a:cs typeface="Times New Roman" panose="02020603050405020304" pitchFamily="18" charset="0"/>
              </a:rPr>
              <a:t> Ομάδες Μαθημάτων Προσανατολισμού</a:t>
            </a:r>
            <a:r>
              <a:rPr lang="en-US" sz="2800" dirty="0">
                <a:solidFill>
                  <a:schemeClr val="bg2"/>
                </a:solidFill>
                <a:latin typeface="Times New Roman" panose="02020603050405020304" pitchFamily="18" charset="0"/>
                <a:cs typeface="Times New Roman" panose="02020603050405020304" pitchFamily="18" charset="0"/>
              </a:rPr>
              <a:t> (</a:t>
            </a:r>
            <a:r>
              <a:rPr lang="el-GR" sz="2800" dirty="0">
                <a:solidFill>
                  <a:schemeClr val="bg2"/>
                </a:solidFill>
                <a:latin typeface="Times New Roman" panose="02020603050405020304" pitchFamily="18" charset="0"/>
                <a:cs typeface="Times New Roman" panose="02020603050405020304" pitchFamily="18" charset="0"/>
              </a:rPr>
              <a:t>Ο.Μ.Π.) - δύο μαθήματα με 2 επιπλέον διδακτικές περιόδους </a:t>
            </a:r>
          </a:p>
          <a:p>
            <a:pPr marL="0" indent="0" algn="just">
              <a:buNone/>
              <a:defRPr/>
            </a:pPr>
            <a:r>
              <a:rPr lang="el-GR" sz="2800" dirty="0">
                <a:solidFill>
                  <a:schemeClr val="bg2"/>
                </a:solidFill>
                <a:latin typeface="Times New Roman" panose="02020603050405020304" pitchFamily="18" charset="0"/>
                <a:cs typeface="Times New Roman" panose="02020603050405020304" pitchFamily="18" charset="0"/>
              </a:rPr>
              <a:t>   (2</a:t>
            </a:r>
            <a:r>
              <a:rPr lang="en-US" sz="2800" dirty="0">
                <a:solidFill>
                  <a:schemeClr val="bg2"/>
                </a:solidFill>
                <a:latin typeface="Times New Roman" panose="02020603050405020304" pitchFamily="18" charset="0"/>
                <a:cs typeface="Times New Roman" panose="02020603050405020304" pitchFamily="18" charset="0"/>
              </a:rPr>
              <a:t>x2=4</a:t>
            </a:r>
            <a:r>
              <a:rPr lang="el-GR" sz="2800" dirty="0">
                <a:solidFill>
                  <a:schemeClr val="bg2"/>
                </a:solidFill>
                <a:latin typeface="Times New Roman" panose="02020603050405020304" pitchFamily="18" charset="0"/>
                <a:cs typeface="Times New Roman" panose="02020603050405020304" pitchFamily="18" charset="0"/>
              </a:rPr>
              <a:t> διδακτικές περίοδοι)</a:t>
            </a:r>
          </a:p>
          <a:p>
            <a:pPr algn="just">
              <a:defRPr/>
            </a:pPr>
            <a:endParaRPr lang="el-GR" sz="2800" dirty="0">
              <a:solidFill>
                <a:schemeClr val="bg2"/>
              </a:solidFill>
              <a:latin typeface="Times New Roman" panose="02020603050405020304" pitchFamily="18" charset="0"/>
              <a:cs typeface="Times New Roman" panose="02020603050405020304" pitchFamily="18" charset="0"/>
            </a:endParaRPr>
          </a:p>
          <a:p>
            <a:pPr algn="just">
              <a:defRPr/>
            </a:pPr>
            <a:r>
              <a:rPr lang="el-GR" sz="2800" dirty="0">
                <a:solidFill>
                  <a:schemeClr val="bg2"/>
                </a:solidFill>
                <a:latin typeface="Times New Roman" panose="02020603050405020304" pitchFamily="18" charset="0"/>
                <a:cs typeface="Times New Roman" panose="02020603050405020304" pitchFamily="18" charset="0"/>
              </a:rPr>
              <a:t>Η Ομάδα Μαθημάτων Προσανατολισμού περιλαμβάνει ένα προεπιλεγμένο συνδυασμό μαθημάτων τα οποία οδηγούν σε συναφείς κατευθύνσεις στη Β΄ και Γ΄ Λυκείου </a:t>
            </a:r>
          </a:p>
          <a:p>
            <a:pPr marL="624078" indent="-514350">
              <a:buNone/>
              <a:defRPr/>
            </a:pPr>
            <a:endParaRPr lang="el-GR" dirty="0"/>
          </a:p>
          <a:p>
            <a:pPr>
              <a:buFontTx/>
              <a:buNone/>
              <a:defRPr/>
            </a:pPr>
            <a:endParaRPr lang="el-GR" dirty="0"/>
          </a:p>
        </p:txBody>
      </p:sp>
    </p:spTree>
    <p:extLst>
      <p:ext uri="{BB962C8B-B14F-4D97-AF65-F5344CB8AC3E}">
        <p14:creationId xmlns:p14="http://schemas.microsoft.com/office/powerpoint/2010/main" val="2777451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err="1"/>
              <a:t>Επιλογη</a:t>
            </a:r>
            <a:r>
              <a:rPr lang="el-GR" dirty="0"/>
              <a:t> </a:t>
            </a:r>
            <a:r>
              <a:rPr lang="el-GR" dirty="0" err="1"/>
              <a:t>μιασ</a:t>
            </a:r>
            <a:r>
              <a:rPr lang="en-GB" dirty="0"/>
              <a:t> </a:t>
            </a:r>
            <a:r>
              <a:rPr lang="el-GR" dirty="0" err="1"/>
              <a:t>ομαδασ</a:t>
            </a:r>
            <a:r>
              <a:rPr lang="el-GR" dirty="0"/>
              <a:t> </a:t>
            </a:r>
            <a:r>
              <a:rPr lang="el-GR" dirty="0" err="1"/>
              <a:t>μαθηματων</a:t>
            </a:r>
            <a:r>
              <a:rPr lang="el-GR" dirty="0"/>
              <a:t> </a:t>
            </a:r>
            <a:r>
              <a:rPr lang="el-GR" dirty="0" err="1"/>
              <a:t>προσανατολισμου</a:t>
            </a:r>
            <a:r>
              <a:rPr lang="el-GR" dirty="0"/>
              <a:t> (ΟΜΠ)</a:t>
            </a:r>
            <a:endParaRPr lang="en-US" dirty="0"/>
          </a:p>
        </p:txBody>
      </p:sp>
      <p:pic>
        <p:nvPicPr>
          <p:cNvPr id="5" name="Content Placeholder 4"/>
          <p:cNvPicPr>
            <a:picLocks noGrp="1" noChangeAspect="1"/>
          </p:cNvPicPr>
          <p:nvPr>
            <p:ph idx="1"/>
          </p:nvPr>
        </p:nvPicPr>
        <p:blipFill>
          <a:blip r:embed="rId2"/>
          <a:stretch>
            <a:fillRect/>
          </a:stretch>
        </p:blipFill>
        <p:spPr>
          <a:xfrm>
            <a:off x="2829261" y="1982519"/>
            <a:ext cx="6250076" cy="3900756"/>
          </a:xfrm>
          <a:prstGeom prst="rect">
            <a:avLst/>
          </a:prstGeom>
        </p:spPr>
      </p:pic>
    </p:spTree>
    <p:extLst>
      <p:ext uri="{BB962C8B-B14F-4D97-AF65-F5344CB8AC3E}">
        <p14:creationId xmlns:p14="http://schemas.microsoft.com/office/powerpoint/2010/main" val="1686177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062" y="446049"/>
            <a:ext cx="7542255" cy="1680566"/>
          </a:xfrm>
          <a:solidFill>
            <a:schemeClr val="accent1"/>
          </a:solidFill>
          <a:ln>
            <a:solidFill>
              <a:schemeClr val="accent1"/>
            </a:solidFill>
          </a:ln>
        </p:spPr>
        <p:txBody>
          <a:bodyPr>
            <a:normAutofit fontScale="90000"/>
          </a:bodyPr>
          <a:lstStyle/>
          <a:p>
            <a:pPr algn="ctr"/>
            <a:r>
              <a:rPr lang="el-GR" dirty="0">
                <a:solidFill>
                  <a:schemeClr val="hlink"/>
                </a:solidFill>
              </a:rPr>
              <a:t/>
            </a:r>
            <a:br>
              <a:rPr lang="el-GR" dirty="0">
                <a:solidFill>
                  <a:schemeClr val="hlink"/>
                </a:solidFill>
              </a:rPr>
            </a:br>
            <a:r>
              <a:rPr lang="el-GR" dirty="0">
                <a:solidFill>
                  <a:schemeClr val="hlink"/>
                </a:solidFill>
              </a:rPr>
              <a:t/>
            </a:r>
            <a:br>
              <a:rPr lang="el-GR" dirty="0">
                <a:solidFill>
                  <a:schemeClr val="hlink"/>
                </a:solidFill>
              </a:rPr>
            </a:br>
            <a:r>
              <a:rPr lang="el-GR" dirty="0">
                <a:solidFill>
                  <a:schemeClr val="hlink"/>
                </a:solidFill>
              </a:rPr>
              <a:t/>
            </a:r>
            <a:br>
              <a:rPr lang="el-GR" dirty="0">
                <a:solidFill>
                  <a:schemeClr val="hlink"/>
                </a:solidFill>
              </a:rPr>
            </a:br>
            <a:r>
              <a:rPr lang="el-GR" dirty="0">
                <a:solidFill>
                  <a:schemeClr val="hlink"/>
                </a:solidFill>
              </a:rPr>
              <a:t/>
            </a:r>
            <a:br>
              <a:rPr lang="el-GR" dirty="0">
                <a:solidFill>
                  <a:schemeClr val="hlink"/>
                </a:solidFill>
              </a:rPr>
            </a:br>
            <a:r>
              <a:rPr lang="el-GR" dirty="0">
                <a:solidFill>
                  <a:schemeClr val="hlink"/>
                </a:solidFill>
              </a:rPr>
              <a:t/>
            </a:r>
            <a:br>
              <a:rPr lang="el-GR" dirty="0">
                <a:solidFill>
                  <a:schemeClr val="hlink"/>
                </a:solidFill>
              </a:rPr>
            </a:br>
            <a:r>
              <a:rPr lang="el-GR" b="1" dirty="0"/>
              <a:t> </a:t>
            </a:r>
            <a:br>
              <a:rPr lang="el-GR" b="1" dirty="0"/>
            </a:br>
            <a:r>
              <a:rPr lang="el-GR" b="1" dirty="0"/>
              <a:t/>
            </a:r>
            <a:br>
              <a:rPr lang="el-GR" b="1" dirty="0"/>
            </a:br>
            <a:r>
              <a:rPr lang="el-GR" b="1" dirty="0">
                <a:solidFill>
                  <a:schemeClr val="bg2"/>
                </a:solidFill>
              </a:rPr>
              <a:t/>
            </a:r>
            <a:br>
              <a:rPr lang="el-GR" b="1" dirty="0">
                <a:solidFill>
                  <a:schemeClr val="bg2"/>
                </a:solidFill>
              </a:rPr>
            </a:br>
            <a:r>
              <a:rPr lang="el-GR" sz="31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	</a:t>
            </a:r>
            <a:r>
              <a:rPr lang="el-GR" sz="3100" b="1" dirty="0" err="1">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δομικα</a:t>
            </a:r>
            <a:r>
              <a:rPr lang="el-GR" sz="31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3100" b="1" dirty="0" err="1">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στοιχεια</a:t>
            </a:r>
            <a:r>
              <a:rPr lang="el-GR" sz="31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ΕΠΑΓΓΕΛΜΑΤΙΚΗΣ  ΑΓΩΓΗΣ /</a:t>
            </a:r>
            <a:r>
              <a:rPr lang="en-US" sz="31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3100" b="1" dirty="0" err="1">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συμβουλευτικησ</a:t>
            </a:r>
            <a:r>
              <a:rPr lang="el-GR" sz="31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3100" b="1" dirty="0" err="1">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σχεδιασμου</a:t>
            </a:r>
            <a:r>
              <a:rPr lang="el-GR" sz="31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3100" b="1" dirty="0" err="1">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σταδιοδρομιασ</a:t>
            </a:r>
            <a:r>
              <a:rPr lang="en-US" dirty="0">
                <a:solidFill>
                  <a:schemeClr val="bg2"/>
                </a:solidFill>
              </a:rPr>
              <a:t/>
            </a:r>
            <a:br>
              <a:rPr lang="en-US" dirty="0">
                <a:solidFill>
                  <a:schemeClr val="bg2"/>
                </a:solidFill>
              </a:rPr>
            </a:br>
            <a:r>
              <a:rPr lang="en-US" dirty="0">
                <a:solidFill>
                  <a:srgbClr val="00B050"/>
                </a:solidFill>
              </a:rPr>
              <a:t/>
            </a:r>
            <a:br>
              <a:rPr lang="en-US" dirty="0">
                <a:solidFill>
                  <a:srgbClr val="00B050"/>
                </a:solidFill>
              </a:rPr>
            </a:br>
            <a:r>
              <a:rPr lang="el-GR" sz="3200" dirty="0"/>
              <a:t/>
            </a:r>
            <a:br>
              <a:rPr lang="el-GR" sz="3200" dirty="0"/>
            </a:br>
            <a:r>
              <a:rPr lang="el-GR" b="1" dirty="0"/>
              <a:t/>
            </a:r>
            <a:br>
              <a:rPr lang="el-GR" b="1" dirty="0"/>
            </a:br>
            <a:r>
              <a:rPr lang="el-GR" b="1" dirty="0"/>
              <a:t/>
            </a:r>
            <a:br>
              <a:rPr lang="el-GR" b="1" dirty="0"/>
            </a:br>
            <a:r>
              <a:rPr lang="el-GR" b="1" dirty="0"/>
              <a:t/>
            </a:r>
            <a:br>
              <a:rPr lang="el-GR" b="1" dirty="0"/>
            </a:br>
            <a:r>
              <a:rPr lang="el-GR" sz="3200" dirty="0"/>
              <a:t> </a:t>
            </a:r>
            <a:br>
              <a:rPr lang="el-GR" sz="3200" dirty="0"/>
            </a:br>
            <a:r>
              <a:rPr lang="el-GR" dirty="0"/>
              <a:t> </a:t>
            </a:r>
            <a:br>
              <a:rPr lang="el-GR" dirty="0"/>
            </a:br>
            <a:endParaRPr lang="en-US" sz="4000" dirty="0"/>
          </a:p>
        </p:txBody>
      </p:sp>
      <p:sp>
        <p:nvSpPr>
          <p:cNvPr id="4" name="Content Placeholder 3"/>
          <p:cNvSpPr>
            <a:spLocks noGrp="1"/>
          </p:cNvSpPr>
          <p:nvPr>
            <p:ph idx="1"/>
          </p:nvPr>
        </p:nvSpPr>
        <p:spPr>
          <a:xfrm>
            <a:off x="2118732" y="2126615"/>
            <a:ext cx="8104312" cy="4182745"/>
          </a:xfrm>
        </p:spPr>
        <p:txBody>
          <a:bodyPr>
            <a:noAutofit/>
          </a:bodyPr>
          <a:lstStyle/>
          <a:p>
            <a:pPr marL="0" indent="-457200">
              <a:lnSpc>
                <a:spcPct val="100000"/>
              </a:lnSpc>
              <a:spcBef>
                <a:spcPts val="0"/>
              </a:spcBef>
              <a:buAutoNum type="arabicPeriod"/>
            </a:pPr>
            <a:r>
              <a:rPr lang="el-GR" sz="2200" b="1" dirty="0">
                <a:solidFill>
                  <a:schemeClr val="bg2"/>
                </a:solidFill>
                <a:latin typeface="Arial" panose="020B0604020202020204" pitchFamily="34" charset="0"/>
                <a:cs typeface="Arial" panose="020B0604020202020204" pitchFamily="34" charset="0"/>
              </a:rPr>
              <a:t>ΑΤΟΜΟ - ΑΥΤΟΓΝΩΣΙΑ</a:t>
            </a:r>
            <a:br>
              <a:rPr lang="el-GR" sz="2200" b="1" dirty="0">
                <a:solidFill>
                  <a:schemeClr val="bg2"/>
                </a:solidFill>
                <a:latin typeface="Arial" panose="020B0604020202020204" pitchFamily="34" charset="0"/>
                <a:cs typeface="Arial" panose="020B0604020202020204" pitchFamily="34" charset="0"/>
              </a:rPr>
            </a:br>
            <a:endParaRPr lang="el-GR" sz="2200" b="1" dirty="0">
              <a:solidFill>
                <a:schemeClr val="bg2"/>
              </a:solidFill>
              <a:latin typeface="Arial" panose="020B0604020202020204" pitchFamily="34" charset="0"/>
              <a:cs typeface="Arial" panose="020B0604020202020204" pitchFamily="34" charset="0"/>
            </a:endParaRPr>
          </a:p>
          <a:p>
            <a:pPr marL="0" indent="-457200">
              <a:lnSpc>
                <a:spcPct val="100000"/>
              </a:lnSpc>
              <a:spcBef>
                <a:spcPts val="0"/>
              </a:spcBef>
              <a:buAutoNum type="arabicPeriod"/>
            </a:pPr>
            <a:r>
              <a:rPr lang="el-GR" sz="2200" b="1" dirty="0">
                <a:solidFill>
                  <a:schemeClr val="bg2"/>
                </a:solidFill>
                <a:latin typeface="Arial" panose="020B0604020202020204" pitchFamily="34" charset="0"/>
                <a:cs typeface="Arial" panose="020B0604020202020204" pitchFamily="34" charset="0"/>
              </a:rPr>
              <a:t>ΚΟΙΝΩΝΙΑ    ΤΩΝ   ΕΠΑΓΓΕΛΜΑΤΩΝ - ΠΛΗΡΟΦΟΡΗΣΗ </a:t>
            </a:r>
            <a:r>
              <a:rPr lang="el-GR" sz="22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22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2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a:lnSpc>
                <a:spcPct val="100000"/>
              </a:lnSpc>
              <a:spcBef>
                <a:spcPts val="0"/>
              </a:spcBef>
            </a:pPr>
            <a:r>
              <a:rPr lang="en-US" sz="22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200" dirty="0">
                <a:solidFill>
                  <a:schemeClr val="bg2"/>
                </a:solidFill>
                <a:latin typeface="Arial" panose="020B0604020202020204" pitchFamily="34" charset="0"/>
                <a:cs typeface="Arial" panose="020B0604020202020204" pitchFamily="34" charset="0"/>
              </a:rPr>
              <a:t>Ομάδες</a:t>
            </a:r>
            <a:r>
              <a:rPr lang="el-GR" sz="2200" b="1" dirty="0">
                <a:solidFill>
                  <a:schemeClr val="bg2"/>
                </a:solidFill>
                <a:latin typeface="Arial" panose="020B0604020202020204" pitchFamily="34" charset="0"/>
                <a:cs typeface="Arial" panose="020B0604020202020204" pitchFamily="34" charset="0"/>
              </a:rPr>
              <a:t> </a:t>
            </a:r>
            <a:r>
              <a:rPr lang="el-GR" sz="2200" dirty="0">
                <a:solidFill>
                  <a:schemeClr val="bg2"/>
                </a:solidFill>
                <a:latin typeface="Arial" panose="020B0604020202020204" pitchFamily="34" charset="0"/>
                <a:cs typeface="Arial" panose="020B0604020202020204" pitchFamily="34" charset="0"/>
              </a:rPr>
              <a:t>   Επαγγελμάτων </a:t>
            </a:r>
            <a:endParaRPr lang="en-US" sz="2200" dirty="0">
              <a:solidFill>
                <a:schemeClr val="bg2"/>
              </a:solidFill>
              <a:latin typeface="Arial" panose="020B0604020202020204" pitchFamily="34" charset="0"/>
              <a:cs typeface="Arial" panose="020B0604020202020204" pitchFamily="34" charset="0"/>
            </a:endParaRPr>
          </a:p>
          <a:p>
            <a:pPr marL="0">
              <a:lnSpc>
                <a:spcPct val="100000"/>
              </a:lnSpc>
              <a:spcBef>
                <a:spcPts val="0"/>
              </a:spcBef>
              <a:buNone/>
            </a:pPr>
            <a:endParaRPr lang="en-US" sz="2200" dirty="0">
              <a:solidFill>
                <a:schemeClr val="bg2"/>
              </a:solidFill>
              <a:latin typeface="Arial" panose="020B0604020202020204" pitchFamily="34" charset="0"/>
              <a:cs typeface="Arial" panose="020B0604020202020204" pitchFamily="34" charset="0"/>
            </a:endParaRPr>
          </a:p>
          <a:p>
            <a:pPr marL="0">
              <a:lnSpc>
                <a:spcPct val="100000"/>
              </a:lnSpc>
              <a:spcBef>
                <a:spcPts val="0"/>
              </a:spcBef>
            </a:pPr>
            <a:r>
              <a:rPr lang="en-US" sz="2200" dirty="0">
                <a:solidFill>
                  <a:schemeClr val="bg2"/>
                </a:solidFill>
                <a:latin typeface="Arial" panose="020B0604020202020204" pitchFamily="34" charset="0"/>
                <a:cs typeface="Arial" panose="020B0604020202020204" pitchFamily="34" charset="0"/>
              </a:rPr>
              <a:t>    </a:t>
            </a:r>
            <a:r>
              <a:rPr lang="el-GR" sz="2200" dirty="0">
                <a:solidFill>
                  <a:schemeClr val="bg2"/>
                </a:solidFill>
                <a:latin typeface="Arial" panose="020B0604020202020204" pitchFamily="34" charset="0"/>
                <a:cs typeface="Arial" panose="020B0604020202020204" pitchFamily="34" charset="0"/>
              </a:rPr>
              <a:t>Βαθμίδες Εκπαίδευσης και Επαγγέλματα  </a:t>
            </a:r>
            <a:endParaRPr lang="en-US" sz="2200" dirty="0">
              <a:solidFill>
                <a:schemeClr val="bg2"/>
              </a:solidFill>
              <a:latin typeface="Arial" panose="020B0604020202020204" pitchFamily="34" charset="0"/>
              <a:cs typeface="Arial" panose="020B0604020202020204" pitchFamily="34" charset="0"/>
            </a:endParaRPr>
          </a:p>
          <a:p>
            <a:pPr marL="0">
              <a:lnSpc>
                <a:spcPct val="100000"/>
              </a:lnSpc>
              <a:spcBef>
                <a:spcPts val="0"/>
              </a:spcBef>
              <a:buNone/>
            </a:pPr>
            <a:endParaRPr lang="en-US" sz="2200" dirty="0">
              <a:solidFill>
                <a:schemeClr val="bg2"/>
              </a:solidFill>
              <a:latin typeface="Arial" panose="020B0604020202020204" pitchFamily="34" charset="0"/>
              <a:cs typeface="Arial" panose="020B0604020202020204" pitchFamily="34" charset="0"/>
            </a:endParaRPr>
          </a:p>
          <a:p>
            <a:pPr marL="0">
              <a:lnSpc>
                <a:spcPct val="100000"/>
              </a:lnSpc>
              <a:spcBef>
                <a:spcPts val="0"/>
              </a:spcBef>
            </a:pPr>
            <a:r>
              <a:rPr lang="en-US" sz="2200" dirty="0">
                <a:solidFill>
                  <a:schemeClr val="bg2"/>
                </a:solidFill>
                <a:latin typeface="Arial" panose="020B0604020202020204" pitchFamily="34" charset="0"/>
                <a:cs typeface="Arial" panose="020B0604020202020204" pitchFamily="34" charset="0"/>
              </a:rPr>
              <a:t>   </a:t>
            </a:r>
            <a:r>
              <a:rPr lang="el-GR" sz="2200" dirty="0">
                <a:solidFill>
                  <a:schemeClr val="bg2"/>
                </a:solidFill>
                <a:latin typeface="Arial" panose="020B0604020202020204" pitchFamily="34" charset="0"/>
                <a:cs typeface="Arial" panose="020B0604020202020204" pitchFamily="34" charset="0"/>
              </a:rPr>
              <a:t>Αγορά Εργασίας / Προοπτικών Απασχόλησης</a:t>
            </a:r>
          </a:p>
          <a:p>
            <a:pPr marL="0">
              <a:lnSpc>
                <a:spcPct val="100000"/>
              </a:lnSpc>
              <a:spcBef>
                <a:spcPts val="0"/>
              </a:spcBef>
            </a:pPr>
            <a:endParaRPr lang="el-GR" sz="2200" dirty="0">
              <a:solidFill>
                <a:schemeClr val="bg2"/>
              </a:solidFill>
              <a:latin typeface="Arial" panose="020B0604020202020204" pitchFamily="34" charset="0"/>
              <a:cs typeface="Arial" panose="020B0604020202020204" pitchFamily="34" charset="0"/>
            </a:endParaRPr>
          </a:p>
          <a:p>
            <a:pPr marL="0">
              <a:lnSpc>
                <a:spcPct val="100000"/>
              </a:lnSpc>
              <a:spcBef>
                <a:spcPts val="0"/>
              </a:spcBef>
            </a:pPr>
            <a:r>
              <a:rPr lang="el-GR" sz="2200" b="1" dirty="0">
                <a:solidFill>
                  <a:schemeClr val="bg2"/>
                </a:solidFill>
                <a:latin typeface="Arial" panose="020B0604020202020204" pitchFamily="34" charset="0"/>
                <a:cs typeface="Arial" panose="020B0604020202020204" pitchFamily="34" charset="0"/>
              </a:rPr>
              <a:t>3. ΛΗΨΗ ΑΠΟΦΑΣΗΣ</a:t>
            </a:r>
            <a:endParaRPr lang="en-US" sz="2200" b="1" dirty="0">
              <a:solidFill>
                <a:schemeClr val="bg2"/>
              </a:solidFill>
              <a:latin typeface="Arial" panose="020B0604020202020204" pitchFamily="34" charset="0"/>
              <a:cs typeface="Arial" panose="020B0604020202020204" pitchFamily="34" charset="0"/>
            </a:endParaRPr>
          </a:p>
          <a:p>
            <a:pPr marL="0" indent="-342900">
              <a:lnSpc>
                <a:spcPct val="100000"/>
              </a:lnSpc>
              <a:spcBef>
                <a:spcPts val="0"/>
              </a:spcBef>
              <a:buAutoNum type="arabicPeriod"/>
            </a:pPr>
            <a:endParaRPr lang="el-GR" sz="20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4544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p:txBody>
          <a:bodyPr/>
          <a:lstStyle/>
          <a:p>
            <a:endParaRPr lang="el-GR"/>
          </a:p>
        </p:txBody>
      </p:sp>
      <p:sp>
        <p:nvSpPr>
          <p:cNvPr id="3" name="Title 2"/>
          <p:cNvSpPr>
            <a:spLocks noGrp="1"/>
          </p:cNvSpPr>
          <p:nvPr>
            <p:ph type="title"/>
          </p:nvPr>
        </p:nvSpPr>
        <p:spPr>
          <a:xfrm>
            <a:off x="1979610" y="0"/>
            <a:ext cx="8229600" cy="546704"/>
          </a:xfrm>
        </p:spPr>
        <p:txBody>
          <a:bodyPr>
            <a:noAutofit/>
          </a:bodyPr>
          <a:lstStyle/>
          <a:p>
            <a:pPr algn="ctr">
              <a:defRPr/>
            </a:pPr>
            <a:r>
              <a:rPr lang="el-GR" sz="2800" b="1" dirty="0" err="1">
                <a:solidFill>
                  <a:srgbClr val="002060"/>
                </a:solidFill>
                <a:highlight>
                  <a:srgbClr val="FFFF00"/>
                </a:highlight>
                <a:latin typeface="Arial" panose="020B0604020202020204" pitchFamily="34" charset="0"/>
                <a:cs typeface="Arial" panose="020B0604020202020204" pitchFamily="34" charset="0"/>
              </a:rPr>
              <a:t>ΕξεταζΟμενα</a:t>
            </a:r>
            <a:r>
              <a:rPr lang="el-GR" sz="2800" b="1" dirty="0">
                <a:solidFill>
                  <a:srgbClr val="002060"/>
                </a:solidFill>
                <a:highlight>
                  <a:srgbClr val="FFFF00"/>
                </a:highlight>
                <a:latin typeface="Arial" panose="020B0604020202020204" pitchFamily="34" charset="0"/>
                <a:cs typeface="Arial" panose="020B0604020202020204" pitchFamily="34" charset="0"/>
              </a:rPr>
              <a:t> </a:t>
            </a:r>
            <a:r>
              <a:rPr lang="el-GR" sz="2800" b="1" dirty="0" err="1">
                <a:solidFill>
                  <a:srgbClr val="002060"/>
                </a:solidFill>
                <a:highlight>
                  <a:srgbClr val="FFFF00"/>
                </a:highlight>
                <a:latin typeface="Arial" panose="020B0604020202020204" pitchFamily="34" charset="0"/>
                <a:cs typeface="Arial" panose="020B0604020202020204" pitchFamily="34" charset="0"/>
              </a:rPr>
              <a:t>ΜαθΗματα</a:t>
            </a:r>
            <a:r>
              <a:rPr lang="el-GR" sz="2800" b="1" dirty="0">
                <a:solidFill>
                  <a:srgbClr val="002060"/>
                </a:solidFill>
                <a:highlight>
                  <a:srgbClr val="FFFF00"/>
                </a:highlight>
                <a:latin typeface="Arial" panose="020B0604020202020204" pitchFamily="34" charset="0"/>
                <a:cs typeface="Arial" panose="020B0604020202020204" pitchFamily="34" charset="0"/>
              </a:rPr>
              <a:t> Α’ </a:t>
            </a:r>
            <a:r>
              <a:rPr lang="el-GR" sz="2800" b="1" dirty="0" err="1">
                <a:solidFill>
                  <a:srgbClr val="002060"/>
                </a:solidFill>
                <a:highlight>
                  <a:srgbClr val="FFFF00"/>
                </a:highlight>
                <a:latin typeface="Arial" panose="020B0604020202020204" pitchFamily="34" charset="0"/>
                <a:cs typeface="Arial" panose="020B0604020202020204" pitchFamily="34" charset="0"/>
              </a:rPr>
              <a:t>ΛυκεΙου</a:t>
            </a:r>
            <a:r>
              <a:rPr lang="el-GR" sz="2800" b="1" dirty="0">
                <a:solidFill>
                  <a:srgbClr val="002060"/>
                </a:solidFill>
                <a:highlight>
                  <a:srgbClr val="FFFF00"/>
                </a:highlight>
                <a:latin typeface="Arial" panose="020B0604020202020204" pitchFamily="34" charset="0"/>
                <a:cs typeface="Arial" panose="020B0604020202020204" pitchFamily="34" charset="0"/>
              </a:rPr>
              <a:t> </a:t>
            </a:r>
          </a:p>
        </p:txBody>
      </p:sp>
      <p:graphicFrame>
        <p:nvGraphicFramePr>
          <p:cNvPr id="4" name="Content Placeholder 3"/>
          <p:cNvGraphicFramePr>
            <a:graphicFrameLocks/>
          </p:cNvGraphicFramePr>
          <p:nvPr>
            <p:extLst>
              <p:ext uri="{D42A27DB-BD31-4B8C-83A1-F6EECF244321}">
                <p14:modId xmlns:p14="http://schemas.microsoft.com/office/powerpoint/2010/main" val="3028573016"/>
              </p:ext>
            </p:extLst>
          </p:nvPr>
        </p:nvGraphicFramePr>
        <p:xfrm>
          <a:off x="351401" y="546704"/>
          <a:ext cx="11486017" cy="6134137"/>
        </p:xfrm>
        <a:graphic>
          <a:graphicData uri="http://schemas.openxmlformats.org/drawingml/2006/table">
            <a:tbl>
              <a:tblPr firstRow="1" bandRow="1">
                <a:tableStyleId>{5C22544A-7EE6-4342-B048-85BDC9FD1C3A}</a:tableStyleId>
              </a:tblPr>
              <a:tblGrid>
                <a:gridCol w="5105970">
                  <a:extLst>
                    <a:ext uri="{9D8B030D-6E8A-4147-A177-3AD203B41FA5}">
                      <a16:colId xmlns:a16="http://schemas.microsoft.com/office/drawing/2014/main" val="20000"/>
                    </a:ext>
                  </a:extLst>
                </a:gridCol>
                <a:gridCol w="6380047">
                  <a:extLst>
                    <a:ext uri="{9D8B030D-6E8A-4147-A177-3AD203B41FA5}">
                      <a16:colId xmlns:a16="http://schemas.microsoft.com/office/drawing/2014/main" val="20001"/>
                    </a:ext>
                  </a:extLst>
                </a:gridCol>
              </a:tblGrid>
              <a:tr h="706359">
                <a:tc>
                  <a:txBody>
                    <a:bodyPr/>
                    <a:lstStyle/>
                    <a:p>
                      <a:pPr algn="ctr"/>
                      <a:r>
                        <a:rPr lang="el-GR" sz="2000" dirty="0">
                          <a:solidFill>
                            <a:srgbClr val="002060"/>
                          </a:solidFill>
                          <a:latin typeface="Arial" panose="020B0604020202020204" pitchFamily="34" charset="0"/>
                          <a:cs typeface="Arial" panose="020B0604020202020204" pitchFamily="34" charset="0"/>
                        </a:rPr>
                        <a:t>Ομάδες </a:t>
                      </a:r>
                      <a:r>
                        <a:rPr lang="el-GR" sz="2000" baseline="0" dirty="0">
                          <a:solidFill>
                            <a:srgbClr val="002060"/>
                          </a:solidFill>
                          <a:latin typeface="Arial" panose="020B0604020202020204" pitchFamily="34" charset="0"/>
                          <a:cs typeface="Arial" panose="020B0604020202020204" pitchFamily="34" charset="0"/>
                        </a:rPr>
                        <a:t>Μαθημάτων Προσανατολισμού (ΟΜΠ)</a:t>
                      </a:r>
                      <a:endParaRPr lang="el-GR" sz="2000"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l-GR" sz="800" dirty="0">
                        <a:latin typeface="Arial" panose="020B0604020202020204" pitchFamily="34" charset="0"/>
                        <a:cs typeface="Arial" panose="020B0604020202020204" pitchFamily="34" charset="0"/>
                      </a:endParaRPr>
                    </a:p>
                    <a:p>
                      <a:pPr algn="ctr"/>
                      <a:r>
                        <a:rPr lang="el-GR" sz="2400" dirty="0">
                          <a:solidFill>
                            <a:srgbClr val="002060"/>
                          </a:solidFill>
                          <a:latin typeface="Arial" panose="020B0604020202020204" pitchFamily="34" charset="0"/>
                          <a:cs typeface="Arial" panose="020B0604020202020204" pitchFamily="34" charset="0"/>
                        </a:rPr>
                        <a:t>Εξεταζόμενα Μαθήματα </a:t>
                      </a:r>
                      <a:r>
                        <a:rPr lang="en-US" sz="2400" dirty="0">
                          <a:solidFill>
                            <a:srgbClr val="002060"/>
                          </a:solidFill>
                          <a:latin typeface="Arial" panose="020B0604020202020204" pitchFamily="34" charset="0"/>
                          <a:cs typeface="Arial" panose="020B0604020202020204" pitchFamily="34" charset="0"/>
                        </a:rPr>
                        <a:t>(4)</a:t>
                      </a:r>
                      <a:endParaRPr lang="el-GR" sz="24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346604">
                <a:tc>
                  <a:txBody>
                    <a:bodyPr/>
                    <a:lstStyle/>
                    <a:p>
                      <a:pPr algn="ctr"/>
                      <a:endParaRPr kumimoji="0" lang="el-GR" sz="1800" b="1" kern="1200" baseline="0" dirty="0">
                        <a:solidFill>
                          <a:schemeClr val="dk1"/>
                        </a:solidFill>
                        <a:latin typeface="Arial" panose="020B0604020202020204" pitchFamily="34" charset="0"/>
                        <a:ea typeface="+mn-ea"/>
                        <a:cs typeface="Arial" panose="020B0604020202020204" pitchFamily="34" charset="0"/>
                      </a:endParaRPr>
                    </a:p>
                    <a:p>
                      <a:pPr algn="ctr"/>
                      <a:endParaRPr kumimoji="0" lang="el-GR" sz="2800" b="1" kern="1200" baseline="0" dirty="0">
                        <a:solidFill>
                          <a:schemeClr val="dk1"/>
                        </a:solidFill>
                        <a:latin typeface="Arial" panose="020B0604020202020204" pitchFamily="34" charset="0"/>
                        <a:ea typeface="+mn-ea"/>
                        <a:cs typeface="Arial" panose="020B0604020202020204" pitchFamily="34" charset="0"/>
                      </a:endParaRPr>
                    </a:p>
                    <a:p>
                      <a:pPr algn="ctr"/>
                      <a:r>
                        <a:rPr kumimoji="0" lang="el-GR" sz="2800" b="1" kern="1200" baseline="0" dirty="0">
                          <a:solidFill>
                            <a:schemeClr val="dk1"/>
                          </a:solidFill>
                          <a:latin typeface="Arial" panose="020B0604020202020204" pitchFamily="34" charset="0"/>
                          <a:ea typeface="+mn-ea"/>
                          <a:cs typeface="Arial" panose="020B0604020202020204" pitchFamily="34" charset="0"/>
                        </a:rPr>
                        <a:t>1</a:t>
                      </a:r>
                      <a:r>
                        <a:rPr kumimoji="0" lang="el-GR" sz="2800" b="1" kern="1200" baseline="30000" dirty="0">
                          <a:solidFill>
                            <a:schemeClr val="dk1"/>
                          </a:solidFill>
                          <a:latin typeface="Arial" panose="020B0604020202020204" pitchFamily="34" charset="0"/>
                          <a:ea typeface="+mn-ea"/>
                          <a:cs typeface="Arial" panose="020B0604020202020204" pitchFamily="34" charset="0"/>
                        </a:rPr>
                        <a:t>η</a:t>
                      </a:r>
                      <a:r>
                        <a:rPr kumimoji="0" lang="el-GR" sz="2800" b="1" kern="1200" baseline="0" dirty="0">
                          <a:solidFill>
                            <a:schemeClr val="dk1"/>
                          </a:solidFill>
                          <a:latin typeface="Arial" panose="020B0604020202020204" pitchFamily="34" charset="0"/>
                          <a:ea typeface="+mn-ea"/>
                          <a:cs typeface="Arial" panose="020B0604020202020204" pitchFamily="34" charset="0"/>
                        </a:rPr>
                        <a:t>  ΟΜΠ</a:t>
                      </a:r>
                    </a:p>
                    <a:p>
                      <a:pPr algn="ctr"/>
                      <a:endParaRPr lang="el-GR"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Νέα Ελληνικά κοινού κορμού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Αρχαία Ελληνικά/ Αρχαιογνωσία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Ιστορία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Μαθηματικά κοινού κορμού</a:t>
                      </a:r>
                      <a:endParaRPr lang="el-GR"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1"/>
                  </a:ext>
                </a:extLst>
              </a:tr>
              <a:tr h="1311809">
                <a:tc>
                  <a:txBody>
                    <a:bodyPr/>
                    <a:lstStyle/>
                    <a:p>
                      <a:pPr algn="ctr"/>
                      <a:endParaRPr lang="el-GR" b="1" dirty="0">
                        <a:latin typeface="Arial" panose="020B0604020202020204" pitchFamily="34" charset="0"/>
                        <a:cs typeface="Arial" panose="020B0604020202020204" pitchFamily="34" charset="0"/>
                      </a:endParaRPr>
                    </a:p>
                    <a:p>
                      <a:pPr algn="ctr"/>
                      <a:endParaRPr lang="el-GR" b="1" dirty="0">
                        <a:latin typeface="Arial" panose="020B0604020202020204" pitchFamily="34" charset="0"/>
                        <a:cs typeface="Arial" panose="020B0604020202020204" pitchFamily="34" charset="0"/>
                      </a:endParaRPr>
                    </a:p>
                    <a:p>
                      <a:pPr algn="ctr"/>
                      <a:r>
                        <a:rPr lang="el-GR" sz="2800" b="1" dirty="0">
                          <a:latin typeface="Arial" panose="020B0604020202020204" pitchFamily="34" charset="0"/>
                          <a:cs typeface="Arial" panose="020B0604020202020204" pitchFamily="34" charset="0"/>
                        </a:rPr>
                        <a:t>2</a:t>
                      </a:r>
                      <a:r>
                        <a:rPr lang="el-GR" sz="2800" b="1" baseline="30000" dirty="0">
                          <a:latin typeface="Arial" panose="020B0604020202020204" pitchFamily="34" charset="0"/>
                          <a:cs typeface="Arial" panose="020B0604020202020204" pitchFamily="34" charset="0"/>
                        </a:rPr>
                        <a:t>η</a:t>
                      </a:r>
                      <a:r>
                        <a:rPr lang="el-GR" sz="2800" b="1" dirty="0">
                          <a:latin typeface="Arial" panose="020B0604020202020204" pitchFamily="34" charset="0"/>
                          <a:cs typeface="Arial" panose="020B0604020202020204" pitchFamily="34" charset="0"/>
                        </a:rPr>
                        <a:t> ΟΜΠ</a:t>
                      </a:r>
                    </a:p>
                  </a:txBody>
                  <a:tcPr>
                    <a:solidFill>
                      <a:schemeClr val="accent2">
                        <a:lumMod val="20000"/>
                        <a:lumOff val="80000"/>
                      </a:schemeClr>
                    </a:solidFill>
                  </a:tcPr>
                </a:tc>
                <a:tc>
                  <a:txBody>
                    <a:bodyPr/>
                    <a:lstStyle/>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Νέα Ελληνικά κοινού κορμού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Μαθηματικά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Φυσική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Χημεία - Βιολογία κοινού κορμού</a:t>
                      </a:r>
                      <a:endParaRPr lang="el-GR" sz="2000" dirty="0">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10002"/>
                  </a:ext>
                </a:extLst>
              </a:tr>
              <a:tr h="1310562">
                <a:tc>
                  <a:txBody>
                    <a:bodyPr/>
                    <a:lstStyle/>
                    <a:p>
                      <a:pPr algn="ctr"/>
                      <a:endParaRPr lang="el-GR" b="1" dirty="0">
                        <a:latin typeface="Arial" panose="020B0604020202020204" pitchFamily="34" charset="0"/>
                        <a:cs typeface="Arial" panose="020B0604020202020204" pitchFamily="34" charset="0"/>
                      </a:endParaRPr>
                    </a:p>
                    <a:p>
                      <a:pPr algn="ctr"/>
                      <a:endParaRPr lang="el-GR" b="1" dirty="0">
                        <a:latin typeface="Arial" panose="020B0604020202020204" pitchFamily="34" charset="0"/>
                        <a:cs typeface="Arial" panose="020B0604020202020204" pitchFamily="34" charset="0"/>
                      </a:endParaRPr>
                    </a:p>
                    <a:p>
                      <a:pPr algn="ctr"/>
                      <a:r>
                        <a:rPr lang="el-GR" sz="2800" b="1" dirty="0">
                          <a:latin typeface="Arial" panose="020B0604020202020204" pitchFamily="34" charset="0"/>
                          <a:cs typeface="Arial" panose="020B0604020202020204" pitchFamily="34" charset="0"/>
                        </a:rPr>
                        <a:t>3</a:t>
                      </a:r>
                      <a:r>
                        <a:rPr lang="el-GR" sz="2800" b="1" baseline="30000" dirty="0">
                          <a:latin typeface="Arial" panose="020B0604020202020204" pitchFamily="34" charset="0"/>
                          <a:cs typeface="Arial" panose="020B0604020202020204" pitchFamily="34" charset="0"/>
                        </a:rPr>
                        <a:t>η</a:t>
                      </a:r>
                      <a:r>
                        <a:rPr lang="el-GR" sz="2800" b="1" dirty="0">
                          <a:latin typeface="Arial" panose="020B0604020202020204" pitchFamily="34" charset="0"/>
                          <a:cs typeface="Arial" panose="020B0604020202020204" pitchFamily="34" charset="0"/>
                        </a:rPr>
                        <a:t> ΟΜΠ</a:t>
                      </a:r>
                    </a:p>
                  </a:txBody>
                  <a:tcPr>
                    <a:solidFill>
                      <a:srgbClr val="99FF66"/>
                    </a:solidFill>
                  </a:tcPr>
                </a:tc>
                <a:tc>
                  <a:txBody>
                    <a:bodyPr/>
                    <a:lstStyle/>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Νέα Ελληνικά κοινού κορμού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Μαθηματικά προσανατολισμού</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2000" kern="1200" baseline="0" dirty="0">
                          <a:solidFill>
                            <a:schemeClr val="dk1"/>
                          </a:solidFill>
                          <a:latin typeface="Arial" panose="020B0604020202020204" pitchFamily="34" charset="0"/>
                          <a:ea typeface="+mn-ea"/>
                          <a:cs typeface="Arial" panose="020B0604020202020204" pitchFamily="34" charset="0"/>
                        </a:rPr>
                        <a:t>Οικονομικά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Ιστορία κοινού κορμού</a:t>
                      </a:r>
                      <a:endParaRPr lang="el-GR" sz="2000" dirty="0">
                        <a:latin typeface="Arial" panose="020B0604020202020204" pitchFamily="34" charset="0"/>
                        <a:cs typeface="Arial" panose="020B0604020202020204" pitchFamily="34" charset="0"/>
                      </a:endParaRPr>
                    </a:p>
                  </a:txBody>
                  <a:tcPr>
                    <a:solidFill>
                      <a:srgbClr val="99FF66"/>
                    </a:solidFill>
                  </a:tcPr>
                </a:tc>
                <a:extLst>
                  <a:ext uri="{0D108BD9-81ED-4DB2-BD59-A6C34878D82A}">
                    <a16:rowId xmlns:a16="http://schemas.microsoft.com/office/drawing/2014/main" val="10003"/>
                  </a:ext>
                </a:extLst>
              </a:tr>
              <a:tr h="1311809">
                <a:tc>
                  <a:txBody>
                    <a:bodyPr/>
                    <a:lstStyle/>
                    <a:p>
                      <a:pPr algn="ctr"/>
                      <a:endParaRPr lang="el-GR" b="1" dirty="0">
                        <a:latin typeface="Arial" panose="020B0604020202020204" pitchFamily="34" charset="0"/>
                        <a:cs typeface="Arial" panose="020B0604020202020204" pitchFamily="34" charset="0"/>
                      </a:endParaRPr>
                    </a:p>
                    <a:p>
                      <a:pPr algn="ctr"/>
                      <a:endParaRPr lang="el-GR" b="1" dirty="0">
                        <a:latin typeface="Arial" panose="020B0604020202020204" pitchFamily="34" charset="0"/>
                        <a:cs typeface="Arial" panose="020B0604020202020204" pitchFamily="34" charset="0"/>
                      </a:endParaRPr>
                    </a:p>
                    <a:p>
                      <a:pPr algn="ctr"/>
                      <a:r>
                        <a:rPr lang="el-GR" sz="2800" b="1" dirty="0">
                          <a:latin typeface="Arial" panose="020B0604020202020204" pitchFamily="34" charset="0"/>
                          <a:cs typeface="Arial" panose="020B0604020202020204" pitchFamily="34" charset="0"/>
                        </a:rPr>
                        <a:t>4</a:t>
                      </a:r>
                      <a:r>
                        <a:rPr lang="el-GR" sz="2800" b="1" baseline="30000" dirty="0">
                          <a:latin typeface="Arial" panose="020B0604020202020204" pitchFamily="34" charset="0"/>
                          <a:cs typeface="Arial" panose="020B0604020202020204" pitchFamily="34" charset="0"/>
                        </a:rPr>
                        <a:t>η</a:t>
                      </a:r>
                      <a:r>
                        <a:rPr lang="el-GR" sz="2800" b="1" dirty="0">
                          <a:latin typeface="Arial" panose="020B0604020202020204" pitchFamily="34" charset="0"/>
                          <a:cs typeface="Arial" panose="020B0604020202020204" pitchFamily="34" charset="0"/>
                        </a:rPr>
                        <a:t> ΟΜΠ</a:t>
                      </a:r>
                    </a:p>
                  </a:txBody>
                  <a:tcPr>
                    <a:solidFill>
                      <a:srgbClr val="F2F99D"/>
                    </a:solidFill>
                  </a:tcPr>
                </a:tc>
                <a:tc>
                  <a:txBody>
                    <a:bodyPr/>
                    <a:lstStyle/>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Νέα Ελληνικά κοινού κορμού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Αγγλικά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Οικονομικά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Μαθηματικά κοινού κορμού</a:t>
                      </a:r>
                      <a:endParaRPr lang="el-GR" sz="2000" dirty="0">
                        <a:latin typeface="Arial" panose="020B0604020202020204" pitchFamily="34" charset="0"/>
                        <a:cs typeface="Arial" panose="020B0604020202020204" pitchFamily="34" charset="0"/>
                      </a:endParaRPr>
                    </a:p>
                  </a:txBody>
                  <a:tcPr>
                    <a:solidFill>
                      <a:srgbClr val="F2F99D"/>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2" y="802889"/>
            <a:ext cx="8026399" cy="5238474"/>
          </a:xfrm>
        </p:spPr>
        <p:txBody>
          <a:bodyPr/>
          <a:lstStyle/>
          <a:p>
            <a:pPr marL="0" indent="0" algn="just">
              <a:buNone/>
            </a:pPr>
            <a:endParaRPr lang="el-GR" dirty="0"/>
          </a:p>
          <a:p>
            <a:pPr marL="0" indent="0" algn="just">
              <a:buNone/>
            </a:pPr>
            <a:r>
              <a:rPr lang="el-GR" b="1" dirty="0">
                <a:solidFill>
                  <a:srgbClr val="7030A0"/>
                </a:solidFill>
                <a:latin typeface="Times New Roman" panose="02020603050405020304" pitchFamily="18" charset="0"/>
                <a:cs typeface="Times New Roman" panose="02020603050405020304" pitchFamily="18" charset="0"/>
              </a:rPr>
              <a:t>***</a:t>
            </a:r>
            <a:r>
              <a:rPr lang="en-US" dirty="0"/>
              <a:t> </a:t>
            </a:r>
            <a:r>
              <a:rPr lang="el-GR" sz="2800" b="1" dirty="0">
                <a:solidFill>
                  <a:srgbClr val="7030A0"/>
                </a:solidFill>
                <a:latin typeface="Times New Roman" panose="02020603050405020304" pitchFamily="18" charset="0"/>
                <a:cs typeface="Times New Roman" panose="02020603050405020304" pitchFamily="18" charset="0"/>
              </a:rPr>
              <a:t>Οι μαθητές που έχουν απόφαση από την Επαρχιακή Επιτροπή Ειδικής Αγωγής και Εκπαίδευσης (ΕΕΕΑΕ), θα έχουν την δυνατότητα μόνο για την Α’ Λυκείου, αν το επιθυμούν, με γραπτό αίτημα των γονέων/κηδεμόνων, να δηλώσουν ως εξεταζόμενο μάθημα την Ιστορία Κοινού κορμού αντί του μαθήματος των Αγγλικών.   </a:t>
            </a:r>
            <a:endParaRPr lang="en-US"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61606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0524581"/>
              </p:ext>
            </p:extLst>
          </p:nvPr>
        </p:nvGraphicFramePr>
        <p:xfrm>
          <a:off x="186267" y="169332"/>
          <a:ext cx="11802533" cy="6559169"/>
        </p:xfrm>
        <a:graphic>
          <a:graphicData uri="http://schemas.openxmlformats.org/drawingml/2006/table">
            <a:tbl>
              <a:tblPr firstRow="1" bandRow="1">
                <a:tableStyleId>{5C22544A-7EE6-4342-B048-85BDC9FD1C3A}</a:tableStyleId>
              </a:tblPr>
              <a:tblGrid>
                <a:gridCol w="11802533">
                  <a:extLst>
                    <a:ext uri="{9D8B030D-6E8A-4147-A177-3AD203B41FA5}">
                      <a16:colId xmlns:a16="http://schemas.microsoft.com/office/drawing/2014/main" val="20000"/>
                    </a:ext>
                  </a:extLst>
                </a:gridCol>
              </a:tblGrid>
              <a:tr h="991016">
                <a:tc>
                  <a:txBody>
                    <a:bodyPr/>
                    <a:lstStyle/>
                    <a:p>
                      <a:pPr algn="ctr"/>
                      <a:endParaRPr lang="el-GR" sz="1050" dirty="0">
                        <a:latin typeface="Arial" panose="020B0604020202020204" pitchFamily="34" charset="0"/>
                        <a:cs typeface="Arial" panose="020B0604020202020204" pitchFamily="34" charset="0"/>
                      </a:endParaRPr>
                    </a:p>
                    <a:p>
                      <a:pPr algn="ctr"/>
                      <a:r>
                        <a:rPr lang="el-GR" sz="3600" dirty="0">
                          <a:solidFill>
                            <a:srgbClr val="002060"/>
                          </a:solidFill>
                          <a:latin typeface="Arial" panose="020B0604020202020204" pitchFamily="34" charset="0"/>
                          <a:cs typeface="Arial" panose="020B0604020202020204" pitchFamily="34" charset="0"/>
                        </a:rPr>
                        <a:t>ΚΑΤΕΥΘΥΝΣΕΙΣ ΣΤΗ Β’ ΚΑΙ Γ’ ΛΥΚΕΙΟΥ</a:t>
                      </a:r>
                    </a:p>
                  </a:txBody>
                  <a:tcPr/>
                </a:tc>
                <a:extLst>
                  <a:ext uri="{0D108BD9-81ED-4DB2-BD59-A6C34878D82A}">
                    <a16:rowId xmlns:a16="http://schemas.microsoft.com/office/drawing/2014/main" val="10000"/>
                  </a:ext>
                </a:extLst>
              </a:tr>
              <a:tr h="922204">
                <a:tc>
                  <a:txBody>
                    <a:bodyPr/>
                    <a:lstStyle/>
                    <a:p>
                      <a:pPr marL="0" indent="0">
                        <a:buNone/>
                      </a:pPr>
                      <a:r>
                        <a:rPr kumimoji="0" lang="el-GR" sz="1000" b="1" kern="1200" baseline="0" dirty="0">
                          <a:solidFill>
                            <a:schemeClr val="dk1"/>
                          </a:solidFill>
                          <a:latin typeface="Arial" panose="020B0604020202020204" pitchFamily="34" charset="0"/>
                          <a:ea typeface="+mn-ea"/>
                          <a:cs typeface="Arial" panose="020B0604020202020204" pitchFamily="34" charset="0"/>
                        </a:rPr>
                        <a:t>   </a:t>
                      </a:r>
                    </a:p>
                    <a:p>
                      <a:pPr marL="0" indent="0">
                        <a:buNone/>
                      </a:pPr>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kumimoji="0" lang="el-GR" sz="2800" b="1" kern="1200" baseline="0" dirty="0">
                          <a:solidFill>
                            <a:schemeClr val="dk1"/>
                          </a:solidFill>
                          <a:latin typeface="Arial" panose="020B0604020202020204" pitchFamily="34" charset="0"/>
                          <a:ea typeface="+mn-ea"/>
                          <a:cs typeface="Arial" panose="020B0604020202020204" pitchFamily="34" charset="0"/>
                        </a:rPr>
                        <a:t>Κ1      Κλασικών και Ανθρωπιστικών Σπουδών </a:t>
                      </a:r>
                      <a:endParaRPr kumimoji="0" lang="el-GR" sz="2800" b="0" kern="1200" baseline="0" dirty="0">
                        <a:solidFill>
                          <a:schemeClr val="dk1"/>
                        </a:solidFill>
                        <a:latin typeface="Arial" panose="020B0604020202020204" pitchFamily="34" charset="0"/>
                        <a:ea typeface="+mn-ea"/>
                        <a:cs typeface="Arial" panose="020B0604020202020204" pitchFamily="34" charset="0"/>
                      </a:endParaRPr>
                    </a:p>
                  </a:txBody>
                  <a:tcPr>
                    <a:solidFill>
                      <a:srgbClr val="FFFF61"/>
                    </a:solidFill>
                  </a:tcPr>
                </a:tc>
                <a:extLst>
                  <a:ext uri="{0D108BD9-81ED-4DB2-BD59-A6C34878D82A}">
                    <a16:rowId xmlns:a16="http://schemas.microsoft.com/office/drawing/2014/main" val="10001"/>
                  </a:ext>
                </a:extLst>
              </a:tr>
              <a:tr h="9222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l-GR" sz="1000" b="1" kern="1200" baseline="0" dirty="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kumimoji="0" lang="el-GR" sz="2800" b="1" kern="1200" baseline="0" dirty="0">
                          <a:solidFill>
                            <a:schemeClr val="dk1"/>
                          </a:solidFill>
                          <a:latin typeface="Arial" panose="020B0604020202020204" pitchFamily="34" charset="0"/>
                          <a:ea typeface="+mn-ea"/>
                          <a:cs typeface="Arial" panose="020B0604020202020204" pitchFamily="34" charset="0"/>
                        </a:rPr>
                        <a:t>Κ2      Ξένων Γλωσσών και Ευρωπαϊκών Σπουδών</a:t>
                      </a:r>
                      <a:endParaRPr kumimoji="0" lang="el-GR" sz="2800" b="0" kern="1200" baseline="0" dirty="0">
                        <a:solidFill>
                          <a:schemeClr val="dk1"/>
                        </a:solidFill>
                        <a:latin typeface="Arial" panose="020B0604020202020204" pitchFamily="34" charset="0"/>
                        <a:ea typeface="+mn-ea"/>
                        <a:cs typeface="Arial" panose="020B0604020202020204" pitchFamily="34" charset="0"/>
                      </a:endParaRPr>
                    </a:p>
                  </a:txBody>
                  <a:tcPr>
                    <a:solidFill>
                      <a:srgbClr val="92D050"/>
                    </a:solidFill>
                  </a:tcPr>
                </a:tc>
                <a:extLst>
                  <a:ext uri="{0D108BD9-81ED-4DB2-BD59-A6C34878D82A}">
                    <a16:rowId xmlns:a16="http://schemas.microsoft.com/office/drawing/2014/main" val="10002"/>
                  </a:ext>
                </a:extLst>
              </a:tr>
              <a:tr h="1332072">
                <a:tc>
                  <a:txBody>
                    <a:bodyPr/>
                    <a:lstStyle/>
                    <a:p>
                      <a:pPr marL="342900" indent="-342900">
                        <a:buNone/>
                      </a:pPr>
                      <a:endParaRPr kumimoji="0" lang="el-GR" sz="1000" b="1" kern="1200" baseline="0" dirty="0">
                        <a:solidFill>
                          <a:schemeClr val="dk1"/>
                        </a:solidFill>
                        <a:latin typeface="Arial" panose="020B0604020202020204" pitchFamily="34" charset="0"/>
                        <a:ea typeface="+mn-ea"/>
                        <a:cs typeface="Arial" panose="020B0604020202020204" pitchFamily="34" charset="0"/>
                      </a:endParaRPr>
                    </a:p>
                    <a:p>
                      <a:pPr marL="342900" indent="-342900">
                        <a:buNone/>
                      </a:pPr>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kumimoji="0" lang="el-GR" sz="2800" b="1" kern="1200" baseline="0" dirty="0">
                          <a:solidFill>
                            <a:schemeClr val="dk1"/>
                          </a:solidFill>
                          <a:latin typeface="Arial" panose="020B0604020202020204" pitchFamily="34" charset="0"/>
                          <a:ea typeface="+mn-ea"/>
                          <a:cs typeface="Arial" panose="020B0604020202020204" pitchFamily="34" charset="0"/>
                        </a:rPr>
                        <a:t>Κ3</a:t>
                      </a:r>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kumimoji="0" lang="el-GR" sz="2800" b="1" kern="1200" baseline="0" dirty="0">
                          <a:solidFill>
                            <a:schemeClr val="dk1"/>
                          </a:solidFill>
                          <a:latin typeface="Arial" panose="020B0604020202020204" pitchFamily="34" charset="0"/>
                          <a:ea typeface="+mn-ea"/>
                          <a:cs typeface="Arial" panose="020B0604020202020204" pitchFamily="34" charset="0"/>
                        </a:rPr>
                        <a:t>Θετικών Επιστημών – Βιοεπιστημών –</a:t>
                      </a:r>
                    </a:p>
                    <a:p>
                      <a:pPr marL="342900" indent="-342900">
                        <a:buNone/>
                      </a:pPr>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kumimoji="0" lang="el-GR" sz="2800" b="1" kern="1200" baseline="0" dirty="0">
                          <a:solidFill>
                            <a:schemeClr val="dk1"/>
                          </a:solidFill>
                          <a:latin typeface="Arial" panose="020B0604020202020204" pitchFamily="34" charset="0"/>
                          <a:ea typeface="+mn-ea"/>
                          <a:cs typeface="Arial" panose="020B0604020202020204" pitchFamily="34" charset="0"/>
                        </a:rPr>
                        <a:t>Πληροφορικής - Τεχνολογίας</a:t>
                      </a:r>
                      <a:endParaRPr lang="el-GR" sz="2800" dirty="0">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10003"/>
                  </a:ext>
                </a:extLst>
              </a:tr>
              <a:tr h="768068">
                <a:tc>
                  <a:txBody>
                    <a:bodyPr/>
                    <a:lstStyle/>
                    <a:p>
                      <a:pPr algn="l"/>
                      <a:endParaRPr kumimoji="0" lang="el-GR" sz="1000" b="1" kern="1200" baseline="0" dirty="0">
                        <a:solidFill>
                          <a:schemeClr val="dk1"/>
                        </a:solidFill>
                        <a:latin typeface="Arial" panose="020B0604020202020204" pitchFamily="34" charset="0"/>
                        <a:ea typeface="+mn-ea"/>
                        <a:cs typeface="Arial" panose="020B0604020202020204" pitchFamily="34" charset="0"/>
                      </a:endParaRPr>
                    </a:p>
                    <a:p>
                      <a:pPr algn="l"/>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lang="el-GR" sz="2800" b="1" baseline="0" dirty="0">
                          <a:latin typeface="Arial" panose="020B0604020202020204" pitchFamily="34" charset="0"/>
                          <a:cs typeface="Arial" panose="020B0604020202020204" pitchFamily="34" charset="0"/>
                        </a:rPr>
                        <a:t>Κ4      </a:t>
                      </a:r>
                      <a:r>
                        <a:rPr kumimoji="0" lang="el-GR" sz="2800" b="1" kern="1200" baseline="0" dirty="0">
                          <a:solidFill>
                            <a:schemeClr val="dk1"/>
                          </a:solidFill>
                          <a:latin typeface="Arial" panose="020B0604020202020204" pitchFamily="34" charset="0"/>
                          <a:ea typeface="+mn-ea"/>
                          <a:cs typeface="Arial" panose="020B0604020202020204" pitchFamily="34" charset="0"/>
                        </a:rPr>
                        <a:t>Οικονομικών Επιστημών </a:t>
                      </a:r>
                      <a:endParaRPr lang="el-GR" sz="28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0004"/>
                  </a:ext>
                </a:extLst>
              </a:tr>
              <a:tr h="802185">
                <a:tc>
                  <a:txBody>
                    <a:bodyPr/>
                    <a:lstStyle/>
                    <a:p>
                      <a:pPr algn="l"/>
                      <a:endParaRPr kumimoji="0" lang="el-GR" sz="1000" b="1" kern="1200" baseline="0" dirty="0">
                        <a:solidFill>
                          <a:schemeClr val="dk1"/>
                        </a:solidFill>
                        <a:latin typeface="Arial" panose="020B0604020202020204" pitchFamily="34" charset="0"/>
                        <a:ea typeface="+mn-ea"/>
                        <a:cs typeface="Arial" panose="020B0604020202020204" pitchFamily="34" charset="0"/>
                      </a:endParaRPr>
                    </a:p>
                    <a:p>
                      <a:pPr algn="l">
                        <a:tabLst>
                          <a:tab pos="1435100" algn="l"/>
                        </a:tabLst>
                      </a:pPr>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kumimoji="0" lang="el-GR" sz="2800" b="1" kern="1200" baseline="0" dirty="0">
                          <a:solidFill>
                            <a:schemeClr val="dk1"/>
                          </a:solidFill>
                          <a:latin typeface="Arial" panose="020B0604020202020204" pitchFamily="34" charset="0"/>
                          <a:ea typeface="+mn-ea"/>
                          <a:cs typeface="Arial" panose="020B0604020202020204" pitchFamily="34" charset="0"/>
                        </a:rPr>
                        <a:t>Κ5      Εμπορίου και Υπηρεσιών</a:t>
                      </a:r>
                      <a:endParaRPr kumimoji="0" lang="el-GR" sz="2800" b="0" kern="1200" baseline="0" dirty="0">
                        <a:solidFill>
                          <a:schemeClr val="dk1"/>
                        </a:solidFill>
                        <a:latin typeface="Arial" panose="020B0604020202020204" pitchFamily="34" charset="0"/>
                        <a:ea typeface="+mn-ea"/>
                        <a:cs typeface="Arial" panose="020B0604020202020204" pitchFamily="34" charset="0"/>
                      </a:endParaRPr>
                    </a:p>
                    <a:p>
                      <a:pPr algn="l"/>
                      <a:endParaRPr kumimoji="0" lang="el-GR" sz="1000" b="1" kern="1200" baseline="0" dirty="0">
                        <a:solidFill>
                          <a:schemeClr val="dk1"/>
                        </a:solidFill>
                        <a:latin typeface="Arial" panose="020B0604020202020204" pitchFamily="34" charset="0"/>
                        <a:ea typeface="+mn-ea"/>
                        <a:cs typeface="Arial" panose="020B0604020202020204" pitchFamily="34" charset="0"/>
                      </a:endParaRPr>
                    </a:p>
                  </a:txBody>
                  <a:tcPr>
                    <a:solidFill>
                      <a:schemeClr val="accent6">
                        <a:lumMod val="75000"/>
                      </a:schemeClr>
                    </a:solidFill>
                  </a:tcPr>
                </a:tc>
                <a:extLst>
                  <a:ext uri="{0D108BD9-81ED-4DB2-BD59-A6C34878D82A}">
                    <a16:rowId xmlns:a16="http://schemas.microsoft.com/office/drawing/2014/main" val="10005"/>
                  </a:ext>
                </a:extLst>
              </a:tr>
              <a:tr h="800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l-GR" sz="1000" b="1" u="none" kern="1200" baseline="0" dirty="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l-GR" sz="2400" b="1" u="none" kern="1200" baseline="0" dirty="0">
                          <a:solidFill>
                            <a:schemeClr val="tx1"/>
                          </a:solidFill>
                          <a:latin typeface="Arial" panose="020B0604020202020204" pitchFamily="34" charset="0"/>
                          <a:ea typeface="+mn-ea"/>
                          <a:cs typeface="Arial" panose="020B0604020202020204" pitchFamily="34" charset="0"/>
                        </a:rPr>
                        <a:t>    </a:t>
                      </a:r>
                      <a:r>
                        <a:rPr kumimoji="0" lang="el-GR" sz="2800" b="1" u="none" kern="1200" baseline="0" dirty="0">
                          <a:solidFill>
                            <a:schemeClr val="bg1"/>
                          </a:solidFill>
                          <a:latin typeface="Arial" panose="020B0604020202020204" pitchFamily="34" charset="0"/>
                          <a:ea typeface="+mn-ea"/>
                          <a:cs typeface="Arial" panose="020B0604020202020204" pitchFamily="34" charset="0"/>
                        </a:rPr>
                        <a:t>Κ6      Καλών Τεχνών</a:t>
                      </a:r>
                      <a:endParaRPr lang="el-GR" sz="2800" b="1" u="none" dirty="0">
                        <a:solidFill>
                          <a:schemeClr val="bg1"/>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54025612"/>
              </p:ext>
            </p:extLst>
          </p:nvPr>
        </p:nvGraphicFramePr>
        <p:xfrm>
          <a:off x="135467" y="673776"/>
          <a:ext cx="11819466" cy="6005485"/>
        </p:xfrm>
        <a:graphic>
          <a:graphicData uri="http://schemas.openxmlformats.org/drawingml/2006/table">
            <a:tbl>
              <a:tblPr firstRow="1" bandRow="1">
                <a:tableStyleId>{5C22544A-7EE6-4342-B048-85BDC9FD1C3A}</a:tableStyleId>
              </a:tblPr>
              <a:tblGrid>
                <a:gridCol w="5717551">
                  <a:extLst>
                    <a:ext uri="{9D8B030D-6E8A-4147-A177-3AD203B41FA5}">
                      <a16:colId xmlns:a16="http://schemas.microsoft.com/office/drawing/2014/main" val="20000"/>
                    </a:ext>
                  </a:extLst>
                </a:gridCol>
                <a:gridCol w="6101915">
                  <a:extLst>
                    <a:ext uri="{9D8B030D-6E8A-4147-A177-3AD203B41FA5}">
                      <a16:colId xmlns:a16="http://schemas.microsoft.com/office/drawing/2014/main" val="20002"/>
                    </a:ext>
                  </a:extLst>
                </a:gridCol>
              </a:tblGrid>
              <a:tr h="701965">
                <a:tc>
                  <a:txBody>
                    <a:bodyPr/>
                    <a:lstStyle/>
                    <a:p>
                      <a:pPr algn="ctr"/>
                      <a:endParaRPr lang="el-GR" sz="800" dirty="0">
                        <a:latin typeface="Arial" panose="020B0604020202020204" pitchFamily="34" charset="0"/>
                        <a:cs typeface="Arial" panose="020B0604020202020204" pitchFamily="34" charset="0"/>
                      </a:endParaRPr>
                    </a:p>
                    <a:p>
                      <a:pPr algn="ctr"/>
                      <a:r>
                        <a:rPr lang="el-GR" sz="2400" dirty="0">
                          <a:solidFill>
                            <a:srgbClr val="002060"/>
                          </a:solidFill>
                          <a:latin typeface="Arial" panose="020B0604020202020204" pitchFamily="34" charset="0"/>
                          <a:cs typeface="Arial" panose="020B0604020202020204" pitchFamily="34" charset="0"/>
                        </a:rPr>
                        <a:t>Ο.</a:t>
                      </a:r>
                      <a:r>
                        <a:rPr lang="el-GR" sz="2400" baseline="0" dirty="0">
                          <a:solidFill>
                            <a:srgbClr val="002060"/>
                          </a:solidFill>
                          <a:latin typeface="Arial" panose="020B0604020202020204" pitchFamily="34" charset="0"/>
                          <a:cs typeface="Arial" panose="020B0604020202020204" pitchFamily="34" charset="0"/>
                        </a:rPr>
                        <a:t>Μ.Π.     Α’ Λυκείου </a:t>
                      </a:r>
                      <a:endParaRPr lang="el-GR" sz="2400"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l-GR" sz="800" b="1" dirty="0">
                        <a:latin typeface="Arial" panose="020B0604020202020204" pitchFamily="34" charset="0"/>
                        <a:cs typeface="Arial" panose="020B0604020202020204" pitchFamily="34" charset="0"/>
                      </a:endParaRPr>
                    </a:p>
                    <a:p>
                      <a:pPr algn="ctr"/>
                      <a:r>
                        <a:rPr lang="el-GR" sz="2400" b="1" dirty="0">
                          <a:solidFill>
                            <a:srgbClr val="002060"/>
                          </a:solidFill>
                          <a:latin typeface="Arial" panose="020B0604020202020204" pitchFamily="34" charset="0"/>
                          <a:cs typeface="Arial" panose="020B0604020202020204" pitchFamily="34" charset="0"/>
                        </a:rPr>
                        <a:t>Κατευθύνσεις</a:t>
                      </a:r>
                      <a:r>
                        <a:rPr lang="el-GR" sz="2400" b="1" baseline="0" dirty="0">
                          <a:solidFill>
                            <a:srgbClr val="002060"/>
                          </a:solidFill>
                          <a:latin typeface="Arial" panose="020B0604020202020204" pitchFamily="34" charset="0"/>
                          <a:cs typeface="Arial" panose="020B0604020202020204" pitchFamily="34" charset="0"/>
                        </a:rPr>
                        <a:t> Β΄ και Γ΄ Λυκείου</a:t>
                      </a:r>
                      <a:r>
                        <a:rPr lang="el-GR" sz="2400" b="1" baseline="0" dirty="0">
                          <a:latin typeface="Arial" panose="020B0604020202020204" pitchFamily="34" charset="0"/>
                          <a:cs typeface="Arial" panose="020B0604020202020204" pitchFamily="34" charset="0"/>
                        </a:rPr>
                        <a:t> </a:t>
                      </a:r>
                      <a:endParaRPr lang="el-GR"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699798">
                <a:tc>
                  <a:txBody>
                    <a:bodyPr/>
                    <a:lstStyle/>
                    <a:p>
                      <a:pPr marL="342900" indent="-342900">
                        <a:buNone/>
                      </a:pPr>
                      <a:r>
                        <a:rPr lang="el-GR" b="1" dirty="0">
                          <a:latin typeface="Arial" panose="020B0604020202020204" pitchFamily="34" charset="0"/>
                          <a:cs typeface="Arial" panose="020B0604020202020204" pitchFamily="34" charset="0"/>
                        </a:rPr>
                        <a:t>1</a:t>
                      </a:r>
                      <a:r>
                        <a:rPr lang="el-GR" b="1" baseline="30000" dirty="0">
                          <a:latin typeface="Arial" panose="020B0604020202020204" pitchFamily="34" charset="0"/>
                          <a:cs typeface="Arial" panose="020B0604020202020204" pitchFamily="34" charset="0"/>
                        </a:rPr>
                        <a:t>η</a:t>
                      </a:r>
                      <a:r>
                        <a:rPr lang="el-GR" b="1" dirty="0">
                          <a:latin typeface="Arial" panose="020B0604020202020204" pitchFamily="34" charset="0"/>
                          <a:cs typeface="Arial" panose="020B0604020202020204" pitchFamily="34" charset="0"/>
                        </a:rPr>
                        <a:t> ΟΜΠ</a:t>
                      </a:r>
                    </a:p>
                    <a:p>
                      <a:pPr marL="342900" indent="-342900">
                        <a:buNone/>
                      </a:pPr>
                      <a:endParaRPr lang="el-GR" sz="800" dirty="0">
                        <a:latin typeface="Arial" panose="020B0604020202020204" pitchFamily="34" charset="0"/>
                        <a:cs typeface="Arial" panose="020B0604020202020204" pitchFamily="34" charset="0"/>
                      </a:endParaRP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Αρχαία Ελληνικά /Αρχαιογνωσία</a:t>
                      </a: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Ιστορία </a:t>
                      </a:r>
                      <a:endParaRPr lang="el-GR" sz="2000" dirty="0">
                        <a:latin typeface="Arial" panose="020B0604020202020204" pitchFamily="34" charset="0"/>
                        <a:cs typeface="Arial" panose="020B0604020202020204" pitchFamily="34" charset="0"/>
                      </a:endParaRPr>
                    </a:p>
                    <a:p>
                      <a:pPr marL="342900" indent="-342900">
                        <a:buNone/>
                      </a:pPr>
                      <a:endParaRPr lang="el-GR"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indent="0">
                        <a:buNone/>
                      </a:pP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Κ1     Κλασικών και</a:t>
                      </a:r>
                    </a:p>
                    <a:p>
                      <a:pPr marL="0" indent="0">
                        <a:buNone/>
                      </a:pPr>
                      <a:r>
                        <a:rPr kumimoji="0" lang="el-GR" sz="2000" b="1" kern="1200" baseline="0" dirty="0">
                          <a:solidFill>
                            <a:schemeClr val="dk1"/>
                          </a:solidFill>
                          <a:latin typeface="Arial" panose="020B0604020202020204" pitchFamily="34" charset="0"/>
                          <a:ea typeface="+mn-ea"/>
                          <a:cs typeface="Arial" panose="020B0604020202020204" pitchFamily="34" charset="0"/>
                        </a:rPr>
                        <a:t>              Ανθρωπιστικών Σπουδών</a:t>
                      </a:r>
                    </a:p>
                    <a:p>
                      <a:pPr marL="0" indent="0">
                        <a:buNone/>
                      </a:pPr>
                      <a:endParaRPr kumimoji="0" lang="el-GR" sz="400" b="1" kern="1200" baseline="0" dirty="0">
                        <a:solidFill>
                          <a:schemeClr val="dk1"/>
                        </a:solidFill>
                        <a:latin typeface="Arial" panose="020B0604020202020204" pitchFamily="34" charset="0"/>
                        <a:ea typeface="+mn-ea"/>
                        <a:cs typeface="Arial" panose="020B0604020202020204" pitchFamily="34" charset="0"/>
                      </a:endParaRPr>
                    </a:p>
                    <a:p>
                      <a:pPr marL="0" indent="0">
                        <a:buNone/>
                      </a:pP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Κ2     Ξένων Γλωσσών και </a:t>
                      </a:r>
                    </a:p>
                    <a:p>
                      <a:pPr marL="0" indent="0">
                        <a:buNone/>
                      </a:pPr>
                      <a:r>
                        <a:rPr kumimoji="0" lang="el-GR" sz="2000" b="1" kern="1200" baseline="0" dirty="0">
                          <a:solidFill>
                            <a:schemeClr val="dk1"/>
                          </a:solidFill>
                          <a:latin typeface="Arial" panose="020B0604020202020204" pitchFamily="34" charset="0"/>
                          <a:ea typeface="+mn-ea"/>
                          <a:cs typeface="Arial" panose="020B0604020202020204" pitchFamily="34" charset="0"/>
                        </a:rPr>
                        <a:t>              Ευρωπαϊκών Σπουδών </a:t>
                      </a:r>
                    </a:p>
                    <a:p>
                      <a:pPr marL="0" indent="0">
                        <a:buNone/>
                      </a:pPr>
                      <a:endParaRPr kumimoji="0" lang="el-GR" sz="400" b="1" kern="1200" baseline="0" dirty="0">
                        <a:solidFill>
                          <a:schemeClr val="dk1"/>
                        </a:solidFill>
                        <a:latin typeface="Arial" panose="020B0604020202020204" pitchFamily="34" charset="0"/>
                        <a:ea typeface="+mn-ea"/>
                        <a:cs typeface="Arial" panose="020B0604020202020204" pitchFamily="34" charset="0"/>
                      </a:endParaRPr>
                    </a:p>
                    <a:p>
                      <a:pPr marL="0" indent="0">
                        <a:buNone/>
                      </a:pP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Κ6     Καλών Τεχνών</a:t>
                      </a:r>
                      <a:endParaRPr kumimoji="0" lang="el-GR" sz="2000" b="0" kern="1200" baseline="0" dirty="0">
                        <a:solidFill>
                          <a:schemeClr val="dk1"/>
                        </a:solidFill>
                        <a:latin typeface="Arial" panose="020B0604020202020204" pitchFamily="34" charset="0"/>
                        <a:ea typeface="+mn-ea"/>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1"/>
                  </a:ext>
                </a:extLst>
              </a:tr>
              <a:tr h="1341946">
                <a:tc>
                  <a:txBody>
                    <a:bodyPr/>
                    <a:lstStyle/>
                    <a:p>
                      <a:pPr marL="342900" indent="-342900">
                        <a:buNone/>
                      </a:pPr>
                      <a:r>
                        <a:rPr lang="el-GR" b="1" dirty="0">
                          <a:latin typeface="Arial" panose="020B0604020202020204" pitchFamily="34" charset="0"/>
                          <a:cs typeface="Arial" panose="020B0604020202020204" pitchFamily="34" charset="0"/>
                        </a:rPr>
                        <a:t>2</a:t>
                      </a:r>
                      <a:r>
                        <a:rPr lang="el-GR" b="1" baseline="30000" dirty="0">
                          <a:latin typeface="Arial" panose="020B0604020202020204" pitchFamily="34" charset="0"/>
                          <a:cs typeface="Arial" panose="020B0604020202020204" pitchFamily="34" charset="0"/>
                        </a:rPr>
                        <a:t>η</a:t>
                      </a:r>
                      <a:r>
                        <a:rPr lang="el-GR" b="1" baseline="0" dirty="0">
                          <a:latin typeface="Arial" panose="020B0604020202020204" pitchFamily="34" charset="0"/>
                          <a:cs typeface="Arial" panose="020B0604020202020204" pitchFamily="34" charset="0"/>
                        </a:rPr>
                        <a:t> ΟΜΠ</a:t>
                      </a:r>
                    </a:p>
                    <a:p>
                      <a:pPr marL="342900" indent="-342900">
                        <a:buNone/>
                      </a:pPr>
                      <a:endParaRPr lang="el-GR" sz="800" baseline="0" dirty="0">
                        <a:latin typeface="Arial" panose="020B0604020202020204" pitchFamily="34" charset="0"/>
                        <a:cs typeface="Arial" panose="020B0604020202020204" pitchFamily="34" charset="0"/>
                      </a:endParaRP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Μαθηματικά</a:t>
                      </a: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Φυσική  </a:t>
                      </a:r>
                      <a:endParaRPr lang="el-GR" sz="2000"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marL="342900" indent="-342900">
                        <a:buNone/>
                      </a:pP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Θετικών Επιστημών – </a:t>
                      </a:r>
                    </a:p>
                    <a:p>
                      <a:pPr marL="342900" indent="-342900">
                        <a:buNone/>
                      </a:pP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Κ3</a:t>
                      </a: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Βιοεπιστημών –</a:t>
                      </a:r>
                    </a:p>
                    <a:p>
                      <a:pPr marL="342900" indent="-342900">
                        <a:buNone/>
                      </a:pP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Πληροφορικής–Τεχνολογίας</a:t>
                      </a:r>
                    </a:p>
                    <a:p>
                      <a:pPr marL="342900" indent="-342900">
                        <a:buNone/>
                      </a:pPr>
                      <a:endParaRPr kumimoji="0" lang="el-GR" sz="400" b="1" kern="1200" baseline="0" dirty="0">
                        <a:solidFill>
                          <a:schemeClr val="dk1"/>
                        </a:solidFill>
                        <a:latin typeface="Arial" panose="020B0604020202020204" pitchFamily="34" charset="0"/>
                        <a:ea typeface="+mn-ea"/>
                        <a:cs typeface="Arial" panose="020B0604020202020204" pitchFamily="34" charset="0"/>
                      </a:endParaRPr>
                    </a:p>
                    <a:p>
                      <a:pPr marL="342900" indent="-342900">
                        <a:buNone/>
                      </a:pPr>
                      <a:r>
                        <a:rPr kumimoji="0" lang="el-GR" sz="2000" b="1" kern="1200" baseline="0" dirty="0">
                          <a:solidFill>
                            <a:schemeClr val="dk1"/>
                          </a:solidFill>
                          <a:latin typeface="Arial" panose="020B0604020202020204" pitchFamily="34" charset="0"/>
                          <a:ea typeface="+mn-ea"/>
                          <a:cs typeface="Arial" panose="020B0604020202020204" pitchFamily="34" charset="0"/>
                        </a:rPr>
                        <a:t>     Κ6    Καλών Τεχνών</a:t>
                      </a:r>
                      <a:endParaRPr lang="el-GR" sz="2000" dirty="0">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10002"/>
                  </a:ext>
                </a:extLst>
              </a:tr>
              <a:tr h="1073557">
                <a:tc>
                  <a:txBody>
                    <a:bodyPr/>
                    <a:lstStyle/>
                    <a:p>
                      <a:r>
                        <a:rPr lang="el-GR" b="1" dirty="0">
                          <a:latin typeface="Arial" panose="020B0604020202020204" pitchFamily="34" charset="0"/>
                          <a:cs typeface="Arial" panose="020B0604020202020204" pitchFamily="34" charset="0"/>
                        </a:rPr>
                        <a:t>3</a:t>
                      </a:r>
                      <a:r>
                        <a:rPr lang="el-GR" b="1" baseline="30000" dirty="0">
                          <a:latin typeface="Arial" panose="020B0604020202020204" pitchFamily="34" charset="0"/>
                          <a:cs typeface="Arial" panose="020B0604020202020204" pitchFamily="34" charset="0"/>
                        </a:rPr>
                        <a:t>η</a:t>
                      </a:r>
                      <a:r>
                        <a:rPr lang="el-GR" b="1" dirty="0">
                          <a:latin typeface="Arial" panose="020B0604020202020204" pitchFamily="34" charset="0"/>
                          <a:cs typeface="Arial" panose="020B0604020202020204" pitchFamily="34" charset="0"/>
                        </a:rPr>
                        <a:t> ΟΜΠ</a:t>
                      </a:r>
                    </a:p>
                    <a:p>
                      <a:endParaRPr lang="el-GR" sz="800" dirty="0">
                        <a:latin typeface="Arial" panose="020B0604020202020204" pitchFamily="34" charset="0"/>
                        <a:cs typeface="Arial" panose="020B0604020202020204" pitchFamily="34" charset="0"/>
                      </a:endParaRP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Μαθηματικά </a:t>
                      </a: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Οικονομικά </a:t>
                      </a:r>
                      <a:endParaRPr lang="el-GR" sz="2000" dirty="0">
                        <a:latin typeface="Arial" panose="020B0604020202020204" pitchFamily="34" charset="0"/>
                        <a:cs typeface="Arial" panose="020B0604020202020204" pitchFamily="34" charset="0"/>
                      </a:endParaRPr>
                    </a:p>
                  </a:txBody>
                  <a:tcPr>
                    <a:solidFill>
                      <a:srgbClr val="92D050"/>
                    </a:solidFill>
                  </a:tcPr>
                </a:tc>
                <a:tc>
                  <a:txBody>
                    <a:bodyPr/>
                    <a:lstStyle/>
                    <a:p>
                      <a:pPr>
                        <a:tabLst>
                          <a:tab pos="914400" algn="l"/>
                        </a:tabLst>
                      </a:pPr>
                      <a:endParaRPr lang="el-GR" baseline="0" dirty="0">
                        <a:latin typeface="Arial" panose="020B0604020202020204" pitchFamily="34" charset="0"/>
                        <a:cs typeface="Arial" panose="020B0604020202020204" pitchFamily="34" charset="0"/>
                      </a:endParaRPr>
                    </a:p>
                    <a:p>
                      <a:pPr>
                        <a:tabLst>
                          <a:tab pos="914400" algn="l"/>
                        </a:tabLst>
                      </a:pPr>
                      <a:r>
                        <a:rPr lang="el-GR" b="1" baseline="0" dirty="0">
                          <a:latin typeface="Arial" panose="020B0604020202020204" pitchFamily="34" charset="0"/>
                          <a:cs typeface="Arial" panose="020B0604020202020204" pitchFamily="34" charset="0"/>
                        </a:rPr>
                        <a:t>     </a:t>
                      </a:r>
                      <a:r>
                        <a:rPr lang="el-GR" sz="2000" b="1" baseline="0" dirty="0">
                          <a:latin typeface="Arial" panose="020B0604020202020204" pitchFamily="34" charset="0"/>
                          <a:cs typeface="Arial" panose="020B0604020202020204" pitchFamily="34" charset="0"/>
                        </a:rPr>
                        <a:t>Κ4    </a:t>
                      </a:r>
                      <a:r>
                        <a:rPr kumimoji="0" lang="el-GR" sz="2000" b="1" kern="1200" baseline="0" dirty="0">
                          <a:solidFill>
                            <a:schemeClr val="dk1"/>
                          </a:solidFill>
                          <a:latin typeface="Arial" panose="020B0604020202020204" pitchFamily="34" charset="0"/>
                          <a:ea typeface="+mn-ea"/>
                          <a:cs typeface="Arial" panose="020B0604020202020204" pitchFamily="34" charset="0"/>
                        </a:rPr>
                        <a:t>Οικονομικών Επιστημών</a:t>
                      </a:r>
                    </a:p>
                    <a:p>
                      <a:pPr>
                        <a:tabLst>
                          <a:tab pos="914400" algn="l"/>
                        </a:tabLst>
                      </a:pPr>
                      <a:endParaRPr kumimoji="0" lang="el-GR" sz="400" b="1" kern="1200" baseline="0" dirty="0">
                        <a:solidFill>
                          <a:schemeClr val="dk1"/>
                        </a:solidFill>
                        <a:latin typeface="Arial" panose="020B0604020202020204" pitchFamily="34" charset="0"/>
                        <a:ea typeface="+mn-ea"/>
                        <a:cs typeface="Arial" panose="020B0604020202020204" pitchFamily="34" charset="0"/>
                      </a:endParaRPr>
                    </a:p>
                    <a:p>
                      <a:pPr>
                        <a:tabLst>
                          <a:tab pos="914400" algn="l"/>
                        </a:tabLst>
                      </a:pPr>
                      <a:r>
                        <a:rPr kumimoji="0" lang="el-GR" sz="2000" b="1" kern="1200" baseline="0" dirty="0">
                          <a:solidFill>
                            <a:schemeClr val="dk1"/>
                          </a:solidFill>
                          <a:latin typeface="Arial" panose="020B0604020202020204" pitchFamily="34" charset="0"/>
                          <a:ea typeface="+mn-ea"/>
                          <a:cs typeface="Arial" panose="020B0604020202020204" pitchFamily="34" charset="0"/>
                        </a:rPr>
                        <a:t>     Κ6    Καλών Τεχνών</a:t>
                      </a:r>
                    </a:p>
                  </a:txBody>
                  <a:tcPr>
                    <a:solidFill>
                      <a:srgbClr val="92D050"/>
                    </a:solidFill>
                  </a:tcPr>
                </a:tc>
                <a:extLst>
                  <a:ext uri="{0D108BD9-81ED-4DB2-BD59-A6C34878D82A}">
                    <a16:rowId xmlns:a16="http://schemas.microsoft.com/office/drawing/2014/main" val="10003"/>
                  </a:ext>
                </a:extLst>
              </a:tr>
              <a:tr h="1073557">
                <a:tc>
                  <a:txBody>
                    <a:bodyPr/>
                    <a:lstStyle/>
                    <a:p>
                      <a:r>
                        <a:rPr lang="el-GR" b="1" dirty="0">
                          <a:latin typeface="Arial" panose="020B0604020202020204" pitchFamily="34" charset="0"/>
                          <a:cs typeface="Arial" panose="020B0604020202020204" pitchFamily="34" charset="0"/>
                        </a:rPr>
                        <a:t>4</a:t>
                      </a:r>
                      <a:r>
                        <a:rPr lang="el-GR" b="1" baseline="30000" dirty="0">
                          <a:latin typeface="Arial" panose="020B0604020202020204" pitchFamily="34" charset="0"/>
                          <a:cs typeface="Arial" panose="020B0604020202020204" pitchFamily="34" charset="0"/>
                        </a:rPr>
                        <a:t>η</a:t>
                      </a:r>
                      <a:r>
                        <a:rPr lang="el-GR" b="1" dirty="0">
                          <a:latin typeface="Arial" panose="020B0604020202020204" pitchFamily="34" charset="0"/>
                          <a:cs typeface="Arial" panose="020B0604020202020204" pitchFamily="34" charset="0"/>
                        </a:rPr>
                        <a:t> ΟΜΠ</a:t>
                      </a:r>
                    </a:p>
                    <a:p>
                      <a:endParaRPr lang="el-GR" sz="800" dirty="0">
                        <a:latin typeface="Arial" panose="020B0604020202020204" pitchFamily="34" charset="0"/>
                        <a:cs typeface="Arial" panose="020B0604020202020204" pitchFamily="34" charset="0"/>
                      </a:endParaRP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Οικονομικά </a:t>
                      </a: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Αγγλικά </a:t>
                      </a:r>
                      <a:endParaRPr lang="el-GR" sz="2000" dirty="0">
                        <a:latin typeface="Arial" panose="020B0604020202020204" pitchFamily="34" charset="0"/>
                        <a:cs typeface="Arial" panose="020B0604020202020204" pitchFamily="34" charset="0"/>
                      </a:endParaRPr>
                    </a:p>
                  </a:txBody>
                  <a:tcPr>
                    <a:solidFill>
                      <a:srgbClr val="FFFF66"/>
                    </a:solidFill>
                  </a:tcPr>
                </a:tc>
                <a:tc>
                  <a:txBody>
                    <a:bodyPr/>
                    <a:lstStyle/>
                    <a:p>
                      <a:r>
                        <a:rPr kumimoji="0" lang="el-GR" sz="1800" b="1" kern="1200" baseline="0" dirty="0">
                          <a:solidFill>
                            <a:schemeClr val="dk1"/>
                          </a:solidFill>
                          <a:latin typeface="Arial" panose="020B0604020202020204" pitchFamily="34" charset="0"/>
                          <a:ea typeface="+mn-ea"/>
                          <a:cs typeface="Arial" panose="020B0604020202020204" pitchFamily="34" charset="0"/>
                        </a:rPr>
                        <a:t> </a:t>
                      </a:r>
                    </a:p>
                    <a:p>
                      <a:r>
                        <a:rPr kumimoji="0" lang="el-GR" sz="2000" b="1" kern="1200" baseline="0" dirty="0">
                          <a:solidFill>
                            <a:schemeClr val="dk1"/>
                          </a:solidFill>
                          <a:latin typeface="Arial" panose="020B0604020202020204" pitchFamily="34" charset="0"/>
                          <a:ea typeface="+mn-ea"/>
                          <a:cs typeface="Arial" panose="020B0604020202020204" pitchFamily="34" charset="0"/>
                        </a:rPr>
                        <a:t>     Κ5    Εμπορίου και Υπηρεσιών</a:t>
                      </a:r>
                    </a:p>
                    <a:p>
                      <a:endParaRPr kumimoji="0" lang="el-GR" sz="400" b="1" kern="1200" baseline="0" dirty="0">
                        <a:solidFill>
                          <a:schemeClr val="dk1"/>
                        </a:solidFill>
                        <a:latin typeface="Arial" panose="020B0604020202020204" pitchFamily="34" charset="0"/>
                        <a:ea typeface="+mn-ea"/>
                        <a:cs typeface="Arial" panose="020B0604020202020204" pitchFamily="34" charset="0"/>
                      </a:endParaRPr>
                    </a:p>
                    <a:p>
                      <a:r>
                        <a:rPr kumimoji="0" lang="el-GR" sz="2000" b="1" kern="1200" baseline="0" dirty="0">
                          <a:solidFill>
                            <a:schemeClr val="dk1"/>
                          </a:solidFill>
                          <a:latin typeface="Arial" panose="020B0604020202020204" pitchFamily="34" charset="0"/>
                          <a:ea typeface="+mn-ea"/>
                          <a:cs typeface="Arial" panose="020B0604020202020204" pitchFamily="34" charset="0"/>
                        </a:rPr>
                        <a:t>     Κ6    Καλών Τεχνών</a:t>
                      </a:r>
                      <a:endParaRPr lang="el-GR" sz="2000" dirty="0">
                        <a:latin typeface="Arial" panose="020B0604020202020204" pitchFamily="34" charset="0"/>
                        <a:cs typeface="Arial" panose="020B0604020202020204" pitchFamily="34" charset="0"/>
                      </a:endParaRPr>
                    </a:p>
                  </a:txBody>
                  <a:tcPr>
                    <a:solidFill>
                      <a:srgbClr val="FFFF66"/>
                    </a:solidFill>
                  </a:tcPr>
                </a:tc>
                <a:extLst>
                  <a:ext uri="{0D108BD9-81ED-4DB2-BD59-A6C34878D82A}">
                    <a16:rowId xmlns:a16="http://schemas.microsoft.com/office/drawing/2014/main" val="10004"/>
                  </a:ext>
                </a:extLst>
              </a:tr>
            </a:tbl>
          </a:graphicData>
        </a:graphic>
      </p:graphicFrame>
      <p:sp>
        <p:nvSpPr>
          <p:cNvPr id="5" name="Title 4">
            <a:extLst>
              <a:ext uri="{FF2B5EF4-FFF2-40B4-BE49-F238E27FC236}">
                <a16:creationId xmlns:a16="http://schemas.microsoft.com/office/drawing/2014/main" id="{7ECAF5BF-8154-464D-AF99-151CC6D52024}"/>
              </a:ext>
            </a:extLst>
          </p:cNvPr>
          <p:cNvSpPr>
            <a:spLocks noGrp="1"/>
          </p:cNvSpPr>
          <p:nvPr>
            <p:ph type="title"/>
          </p:nvPr>
        </p:nvSpPr>
        <p:spPr>
          <a:xfrm>
            <a:off x="1666875" y="178739"/>
            <a:ext cx="8858250" cy="414403"/>
          </a:xfrm>
        </p:spPr>
        <p:txBody>
          <a:bodyPr>
            <a:noAutofit/>
          </a:bodyPr>
          <a:lstStyle/>
          <a:p>
            <a:pPr algn="ctr"/>
            <a:r>
              <a:rPr lang="el-GR" sz="3200" b="1" dirty="0">
                <a:solidFill>
                  <a:srgbClr val="002060"/>
                </a:solidFill>
                <a:highlight>
                  <a:srgbClr val="FFFF00"/>
                </a:highlight>
              </a:rPr>
              <a:t>Ο.Μ.Π. και </a:t>
            </a:r>
            <a:r>
              <a:rPr lang="el-GR" sz="3200" b="1" dirty="0" err="1">
                <a:solidFill>
                  <a:srgbClr val="002060"/>
                </a:solidFill>
                <a:highlight>
                  <a:srgbClr val="FFFF00"/>
                </a:highlight>
              </a:rPr>
              <a:t>Κατευθυνσεις</a:t>
            </a:r>
            <a:r>
              <a:rPr lang="el-GR" sz="3200" b="1" dirty="0">
                <a:solidFill>
                  <a:srgbClr val="002060"/>
                </a:solidFill>
                <a:highlight>
                  <a:srgbClr val="FFFF00"/>
                </a:highlight>
              </a:rPr>
              <a:t> Β’ και Γ’ </a:t>
            </a:r>
            <a:r>
              <a:rPr lang="el-GR" sz="3200" b="1" dirty="0" err="1">
                <a:solidFill>
                  <a:srgbClr val="002060"/>
                </a:solidFill>
                <a:highlight>
                  <a:srgbClr val="FFFF00"/>
                </a:highlight>
              </a:rPr>
              <a:t>Λυκειου</a:t>
            </a:r>
            <a:endParaRPr lang="en-US" sz="3200" b="1" dirty="0">
              <a:solidFill>
                <a:srgbClr val="002060"/>
              </a:solidFill>
              <a:highlight>
                <a:srgbClr val="FFFF00"/>
              </a:highlight>
            </a:endParaRPr>
          </a:p>
        </p:txBody>
      </p:sp>
      <p:sp>
        <p:nvSpPr>
          <p:cNvPr id="6" name="Arrow: Right 5">
            <a:extLst>
              <a:ext uri="{FF2B5EF4-FFF2-40B4-BE49-F238E27FC236}">
                <a16:creationId xmlns:a16="http://schemas.microsoft.com/office/drawing/2014/main" id="{D76E23DD-23A1-4981-90A0-656689D113EA}"/>
              </a:ext>
            </a:extLst>
          </p:cNvPr>
          <p:cNvSpPr/>
          <p:nvPr/>
        </p:nvSpPr>
        <p:spPr>
          <a:xfrm>
            <a:off x="5111565" y="2054015"/>
            <a:ext cx="791978"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DBC6E065-DB6B-4F63-BFFF-EA46DAEDB649}"/>
              </a:ext>
            </a:extLst>
          </p:cNvPr>
          <p:cNvSpPr/>
          <p:nvPr/>
        </p:nvSpPr>
        <p:spPr>
          <a:xfrm>
            <a:off x="5082152" y="3510979"/>
            <a:ext cx="791978" cy="43204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A6A5B9B-44DF-457E-A59C-20432619B982}"/>
              </a:ext>
            </a:extLst>
          </p:cNvPr>
          <p:cNvSpPr/>
          <p:nvPr/>
        </p:nvSpPr>
        <p:spPr>
          <a:xfrm>
            <a:off x="5111565" y="4852299"/>
            <a:ext cx="791978"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F252E24-06D6-4FBD-97A7-399CFC73D33B}"/>
              </a:ext>
            </a:extLst>
          </p:cNvPr>
          <p:cNvSpPr/>
          <p:nvPr/>
        </p:nvSpPr>
        <p:spPr>
          <a:xfrm flipV="1">
            <a:off x="5111565" y="5923979"/>
            <a:ext cx="762565" cy="38528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896" y="258185"/>
            <a:ext cx="7358230" cy="5733824"/>
          </a:xfrm>
          <a:prstGeom prst="rect">
            <a:avLst/>
          </a:prstGeom>
          <a:noFill/>
          <a:ln>
            <a:noFill/>
          </a:ln>
        </p:spPr>
      </p:pic>
    </p:spTree>
    <p:extLst>
      <p:ext uri="{BB962C8B-B14F-4D97-AF65-F5344CB8AC3E}">
        <p14:creationId xmlns:p14="http://schemas.microsoft.com/office/powerpoint/2010/main" val="3314752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858557808"/>
              </p:ext>
            </p:extLst>
          </p:nvPr>
        </p:nvGraphicFramePr>
        <p:xfrm>
          <a:off x="963879" y="1704790"/>
          <a:ext cx="10296788" cy="4988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143001" y="2568"/>
            <a:ext cx="9905998" cy="1478570"/>
          </a:xfrm>
        </p:spPr>
        <p:txBody>
          <a:bodyPr>
            <a:normAutofit/>
          </a:bodyPr>
          <a:lstStyle/>
          <a:p>
            <a:pPr>
              <a:defRPr/>
            </a:pPr>
            <a:r>
              <a:rPr lang="el-GR" b="1" dirty="0">
                <a:solidFill>
                  <a:srgbClr val="FF0000"/>
                </a:solidFill>
                <a:highlight>
                  <a:srgbClr val="FFFF66"/>
                </a:highlight>
                <a:latin typeface="Arial" panose="020B0604020202020204" pitchFamily="34" charset="0"/>
                <a:cs typeface="Arial" panose="020B0604020202020204" pitchFamily="34" charset="0"/>
              </a:rPr>
              <a:t>Κ1</a:t>
            </a:r>
            <a:r>
              <a:rPr lang="el-GR" dirty="0">
                <a:latin typeface="Arial" panose="020B0604020202020204" pitchFamily="34" charset="0"/>
                <a:cs typeface="Arial" panose="020B0604020202020204" pitchFamily="34" charset="0"/>
              </a:rPr>
              <a:t> - </a:t>
            </a:r>
            <a:r>
              <a:rPr lang="el-GR" b="1" dirty="0" err="1">
                <a:solidFill>
                  <a:srgbClr val="002060"/>
                </a:solidFill>
                <a:latin typeface="Arial" panose="020B0604020202020204" pitchFamily="34" charset="0"/>
                <a:cs typeface="Arial" panose="020B0604020202020204" pitchFamily="34" charset="0"/>
              </a:rPr>
              <a:t>ΚατεΥθυνση</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ΚλαΣικΩν</a:t>
            </a:r>
            <a:r>
              <a:rPr lang="el-GR" b="1" dirty="0">
                <a:solidFill>
                  <a:srgbClr val="002060"/>
                </a:solidFill>
                <a:latin typeface="Arial" panose="020B0604020202020204" pitchFamily="34" charset="0"/>
                <a:cs typeface="Arial" panose="020B0604020202020204" pitchFamily="34" charset="0"/>
              </a:rPr>
              <a:t> και</a:t>
            </a:r>
            <a:br>
              <a:rPr lang="el-GR" b="1" dirty="0">
                <a:solidFill>
                  <a:srgbClr val="002060"/>
                </a:solidFill>
                <a:latin typeface="Arial" panose="020B0604020202020204" pitchFamily="34" charset="0"/>
                <a:cs typeface="Arial" panose="020B0604020202020204" pitchFamily="34" charset="0"/>
              </a:rPr>
            </a:b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ΑνθρωπιστικΩν</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ΣπουδΩν</a:t>
            </a:r>
            <a:r>
              <a:rPr lang="el-GR" b="1" dirty="0">
                <a:solidFill>
                  <a:srgbClr val="002060"/>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1" y="111615"/>
            <a:ext cx="9905998" cy="1478570"/>
          </a:xfrm>
        </p:spPr>
        <p:txBody>
          <a:bodyPr>
            <a:normAutofit/>
          </a:bodyPr>
          <a:lstStyle/>
          <a:p>
            <a:pPr>
              <a:defRPr/>
            </a:pPr>
            <a:r>
              <a:rPr lang="el-GR" b="1" dirty="0">
                <a:solidFill>
                  <a:srgbClr val="FF0000"/>
                </a:solidFill>
                <a:highlight>
                  <a:srgbClr val="FFFF66"/>
                </a:highlight>
                <a:latin typeface="Arial" panose="020B0604020202020204" pitchFamily="34" charset="0"/>
                <a:cs typeface="Arial" panose="020B0604020202020204" pitchFamily="34" charset="0"/>
              </a:rPr>
              <a:t>Κ2</a:t>
            </a:r>
            <a:r>
              <a:rPr lang="el-GR" dirty="0">
                <a:latin typeface="Arial" panose="020B0604020202020204" pitchFamily="34" charset="0"/>
                <a:cs typeface="Arial" panose="020B0604020202020204" pitchFamily="34" charset="0"/>
              </a:rPr>
              <a:t> - </a:t>
            </a:r>
            <a:r>
              <a:rPr lang="el-GR" b="1" dirty="0" err="1">
                <a:solidFill>
                  <a:srgbClr val="002060"/>
                </a:solidFill>
                <a:latin typeface="Arial" panose="020B0604020202020204" pitchFamily="34" charset="0"/>
                <a:cs typeface="Arial" panose="020B0604020202020204" pitchFamily="34" charset="0"/>
              </a:rPr>
              <a:t>ΚατεΥθυνση</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ΞΕνων</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ΓλωσσΩν</a:t>
            </a:r>
            <a:r>
              <a:rPr lang="el-GR" b="1" dirty="0">
                <a:solidFill>
                  <a:srgbClr val="002060"/>
                </a:solidFill>
                <a:latin typeface="Arial" panose="020B0604020202020204" pitchFamily="34" charset="0"/>
                <a:cs typeface="Arial" panose="020B0604020202020204" pitchFamily="34" charset="0"/>
              </a:rPr>
              <a:t/>
            </a:r>
            <a:br>
              <a:rPr lang="el-GR" b="1" dirty="0">
                <a:solidFill>
                  <a:srgbClr val="002060"/>
                </a:solidFill>
                <a:latin typeface="Arial" panose="020B0604020202020204" pitchFamily="34" charset="0"/>
                <a:cs typeface="Arial" panose="020B0604020202020204" pitchFamily="34" charset="0"/>
              </a:rPr>
            </a:br>
            <a:r>
              <a:rPr lang="el-GR" b="1" dirty="0">
                <a:solidFill>
                  <a:srgbClr val="002060"/>
                </a:solidFill>
                <a:latin typeface="Arial" panose="020B0604020202020204" pitchFamily="34" charset="0"/>
                <a:cs typeface="Arial" panose="020B0604020202020204" pitchFamily="34" charset="0"/>
              </a:rPr>
              <a:t>        και </a:t>
            </a:r>
            <a:r>
              <a:rPr lang="el-GR" b="1" dirty="0" err="1">
                <a:solidFill>
                  <a:srgbClr val="002060"/>
                </a:solidFill>
                <a:latin typeface="Arial" panose="020B0604020202020204" pitchFamily="34" charset="0"/>
                <a:cs typeface="Arial" panose="020B0604020202020204" pitchFamily="34" charset="0"/>
              </a:rPr>
              <a:t>ΕυρωπαϊκΩν</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ΣπουδΩν</a:t>
            </a:r>
            <a:r>
              <a:rPr lang="el-GR" b="1" dirty="0">
                <a:solidFill>
                  <a:srgbClr val="002060"/>
                </a:solidFill>
                <a:latin typeface="Arial" panose="020B0604020202020204" pitchFamily="34" charset="0"/>
                <a:cs typeface="Arial" panose="020B0604020202020204" pitchFamily="34" charset="0"/>
              </a:rPr>
              <a:t> </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1891720483"/>
              </p:ext>
            </p:extLst>
          </p:nvPr>
        </p:nvGraphicFramePr>
        <p:xfrm>
          <a:off x="867229" y="1787235"/>
          <a:ext cx="10444237" cy="4959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95785" y="260353"/>
            <a:ext cx="10508776" cy="936625"/>
          </a:xfrm>
        </p:spPr>
        <p:txBody>
          <a:bodyPr>
            <a:noAutofit/>
          </a:bodyPr>
          <a:lstStyle/>
          <a:p>
            <a:pPr algn="ctr" eaLnBrk="1" hangingPunct="1"/>
            <a:r>
              <a:rPr lang="el-GR" altLang="el-GR" b="1" dirty="0">
                <a:solidFill>
                  <a:srgbClr val="002060"/>
                </a:solidFill>
                <a:latin typeface="Arial" panose="020B0604020202020204" pitchFamily="34" charset="0"/>
                <a:cs typeface="Arial" panose="020B0604020202020204" pitchFamily="34" charset="0"/>
              </a:rPr>
              <a:t>ΚΑΤΕΥΘΥΝΣΕΙΣ ΚΑΙ ΕΝΔΕΙΚΤΙΚΕΣ ΣΠΟΥΔΕΣ</a:t>
            </a:r>
            <a:endParaRPr lang="en-GB" altLang="el-GR" b="1" dirty="0">
              <a:solidFill>
                <a:srgbClr val="002060"/>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295282"/>
              </p:ext>
            </p:extLst>
          </p:nvPr>
        </p:nvGraphicFramePr>
        <p:xfrm>
          <a:off x="253999" y="1196978"/>
          <a:ext cx="11751734" cy="5508622"/>
        </p:xfrm>
        <a:graphic>
          <a:graphicData uri="http://schemas.openxmlformats.org/drawingml/2006/table">
            <a:tbl>
              <a:tblPr firstRow="1" bandRow="1">
                <a:tableStyleId>{5C22544A-7EE6-4342-B048-85BDC9FD1C3A}</a:tableStyleId>
              </a:tblPr>
              <a:tblGrid>
                <a:gridCol w="5875867">
                  <a:extLst>
                    <a:ext uri="{9D8B030D-6E8A-4147-A177-3AD203B41FA5}">
                      <a16:colId xmlns:a16="http://schemas.microsoft.com/office/drawing/2014/main" val="20000"/>
                    </a:ext>
                  </a:extLst>
                </a:gridCol>
                <a:gridCol w="5875867">
                  <a:extLst>
                    <a:ext uri="{9D8B030D-6E8A-4147-A177-3AD203B41FA5}">
                      <a16:colId xmlns:a16="http://schemas.microsoft.com/office/drawing/2014/main" val="20001"/>
                    </a:ext>
                  </a:extLst>
                </a:gridCol>
              </a:tblGrid>
              <a:tr h="2188714">
                <a:tc>
                  <a:txBody>
                    <a:bodyPr/>
                    <a:lstStyle/>
                    <a:p>
                      <a:pPr algn="ctr">
                        <a:lnSpc>
                          <a:spcPct val="115000"/>
                        </a:lnSpc>
                        <a:spcAft>
                          <a:spcPts val="0"/>
                        </a:spcAft>
                      </a:pPr>
                      <a:r>
                        <a:rPr lang="el-GR" sz="2800" b="1" dirty="0">
                          <a:effectLst/>
                          <a:latin typeface="Arial" panose="020B0604020202020204" pitchFamily="34" charset="0"/>
                          <a:ea typeface="Calibri" panose="020F0502020204030204" pitchFamily="34" charset="0"/>
                          <a:cs typeface="Times New Roman" panose="02020603050405020304" pitchFamily="18" charset="0"/>
                        </a:rPr>
                        <a:t>ΚΑΤΕΥΘΥΝΣΗ 1: </a:t>
                      </a:r>
                    </a:p>
                    <a:p>
                      <a:pPr algn="ctr">
                        <a:lnSpc>
                          <a:spcPct val="115000"/>
                        </a:lnSpc>
                        <a:spcAft>
                          <a:spcPts val="0"/>
                        </a:spcAft>
                      </a:pPr>
                      <a:r>
                        <a:rPr lang="el-GR" sz="2400" b="1"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ΚΛΑΣΙΚΩΝ ΚΑΙ ΑΝΘΡΩΠΙΣΤΙΚΩΝ ΣΠΟΥΔΩΝ</a:t>
                      </a:r>
                      <a:endParaRPr lang="en-GB" sz="24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38581" marR="38581" marT="0" marB="0"/>
                </a:tc>
                <a:tc>
                  <a:txBody>
                    <a:bodyPr/>
                    <a:lstStyle/>
                    <a:p>
                      <a:pPr algn="ctr">
                        <a:lnSpc>
                          <a:spcPct val="115000"/>
                        </a:lnSpc>
                        <a:spcAft>
                          <a:spcPts val="0"/>
                        </a:spcAft>
                      </a:pPr>
                      <a:r>
                        <a:rPr lang="el-GR" sz="2800" b="1" dirty="0">
                          <a:effectLst/>
                          <a:latin typeface="Arial" panose="020B0604020202020204" pitchFamily="34" charset="0"/>
                          <a:ea typeface="Calibri" panose="020F0502020204030204" pitchFamily="34" charset="0"/>
                          <a:cs typeface="Times New Roman" panose="02020603050405020304" pitchFamily="18" charset="0"/>
                        </a:rPr>
                        <a:t>ΚΑΤΕΥΘΥΝΣΗ 2:</a:t>
                      </a:r>
                    </a:p>
                    <a:p>
                      <a:pPr algn="ctr">
                        <a:lnSpc>
                          <a:spcPct val="115000"/>
                        </a:lnSpc>
                        <a:spcAft>
                          <a:spcPts val="0"/>
                        </a:spcAft>
                      </a:pPr>
                      <a:r>
                        <a:rPr lang="el-GR" sz="2400" b="1"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ΞΕΝΩΝ ΓΛΩΣΣΩΝ ΚΑΙ ΕΥΡΩΠΑΙΚΩΝ ΣΠΟΥΔΩΝ</a:t>
                      </a:r>
                      <a:endParaRPr lang="en-GB" sz="24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38581" marR="38581" marT="0" marB="0"/>
                </a:tc>
                <a:extLst>
                  <a:ext uri="{0D108BD9-81ED-4DB2-BD59-A6C34878D82A}">
                    <a16:rowId xmlns:a16="http://schemas.microsoft.com/office/drawing/2014/main" val="10000"/>
                  </a:ext>
                </a:extLst>
              </a:tr>
              <a:tr h="3319908">
                <a:tc gridSpan="2">
                  <a:txBody>
                    <a:bodyPr/>
                    <a:lstStyle/>
                    <a:p>
                      <a:pPr algn="ctr"/>
                      <a:endParaRPr lang="en-GB" sz="2800" b="1" dirty="0">
                        <a:solidFill>
                          <a:schemeClr val="accent2">
                            <a:lumMod val="50000"/>
                          </a:schemeClr>
                        </a:solidFill>
                      </a:endParaRPr>
                    </a:p>
                  </a:txBody>
                  <a:tcPr marL="51441" marR="51441" marT="34283" marB="34283"/>
                </a:tc>
                <a:tc h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012336406"/>
              </p:ext>
            </p:extLst>
          </p:nvPr>
        </p:nvGraphicFramePr>
        <p:xfrm>
          <a:off x="253999" y="2786742"/>
          <a:ext cx="11717868" cy="3918857"/>
        </p:xfrm>
        <a:graphic>
          <a:graphicData uri="http://schemas.openxmlformats.org/drawingml/2006/table">
            <a:tbl>
              <a:tblPr firstRow="1" bandRow="1">
                <a:tableStyleId>{5C22544A-7EE6-4342-B048-85BDC9FD1C3A}</a:tableStyleId>
              </a:tblPr>
              <a:tblGrid>
                <a:gridCol w="5858934">
                  <a:extLst>
                    <a:ext uri="{9D8B030D-6E8A-4147-A177-3AD203B41FA5}">
                      <a16:colId xmlns:a16="http://schemas.microsoft.com/office/drawing/2014/main" val="1199553964"/>
                    </a:ext>
                  </a:extLst>
                </a:gridCol>
                <a:gridCol w="5858934">
                  <a:extLst>
                    <a:ext uri="{9D8B030D-6E8A-4147-A177-3AD203B41FA5}">
                      <a16:colId xmlns:a16="http://schemas.microsoft.com/office/drawing/2014/main" val="3585309612"/>
                    </a:ext>
                  </a:extLst>
                </a:gridCol>
              </a:tblGrid>
              <a:tr h="3918857">
                <a:tc>
                  <a:txBody>
                    <a:bodyPr/>
                    <a:lstStyle/>
                    <a:p>
                      <a:pPr algn="l">
                        <a:lnSpc>
                          <a:spcPts val="3000"/>
                        </a:lnSpc>
                      </a:pPr>
                      <a:r>
                        <a:rPr lang="el-GR" sz="2400" b="1" kern="1200" dirty="0">
                          <a:solidFill>
                            <a:srgbClr val="360B04"/>
                          </a:solidFill>
                          <a:effectLst/>
                          <a:latin typeface="Arial" panose="020B0604020202020204" pitchFamily="34" charset="0"/>
                          <a:ea typeface="+mn-ea"/>
                          <a:cs typeface="Arial" panose="020B0604020202020204" pitchFamily="34" charset="0"/>
                        </a:rPr>
                        <a:t>Νομική, Ελληνική Φιλολογία, Νεοελληνικές Σπουδές, Κλασσικές Σπουδές, Φιλοσοφία, Ιστορία - Αρχαιολογία, Ξένες Φιλολογίες, Θεολογία, Ιερατικές Σπουδές</a:t>
                      </a:r>
                      <a:endParaRPr lang="en-GB" sz="2400" b="1" kern="1200" dirty="0">
                        <a:solidFill>
                          <a:srgbClr val="360B04"/>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Πολιτικές Επιστήμες, Δημοσιογραφία, Κοινωνιολογία κ.ά.</a:t>
                      </a:r>
                      <a:endParaRPr lang="en-GB" sz="2400" b="1" dirty="0">
                        <a:solidFill>
                          <a:srgbClr val="360B04"/>
                        </a:solidFill>
                        <a:latin typeface="Arial" panose="020B0604020202020204" pitchFamily="34" charset="0"/>
                        <a:cs typeface="Arial" panose="020B0604020202020204" pitchFamily="34" charset="0"/>
                      </a:endParaRPr>
                    </a:p>
                    <a:p>
                      <a:pPr algn="ctr"/>
                      <a:endParaRPr lang="en-GB" dirty="0">
                        <a:solidFill>
                          <a:srgbClr val="360B04"/>
                        </a:solidFill>
                      </a:endParaRPr>
                    </a:p>
                  </a:txBody>
                  <a:tcPr marL="68580" marR="68580">
                    <a:solidFill>
                      <a:schemeClr val="accent1">
                        <a:lumMod val="20000"/>
                        <a:lumOff val="80000"/>
                      </a:schemeClr>
                    </a:solidFill>
                  </a:tcPr>
                </a:tc>
                <a:tc>
                  <a:txBody>
                    <a:bodyPr/>
                    <a:lstStyle/>
                    <a:p>
                      <a:pPr>
                        <a:lnSpc>
                          <a:spcPts val="3000"/>
                        </a:lnSpc>
                      </a:pPr>
                      <a:r>
                        <a:rPr lang="el-GR" sz="2400" b="1" kern="1200" dirty="0">
                          <a:solidFill>
                            <a:srgbClr val="360B04"/>
                          </a:solidFill>
                          <a:effectLst/>
                          <a:latin typeface="Arial" panose="020B0604020202020204" pitchFamily="34" charset="0"/>
                          <a:ea typeface="+mn-ea"/>
                          <a:cs typeface="Arial" panose="020B0604020202020204" pitchFamily="34" charset="0"/>
                        </a:rPr>
                        <a:t>    Ξένες Φιλολογίες</a:t>
                      </a:r>
                      <a:r>
                        <a:rPr lang="en-US" sz="2400" b="1" kern="1200" dirty="0">
                          <a:solidFill>
                            <a:srgbClr val="360B04"/>
                          </a:solidFill>
                          <a:effectLst/>
                          <a:latin typeface="Arial" panose="020B0604020202020204" pitchFamily="34" charset="0"/>
                          <a:ea typeface="+mn-ea"/>
                          <a:cs typeface="Arial" panose="020B0604020202020204" pitchFamily="34" charset="0"/>
                        </a:rPr>
                        <a:t>,</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    Μετάφραση-Διερμηνεία,</a:t>
                      </a:r>
                      <a:endParaRPr lang="en-GB" sz="2400" b="1" dirty="0">
                        <a:solidFill>
                          <a:srgbClr val="360B04"/>
                        </a:solidFill>
                        <a:latin typeface="Arial" panose="020B0604020202020204" pitchFamily="34" charset="0"/>
                        <a:cs typeface="Arial" panose="020B0604020202020204" pitchFamily="34" charset="0"/>
                      </a:endParaRP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    Πολιτικές Επιστήμες, </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    Δημοσιογραφία, </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    Κοινωνιολογία, </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    Γαλλικών και Ευρωπαϊκών</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    Σπουδών κ.ά.</a:t>
                      </a:r>
                      <a:endParaRPr lang="en-GB" sz="2400" b="1" dirty="0">
                        <a:solidFill>
                          <a:srgbClr val="360B04"/>
                        </a:solidFill>
                        <a:latin typeface="Arial" panose="020B0604020202020204" pitchFamily="34" charset="0"/>
                        <a:cs typeface="Arial" panose="020B0604020202020204" pitchFamily="34" charset="0"/>
                      </a:endParaRPr>
                    </a:p>
                    <a:p>
                      <a:endParaRPr lang="en-GB" dirty="0">
                        <a:solidFill>
                          <a:srgbClr val="360B04"/>
                        </a:solidFill>
                      </a:endParaRPr>
                    </a:p>
                  </a:txBody>
                  <a:tcPr marL="68580" marR="68580">
                    <a:solidFill>
                      <a:schemeClr val="accent1">
                        <a:lumMod val="20000"/>
                        <a:lumOff val="80000"/>
                      </a:schemeClr>
                    </a:solidFill>
                  </a:tcPr>
                </a:tc>
                <a:extLst>
                  <a:ext uri="{0D108BD9-81ED-4DB2-BD59-A6C34878D82A}">
                    <a16:rowId xmlns:a16="http://schemas.microsoft.com/office/drawing/2014/main" val="4133665572"/>
                  </a:ext>
                </a:extLst>
              </a:tr>
            </a:tbl>
          </a:graphicData>
        </a:graphic>
      </p:graphicFrame>
    </p:spTree>
    <p:extLst>
      <p:ext uri="{BB962C8B-B14F-4D97-AF65-F5344CB8AC3E}">
        <p14:creationId xmlns:p14="http://schemas.microsoft.com/office/powerpoint/2010/main" val="3522844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229" y="116632"/>
            <a:ext cx="10798627" cy="1512168"/>
          </a:xfrm>
        </p:spPr>
        <p:txBody>
          <a:bodyPr>
            <a:noAutofit/>
          </a:bodyPr>
          <a:lstStyle/>
          <a:p>
            <a:pPr>
              <a:defRPr/>
            </a:pPr>
            <a:r>
              <a:rPr lang="el-GR" sz="3200" b="1" dirty="0">
                <a:solidFill>
                  <a:srgbClr val="FF0000"/>
                </a:solidFill>
                <a:highlight>
                  <a:srgbClr val="FFFF66"/>
                </a:highlight>
                <a:latin typeface="Arial" panose="020B0604020202020204" pitchFamily="34" charset="0"/>
                <a:cs typeface="Arial" panose="020B0604020202020204" pitchFamily="34" charset="0"/>
              </a:rPr>
              <a:t>Κ3</a:t>
            </a:r>
            <a:r>
              <a:rPr lang="el-GR" sz="3200" dirty="0">
                <a:solidFill>
                  <a:srgbClr val="FF0000"/>
                </a:solidFill>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 </a:t>
            </a:r>
            <a:r>
              <a:rPr lang="el-GR" sz="3200" b="1" dirty="0" err="1">
                <a:solidFill>
                  <a:srgbClr val="002060"/>
                </a:solidFill>
                <a:latin typeface="Arial" panose="020B0604020202020204" pitchFamily="34" charset="0"/>
                <a:cs typeface="Arial" panose="020B0604020202020204" pitchFamily="34" charset="0"/>
              </a:rPr>
              <a:t>ΚατεΥθυνση</a:t>
            </a:r>
            <a:r>
              <a:rPr lang="el-GR" sz="3200" b="1" dirty="0">
                <a:solidFill>
                  <a:srgbClr val="002060"/>
                </a:solidFill>
                <a:latin typeface="Arial" panose="020B0604020202020204" pitchFamily="34" charset="0"/>
                <a:cs typeface="Arial" panose="020B0604020202020204" pitchFamily="34" charset="0"/>
              </a:rPr>
              <a:t> </a:t>
            </a:r>
            <a:r>
              <a:rPr lang="el-GR" sz="3200" b="1" dirty="0" err="1">
                <a:solidFill>
                  <a:srgbClr val="002060"/>
                </a:solidFill>
                <a:latin typeface="Arial" panose="020B0604020202020204" pitchFamily="34" charset="0"/>
                <a:cs typeface="Arial" panose="020B0604020202020204" pitchFamily="34" charset="0"/>
              </a:rPr>
              <a:t>ΘετικΩν</a:t>
            </a:r>
            <a:r>
              <a:rPr lang="el-GR" sz="3200" b="1" dirty="0">
                <a:solidFill>
                  <a:srgbClr val="002060"/>
                </a:solidFill>
                <a:latin typeface="Arial" panose="020B0604020202020204" pitchFamily="34" charset="0"/>
                <a:cs typeface="Arial" panose="020B0604020202020204" pitchFamily="34" charset="0"/>
              </a:rPr>
              <a:t> </a:t>
            </a:r>
            <a:r>
              <a:rPr lang="el-GR" sz="3200" b="1" dirty="0" err="1">
                <a:solidFill>
                  <a:srgbClr val="002060"/>
                </a:solidFill>
                <a:latin typeface="Arial" panose="020B0604020202020204" pitchFamily="34" charset="0"/>
                <a:cs typeface="Arial" panose="020B0604020202020204" pitchFamily="34" charset="0"/>
              </a:rPr>
              <a:t>ΕπιστημΩν</a:t>
            </a:r>
            <a:r>
              <a:rPr lang="el-GR" sz="3200" b="1" dirty="0">
                <a:solidFill>
                  <a:srgbClr val="002060"/>
                </a:solidFill>
                <a:latin typeface="Arial" panose="020B0604020202020204" pitchFamily="34" charset="0"/>
                <a:cs typeface="Arial" panose="020B0604020202020204" pitchFamily="34" charset="0"/>
              </a:rPr>
              <a:t>/</a:t>
            </a:r>
            <a:br>
              <a:rPr lang="el-GR" sz="3200" b="1" dirty="0">
                <a:solidFill>
                  <a:srgbClr val="002060"/>
                </a:solidFill>
                <a:latin typeface="Arial" panose="020B0604020202020204" pitchFamily="34" charset="0"/>
                <a:cs typeface="Arial" panose="020B0604020202020204" pitchFamily="34" charset="0"/>
              </a:rPr>
            </a:br>
            <a:r>
              <a:rPr lang="el-GR" sz="3200" b="1" dirty="0">
                <a:solidFill>
                  <a:srgbClr val="002060"/>
                </a:solidFill>
                <a:latin typeface="Arial" panose="020B0604020202020204" pitchFamily="34" charset="0"/>
                <a:cs typeface="Arial" panose="020B0604020202020204" pitchFamily="34" charset="0"/>
              </a:rPr>
              <a:t>        </a:t>
            </a:r>
            <a:r>
              <a:rPr lang="el-GR" sz="3200" b="1" dirty="0" err="1">
                <a:solidFill>
                  <a:srgbClr val="002060"/>
                </a:solidFill>
                <a:latin typeface="Arial" panose="020B0604020202020204" pitchFamily="34" charset="0"/>
                <a:cs typeface="Arial" panose="020B0604020202020204" pitchFamily="34" charset="0"/>
              </a:rPr>
              <a:t>ΒιοεπιστημΩν</a:t>
            </a:r>
            <a:r>
              <a:rPr lang="el-GR" sz="3200" b="1" dirty="0">
                <a:solidFill>
                  <a:srgbClr val="002060"/>
                </a:solidFill>
                <a:latin typeface="Arial" panose="020B0604020202020204" pitchFamily="34" charset="0"/>
                <a:cs typeface="Arial" panose="020B0604020202020204" pitchFamily="34" charset="0"/>
              </a:rPr>
              <a:t>/</a:t>
            </a:r>
            <a:r>
              <a:rPr lang="el-GR" sz="3200" b="1" dirty="0" err="1">
                <a:solidFill>
                  <a:srgbClr val="002060"/>
                </a:solidFill>
                <a:latin typeface="Arial" panose="020B0604020202020204" pitchFamily="34" charset="0"/>
                <a:cs typeface="Arial" panose="020B0604020202020204" pitchFamily="34" charset="0"/>
              </a:rPr>
              <a:t>ΠληροφορικΗς</a:t>
            </a:r>
            <a:r>
              <a:rPr lang="el-GR" sz="3200" b="1" dirty="0">
                <a:solidFill>
                  <a:srgbClr val="002060"/>
                </a:solidFill>
                <a:latin typeface="Arial" panose="020B0604020202020204" pitchFamily="34" charset="0"/>
                <a:cs typeface="Arial" panose="020B0604020202020204" pitchFamily="34" charset="0"/>
              </a:rPr>
              <a:t>/</a:t>
            </a:r>
            <a:r>
              <a:rPr lang="el-GR" sz="3200" b="1" dirty="0" err="1">
                <a:solidFill>
                  <a:srgbClr val="002060"/>
                </a:solidFill>
                <a:latin typeface="Arial" panose="020B0604020202020204" pitchFamily="34" charset="0"/>
                <a:cs typeface="Arial" panose="020B0604020202020204" pitchFamily="34" charset="0"/>
              </a:rPr>
              <a:t>ΤεχνολογΙας</a:t>
            </a:r>
            <a:endParaRPr lang="el-GR" sz="3200"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2497924726"/>
              </p:ext>
            </p:extLst>
          </p:nvPr>
        </p:nvGraphicFramePr>
        <p:xfrm>
          <a:off x="729727" y="1628800"/>
          <a:ext cx="10417244" cy="5211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33893" y="391886"/>
            <a:ext cx="10234107" cy="725714"/>
          </a:xfrm>
        </p:spPr>
        <p:txBody>
          <a:bodyPr>
            <a:noAutofit/>
          </a:bodyPr>
          <a:lstStyle/>
          <a:p>
            <a:pPr algn="ctr"/>
            <a:r>
              <a:rPr lang="el-GR" altLang="el-GR" sz="3800" b="1" dirty="0">
                <a:solidFill>
                  <a:srgbClr val="002060"/>
                </a:solidFill>
                <a:latin typeface="Arial" panose="020B0604020202020204" pitchFamily="34" charset="0"/>
                <a:cs typeface="Arial" panose="020B0604020202020204" pitchFamily="34" charset="0"/>
              </a:rPr>
              <a:t>ΚΑΤΕΥΘΥΝΣΗ ΚΑΙ ΕΝΔΕΙΚΤΙΚΕΣ ΣΠΟΥΔΕΣ</a:t>
            </a:r>
            <a:endParaRPr lang="en-GB" altLang="el-GR" sz="3800" b="1" dirty="0">
              <a:solidFill>
                <a:srgbClr val="002060"/>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1864055"/>
              </p:ext>
            </p:extLst>
          </p:nvPr>
        </p:nvGraphicFramePr>
        <p:xfrm>
          <a:off x="220132" y="1309485"/>
          <a:ext cx="11734801" cy="5338057"/>
        </p:xfrm>
        <a:graphic>
          <a:graphicData uri="http://schemas.openxmlformats.org/drawingml/2006/table">
            <a:tbl>
              <a:tblPr firstRow="1" bandRow="1">
                <a:tableStyleId>{5C22544A-7EE6-4342-B048-85BDC9FD1C3A}</a:tableStyleId>
              </a:tblPr>
              <a:tblGrid>
                <a:gridCol w="11734801">
                  <a:extLst>
                    <a:ext uri="{9D8B030D-6E8A-4147-A177-3AD203B41FA5}">
                      <a16:colId xmlns:a16="http://schemas.microsoft.com/office/drawing/2014/main" val="20000"/>
                    </a:ext>
                  </a:extLst>
                </a:gridCol>
              </a:tblGrid>
              <a:tr h="1293748">
                <a:tc>
                  <a:txBody>
                    <a:bodyPr/>
                    <a:lstStyle/>
                    <a:p>
                      <a:pPr marL="0" algn="ctr" defTabSz="914400" rtl="0" eaLnBrk="1" latinLnBrk="0" hangingPunct="1">
                        <a:lnSpc>
                          <a:spcPct val="115000"/>
                        </a:lnSpc>
                        <a:spcAft>
                          <a:spcPts val="0"/>
                        </a:spcAft>
                      </a:pPr>
                      <a:r>
                        <a:rPr lang="el-GR" sz="2800" b="1" kern="1200" dirty="0">
                          <a:solidFill>
                            <a:schemeClr val="lt1"/>
                          </a:solidFill>
                          <a:effectLst/>
                          <a:latin typeface="Arial" panose="020B0604020202020204" pitchFamily="34" charset="0"/>
                          <a:ea typeface="Calibri" panose="020F0502020204030204" pitchFamily="34" charset="0"/>
                          <a:cs typeface="Times New Roman" panose="02020603050405020304" pitchFamily="18" charset="0"/>
                        </a:rPr>
                        <a:t>ΚΑΤΕΥΘΥΝΣΗ 3: </a:t>
                      </a:r>
                    </a:p>
                    <a:p>
                      <a:pPr marL="0" algn="l" defTabSz="914400" rtl="0" eaLnBrk="1" latinLnBrk="0" hangingPunct="1">
                        <a:lnSpc>
                          <a:spcPct val="115000"/>
                        </a:lnSpc>
                        <a:spcAft>
                          <a:spcPts val="0"/>
                        </a:spcAft>
                      </a:pPr>
                      <a:r>
                        <a:rPr lang="el-GR" sz="2400" b="1" kern="1200" dirty="0">
                          <a:solidFill>
                            <a:schemeClr val="lt1"/>
                          </a:solidFill>
                          <a:effectLst/>
                          <a:highlight>
                            <a:srgbClr val="FF0000"/>
                          </a:highlight>
                          <a:latin typeface="Arial" panose="020B0604020202020204" pitchFamily="34" charset="0"/>
                          <a:ea typeface="Calibri" panose="020F0502020204030204" pitchFamily="34" charset="0"/>
                          <a:cs typeface="Times New Roman" panose="02020603050405020304" pitchFamily="18" charset="0"/>
                        </a:rPr>
                        <a:t>ΘΕΤΙΚΩΝ ΕΠΙΣΤΗΜΩΝ - ΒΙΟΕΠΙΣΤΗΜΩΝ -</a:t>
                      </a:r>
                      <a:r>
                        <a:rPr lang="el-GR" sz="2400" b="1" kern="1200" baseline="0" dirty="0">
                          <a:solidFill>
                            <a:schemeClr val="lt1"/>
                          </a:solidFill>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r>
                        <a:rPr lang="el-GR" sz="2400" b="1" kern="1200" dirty="0">
                          <a:solidFill>
                            <a:schemeClr val="lt1"/>
                          </a:solidFill>
                          <a:effectLst/>
                          <a:highlight>
                            <a:srgbClr val="FF0000"/>
                          </a:highlight>
                          <a:latin typeface="Arial" panose="020B0604020202020204" pitchFamily="34" charset="0"/>
                          <a:ea typeface="Calibri" panose="020F0502020204030204" pitchFamily="34" charset="0"/>
                          <a:cs typeface="Times New Roman" panose="02020603050405020304" pitchFamily="18" charset="0"/>
                        </a:rPr>
                        <a:t>ΠΛΗΡΟΦΟΡΙΚΗΣ - ΤΕΧΝΟΛΟΓΙΑΣ</a:t>
                      </a:r>
                      <a:endParaRPr lang="en-GB" sz="2400" b="1" kern="1200" dirty="0">
                        <a:solidFill>
                          <a:schemeClr val="lt1"/>
                        </a:solidFill>
                        <a:effectLst/>
                        <a:highlight>
                          <a:srgbClr val="FF0000"/>
                        </a:highlight>
                        <a:latin typeface="Arial" panose="020B0604020202020204" pitchFamily="34" charset="0"/>
                        <a:ea typeface="Calibri" panose="020F0502020204030204" pitchFamily="34" charset="0"/>
                        <a:cs typeface="Times New Roman" panose="02020603050405020304" pitchFamily="18" charset="0"/>
                      </a:endParaRPr>
                    </a:p>
                  </a:txBody>
                  <a:tcPr marL="51440" marR="51440" marT="34290" marB="34290"/>
                </a:tc>
                <a:extLst>
                  <a:ext uri="{0D108BD9-81ED-4DB2-BD59-A6C34878D82A}">
                    <a16:rowId xmlns:a16="http://schemas.microsoft.com/office/drawing/2014/main" val="10000"/>
                  </a:ext>
                </a:extLst>
              </a:tr>
              <a:tr h="4044309">
                <a:tc>
                  <a:txBody>
                    <a:bodyPr/>
                    <a:lstStyle/>
                    <a:p>
                      <a:pPr algn="l">
                        <a:lnSpc>
                          <a:spcPts val="3600"/>
                        </a:lnSpc>
                      </a:pPr>
                      <a:r>
                        <a:rPr lang="el-GR" sz="2800" b="1" kern="1200" dirty="0">
                          <a:solidFill>
                            <a:srgbClr val="002060"/>
                          </a:solidFill>
                          <a:latin typeface="Arial" panose="020B0604020202020204" pitchFamily="34" charset="0"/>
                          <a:ea typeface="+mn-ea"/>
                          <a:cs typeface="Arial" panose="020B0604020202020204" pitchFamily="34" charset="0"/>
                        </a:rPr>
                        <a:t>Βιολογικές Επιστήμες, Μαθηματικά, Φυσική, Χημεία, Χημική Μηχανική, Πληροφορική,</a:t>
                      </a:r>
                      <a:r>
                        <a:rPr lang="en-US" sz="2800" b="1" kern="1200" dirty="0">
                          <a:solidFill>
                            <a:srgbClr val="002060"/>
                          </a:solidFill>
                          <a:latin typeface="Arial" panose="020B0604020202020204" pitchFamily="34" charset="0"/>
                          <a:ea typeface="+mn-ea"/>
                          <a:cs typeface="Arial" panose="020B0604020202020204" pitchFamily="34" charset="0"/>
                        </a:rPr>
                        <a:t>  </a:t>
                      </a:r>
                      <a:r>
                        <a:rPr lang="el-GR" sz="2800" b="1" kern="1200" dirty="0">
                          <a:solidFill>
                            <a:srgbClr val="002060"/>
                          </a:solidFill>
                          <a:latin typeface="Arial" panose="020B0604020202020204" pitchFamily="34" charset="0"/>
                          <a:ea typeface="+mn-ea"/>
                          <a:cs typeface="Arial" panose="020B0604020202020204" pitchFamily="34" charset="0"/>
                        </a:rPr>
                        <a:t>Αρχιτεκτονική, Ηλεκτρολογία Μηχανική, Μηχανολογία Μηχανική, Πολιτική Μηχανική, Μηχανική Περιβάλλοντος, Αεροναυπηγική Μηχανική, Ναυπηγική Μηχανική,  Αγρονομία/Τοπογραφία, Ιατρική, Οδοντιατρική, Κτηνιατρική, Φαρμακευτική, Διαιτολόγια/</a:t>
                      </a:r>
                      <a:r>
                        <a:rPr lang="el-GR" sz="2800" b="1" kern="1200" dirty="0" err="1">
                          <a:solidFill>
                            <a:srgbClr val="002060"/>
                          </a:solidFill>
                          <a:latin typeface="Arial" panose="020B0604020202020204" pitchFamily="34" charset="0"/>
                          <a:ea typeface="+mn-ea"/>
                          <a:cs typeface="Arial" panose="020B0604020202020204" pitchFamily="34" charset="0"/>
                        </a:rPr>
                        <a:t>Διατροφολογία</a:t>
                      </a:r>
                      <a:r>
                        <a:rPr lang="el-GR" sz="2800" b="1" kern="1200" dirty="0">
                          <a:solidFill>
                            <a:srgbClr val="002060"/>
                          </a:solidFill>
                          <a:latin typeface="Arial" panose="020B0604020202020204" pitchFamily="34" charset="0"/>
                          <a:ea typeface="+mn-ea"/>
                          <a:cs typeface="Arial" panose="020B0604020202020204" pitchFamily="34" charset="0"/>
                        </a:rPr>
                        <a:t>, Γεωπονικές Επιστήμες, Περιβαλλοντικές Σπουδές, Γεωλογία, Τεχνών Ήχου και Εικόνας, Στρατιωτικές Σχολές Αξιωματικών, Οικονομικά, κ.ά.</a:t>
                      </a:r>
                      <a:endParaRPr lang="en-GB" sz="2800" b="1" kern="1200" dirty="0">
                        <a:solidFill>
                          <a:srgbClr val="002060"/>
                        </a:solidFill>
                        <a:latin typeface="Arial" panose="020B0604020202020204" pitchFamily="34" charset="0"/>
                        <a:ea typeface="+mn-ea"/>
                        <a:cs typeface="Arial" panose="020B0604020202020204" pitchFamily="34" charset="0"/>
                      </a:endParaRPr>
                    </a:p>
                  </a:txBody>
                  <a:tcPr marL="51440" marR="5144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51502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50387" y="981307"/>
            <a:ext cx="9608075" cy="4329371"/>
          </a:xfrm>
          <a:prstGeom prst="rect">
            <a:avLst/>
          </a:prstGeom>
        </p:spPr>
      </p:pic>
    </p:spTree>
    <p:extLst>
      <p:ext uri="{BB962C8B-B14F-4D97-AF65-F5344CB8AC3E}">
        <p14:creationId xmlns:p14="http://schemas.microsoft.com/office/powerpoint/2010/main" val="3265324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714" y="78222"/>
            <a:ext cx="10831286" cy="1478570"/>
          </a:xfrm>
        </p:spPr>
        <p:txBody>
          <a:bodyPr>
            <a:normAutofit/>
          </a:bodyPr>
          <a:lstStyle/>
          <a:p>
            <a:pPr>
              <a:defRPr/>
            </a:pPr>
            <a:r>
              <a:rPr lang="el-GR" b="1" dirty="0">
                <a:solidFill>
                  <a:srgbClr val="FF0000"/>
                </a:solidFill>
                <a:highlight>
                  <a:srgbClr val="FFFF66"/>
                </a:highlight>
                <a:latin typeface="Arial" panose="020B0604020202020204" pitchFamily="34" charset="0"/>
                <a:cs typeface="Arial" panose="020B0604020202020204" pitchFamily="34" charset="0"/>
              </a:rPr>
              <a:t>Κ4</a:t>
            </a:r>
            <a:r>
              <a:rPr lang="el-GR" dirty="0">
                <a:latin typeface="Arial" panose="020B0604020202020204" pitchFamily="34" charset="0"/>
                <a:cs typeface="Arial" panose="020B0604020202020204" pitchFamily="34" charset="0"/>
              </a:rPr>
              <a:t> - </a:t>
            </a:r>
            <a:r>
              <a:rPr lang="el-GR" b="1" dirty="0" err="1">
                <a:solidFill>
                  <a:srgbClr val="002060"/>
                </a:solidFill>
                <a:latin typeface="Arial" panose="020B0604020202020204" pitchFamily="34" charset="0"/>
                <a:cs typeface="Arial" panose="020B0604020202020204" pitchFamily="34" charset="0"/>
              </a:rPr>
              <a:t>ΚατεΥθυνση</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ΟικονομικΩν</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ΕπιστημΩν</a:t>
            </a:r>
            <a:endParaRPr lang="el-GR"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2478153433"/>
              </p:ext>
            </p:extLst>
          </p:nvPr>
        </p:nvGraphicFramePr>
        <p:xfrm>
          <a:off x="448128" y="1556792"/>
          <a:ext cx="11381015" cy="5026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61256" y="260649"/>
            <a:ext cx="10406743" cy="973065"/>
          </a:xfrm>
        </p:spPr>
        <p:txBody>
          <a:bodyPr>
            <a:normAutofit/>
          </a:bodyPr>
          <a:lstStyle/>
          <a:p>
            <a:pPr algn="ctr"/>
            <a:r>
              <a:rPr lang="el-GR" altLang="el-GR" sz="3800" b="1" dirty="0">
                <a:solidFill>
                  <a:srgbClr val="002060"/>
                </a:solidFill>
                <a:latin typeface="Arial" panose="020B0604020202020204" pitchFamily="34" charset="0"/>
                <a:cs typeface="Arial" panose="020B0604020202020204" pitchFamily="34" charset="0"/>
              </a:rPr>
              <a:t>ΚΑΤΕΥΘΥΝΣΗ ΚΑΙ ΕΝΔΕΙΚΤΙΚΕΣ ΣΠΟΥΔΕΣ</a:t>
            </a:r>
            <a:endParaRPr lang="en-GB" altLang="el-GR" sz="3800"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6852444"/>
              </p:ext>
            </p:extLst>
          </p:nvPr>
        </p:nvGraphicFramePr>
        <p:xfrm>
          <a:off x="493485" y="1336678"/>
          <a:ext cx="11219543" cy="5180236"/>
        </p:xfrm>
        <a:graphic>
          <a:graphicData uri="http://schemas.openxmlformats.org/drawingml/2006/table">
            <a:tbl>
              <a:tblPr firstRow="1" bandRow="1">
                <a:tableStyleId>{5C22544A-7EE6-4342-B048-85BDC9FD1C3A}</a:tableStyleId>
              </a:tblPr>
              <a:tblGrid>
                <a:gridCol w="11219543">
                  <a:extLst>
                    <a:ext uri="{9D8B030D-6E8A-4147-A177-3AD203B41FA5}">
                      <a16:colId xmlns:a16="http://schemas.microsoft.com/office/drawing/2014/main" val="20000"/>
                    </a:ext>
                  </a:extLst>
                </a:gridCol>
              </a:tblGrid>
              <a:tr h="732716">
                <a:tc>
                  <a:txBody>
                    <a:bodyPr/>
                    <a:lstStyle/>
                    <a:p>
                      <a:pPr algn="ctr"/>
                      <a:r>
                        <a:rPr lang="el-GR" sz="2800" b="1" kern="1200" dirty="0">
                          <a:solidFill>
                            <a:schemeClr val="lt1"/>
                          </a:solidFill>
                          <a:effectLst/>
                          <a:latin typeface="Arial" panose="020B0604020202020204" pitchFamily="34" charset="0"/>
                          <a:ea typeface="+mn-ea"/>
                          <a:cs typeface="Arial" panose="020B0604020202020204" pitchFamily="34" charset="0"/>
                        </a:rPr>
                        <a:t>ΚΑΤΕΥΘΥΝΣΗ 4: </a:t>
                      </a:r>
                      <a:r>
                        <a:rPr lang="el-GR" sz="2800" b="1" kern="1200" dirty="0">
                          <a:solidFill>
                            <a:schemeClr val="lt1"/>
                          </a:solidFill>
                          <a:effectLst/>
                          <a:highlight>
                            <a:srgbClr val="FF0000"/>
                          </a:highlight>
                          <a:latin typeface="Arial" panose="020B0604020202020204" pitchFamily="34" charset="0"/>
                          <a:ea typeface="+mn-ea"/>
                          <a:cs typeface="Arial" panose="020B0604020202020204" pitchFamily="34" charset="0"/>
                        </a:rPr>
                        <a:t>ΟΙΚΟΝΟΜΙΚΩΝ ΕΠΙΣΤΗΜΩΝ</a:t>
                      </a:r>
                      <a:endParaRPr lang="en-GB" sz="2800" dirty="0">
                        <a:highlight>
                          <a:srgbClr val="FF0000"/>
                        </a:highlight>
                        <a:latin typeface="Arial" panose="020B0604020202020204" pitchFamily="34" charset="0"/>
                        <a:cs typeface="Arial" panose="020B0604020202020204" pitchFamily="34" charset="0"/>
                      </a:endParaRPr>
                    </a:p>
                  </a:txBody>
                  <a:tcPr marL="51443" marR="51443" marT="34295" marB="34295"/>
                </a:tc>
                <a:extLst>
                  <a:ext uri="{0D108BD9-81ED-4DB2-BD59-A6C34878D82A}">
                    <a16:rowId xmlns:a16="http://schemas.microsoft.com/office/drawing/2014/main" val="10000"/>
                  </a:ext>
                </a:extLst>
              </a:tr>
              <a:tr h="4447520">
                <a:tc>
                  <a:txBody>
                    <a:bodyPr/>
                    <a:lstStyle/>
                    <a:p>
                      <a:pPr marL="0" algn="just" defTabSz="914400" rtl="0" eaLnBrk="1" latinLnBrk="0" hangingPunct="1">
                        <a:lnSpc>
                          <a:spcPct val="150000"/>
                        </a:lnSpc>
                      </a:pPr>
                      <a:r>
                        <a:rPr lang="el-GR" sz="2800" b="1" kern="1200" dirty="0">
                          <a:solidFill>
                            <a:srgbClr val="002060"/>
                          </a:solidFill>
                          <a:latin typeface="Arial" panose="020B0604020202020204" pitchFamily="34" charset="0"/>
                          <a:ea typeface="+mn-ea"/>
                          <a:cs typeface="Arial" panose="020B0604020202020204" pitchFamily="34" charset="0"/>
                        </a:rPr>
                        <a:t>Οικονομικά, Λογιστική, Χρηματοοικονομικά,</a:t>
                      </a:r>
                      <a:r>
                        <a:rPr lang="en-US" sz="2800" b="1" kern="1200" dirty="0">
                          <a:solidFill>
                            <a:srgbClr val="002060"/>
                          </a:solidFill>
                          <a:latin typeface="Arial" panose="020B0604020202020204" pitchFamily="34" charset="0"/>
                          <a:ea typeface="+mn-ea"/>
                          <a:cs typeface="Arial" panose="020B0604020202020204" pitchFamily="34" charset="0"/>
                        </a:rPr>
                        <a:t> </a:t>
                      </a:r>
                      <a:r>
                        <a:rPr lang="el-GR" sz="2800" b="1" kern="1200" dirty="0">
                          <a:solidFill>
                            <a:srgbClr val="002060"/>
                          </a:solidFill>
                          <a:latin typeface="Arial" panose="020B0604020202020204" pitchFamily="34" charset="0"/>
                          <a:ea typeface="+mn-ea"/>
                          <a:cs typeface="Arial" panose="020B0604020202020204" pitchFamily="34" charset="0"/>
                        </a:rPr>
                        <a:t>Διοίκηση Επιχειρήσεων, Μάρκετινγκ, Διεθνείς-Ευρωπαϊκές Σπουδές, Στατιστική, Ασφαλιστικές Επιστήμες,  Ναυτιλιακές Σπουδές, Πληροφορική (σε τμήματα Ελλάδας),</a:t>
                      </a:r>
                      <a:r>
                        <a:rPr lang="el-GR" sz="2800" b="1" kern="1200" baseline="0" dirty="0">
                          <a:solidFill>
                            <a:srgbClr val="002060"/>
                          </a:solidFill>
                          <a:latin typeface="Arial" panose="020B0604020202020204" pitchFamily="34" charset="0"/>
                          <a:ea typeface="+mn-ea"/>
                          <a:cs typeface="Arial" panose="020B0604020202020204" pitchFamily="34" charset="0"/>
                        </a:rPr>
                        <a:t> </a:t>
                      </a:r>
                      <a:r>
                        <a:rPr lang="el-GR" sz="2800" b="1" kern="1200" dirty="0">
                          <a:solidFill>
                            <a:srgbClr val="002060"/>
                          </a:solidFill>
                          <a:latin typeface="Arial" panose="020B0604020202020204" pitchFamily="34" charset="0"/>
                          <a:ea typeface="+mn-ea"/>
                          <a:cs typeface="Arial" panose="020B0604020202020204" pitchFamily="34" charset="0"/>
                        </a:rPr>
                        <a:t>Αγροτικής Οικονομίας και Ανάπτυξης κ.ά.</a:t>
                      </a:r>
                      <a:endParaRPr lang="en-GB" sz="2800" b="1" kern="1200" dirty="0">
                        <a:solidFill>
                          <a:srgbClr val="002060"/>
                        </a:solidFill>
                        <a:latin typeface="Arial" panose="020B0604020202020204" pitchFamily="34" charset="0"/>
                        <a:ea typeface="+mn-ea"/>
                        <a:cs typeface="Arial" panose="020B0604020202020204" pitchFamily="34" charset="0"/>
                      </a:endParaRPr>
                    </a:p>
                  </a:txBody>
                  <a:tcPr marL="51443" marR="51443" marT="34295" marB="3429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103576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771" y="150230"/>
            <a:ext cx="10773228" cy="996399"/>
          </a:xfrm>
        </p:spPr>
        <p:txBody>
          <a:bodyPr>
            <a:normAutofit/>
          </a:bodyPr>
          <a:lstStyle/>
          <a:p>
            <a:pPr>
              <a:defRPr/>
            </a:pPr>
            <a:r>
              <a:rPr lang="el-GR" b="1" dirty="0">
                <a:solidFill>
                  <a:srgbClr val="FF0000"/>
                </a:solidFill>
                <a:highlight>
                  <a:srgbClr val="FFFF66"/>
                </a:highlight>
                <a:latin typeface="Arial" panose="020B0604020202020204" pitchFamily="34" charset="0"/>
                <a:cs typeface="Arial" panose="020B0604020202020204" pitchFamily="34" charset="0"/>
              </a:rPr>
              <a:t>Κ5</a:t>
            </a:r>
            <a:r>
              <a:rPr lang="el-GR" dirty="0">
                <a:latin typeface="Arial" panose="020B0604020202020204" pitchFamily="34" charset="0"/>
                <a:cs typeface="Arial" panose="020B0604020202020204" pitchFamily="34" charset="0"/>
              </a:rPr>
              <a:t> - </a:t>
            </a:r>
            <a:r>
              <a:rPr lang="el-GR" b="1" dirty="0" err="1">
                <a:solidFill>
                  <a:srgbClr val="002060"/>
                </a:solidFill>
                <a:latin typeface="Arial" panose="020B0604020202020204" pitchFamily="34" charset="0"/>
                <a:cs typeface="Arial" panose="020B0604020202020204" pitchFamily="34" charset="0"/>
              </a:rPr>
              <a:t>ΚατεΥθυνση</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ΕμπορΙου</a:t>
            </a:r>
            <a:r>
              <a:rPr lang="el-GR" b="1" dirty="0">
                <a:solidFill>
                  <a:srgbClr val="002060"/>
                </a:solidFill>
                <a:latin typeface="Arial" panose="020B0604020202020204" pitchFamily="34" charset="0"/>
                <a:cs typeface="Arial" panose="020B0604020202020204" pitchFamily="34" charset="0"/>
              </a:rPr>
              <a:t> &amp; </a:t>
            </a:r>
            <a:r>
              <a:rPr lang="el-GR" b="1" dirty="0" err="1">
                <a:solidFill>
                  <a:srgbClr val="002060"/>
                </a:solidFill>
                <a:latin typeface="Arial" panose="020B0604020202020204" pitchFamily="34" charset="0"/>
                <a:cs typeface="Arial" panose="020B0604020202020204" pitchFamily="34" charset="0"/>
              </a:rPr>
              <a:t>ΥπηρεσιΩν</a:t>
            </a:r>
            <a:endParaRPr lang="el-GR"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2353316739"/>
              </p:ext>
            </p:extLst>
          </p:nvPr>
        </p:nvGraphicFramePr>
        <p:xfrm>
          <a:off x="1050368" y="1306286"/>
          <a:ext cx="9998631" cy="5401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33829" y="188641"/>
            <a:ext cx="10580914" cy="914445"/>
          </a:xfrm>
        </p:spPr>
        <p:txBody>
          <a:bodyPr>
            <a:normAutofit/>
          </a:bodyPr>
          <a:lstStyle/>
          <a:p>
            <a:pPr algn="ctr"/>
            <a:r>
              <a:rPr lang="el-GR" altLang="el-GR" sz="3800" b="1" dirty="0">
                <a:solidFill>
                  <a:srgbClr val="002060"/>
                </a:solidFill>
                <a:latin typeface="Arial" panose="020B0604020202020204" pitchFamily="34" charset="0"/>
                <a:cs typeface="Arial" panose="020B0604020202020204" pitchFamily="34" charset="0"/>
              </a:rPr>
              <a:t>ΚΑΤΕΥΘΥΝΣΗ ΚΑΙ ΕΝΔΕΙΚΤΙΚΕΣ ΣΠΟΥΔΕΣ</a:t>
            </a:r>
            <a:endParaRPr lang="en-GB" altLang="el-GR" sz="3800"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8872740"/>
              </p:ext>
            </p:extLst>
          </p:nvPr>
        </p:nvGraphicFramePr>
        <p:xfrm>
          <a:off x="682171" y="1235075"/>
          <a:ext cx="10871200" cy="5434283"/>
        </p:xfrm>
        <a:graphic>
          <a:graphicData uri="http://schemas.openxmlformats.org/drawingml/2006/table">
            <a:tbl>
              <a:tblPr firstRow="1" bandRow="1">
                <a:tableStyleId>{5C22544A-7EE6-4342-B048-85BDC9FD1C3A}</a:tableStyleId>
              </a:tblPr>
              <a:tblGrid>
                <a:gridCol w="10871200">
                  <a:extLst>
                    <a:ext uri="{9D8B030D-6E8A-4147-A177-3AD203B41FA5}">
                      <a16:colId xmlns:a16="http://schemas.microsoft.com/office/drawing/2014/main" val="20000"/>
                    </a:ext>
                  </a:extLst>
                </a:gridCol>
              </a:tblGrid>
              <a:tr h="794242">
                <a:tc>
                  <a:txBody>
                    <a:bodyPr/>
                    <a:lstStyle/>
                    <a:p>
                      <a:pPr algn="ctr"/>
                      <a:r>
                        <a:rPr lang="el-GR" sz="2800" b="1" kern="1200" dirty="0">
                          <a:solidFill>
                            <a:schemeClr val="lt1"/>
                          </a:solidFill>
                          <a:effectLst/>
                          <a:latin typeface="Arial" panose="020B0604020202020204" pitchFamily="34" charset="0"/>
                          <a:ea typeface="+mn-ea"/>
                          <a:cs typeface="Arial" panose="020B0604020202020204" pitchFamily="34" charset="0"/>
                        </a:rPr>
                        <a:t>ΚΑΤΕΥΘΥΝΣΗ </a:t>
                      </a:r>
                      <a:r>
                        <a:rPr lang="en-US" sz="2800" b="1" kern="1200" dirty="0">
                          <a:solidFill>
                            <a:schemeClr val="lt1"/>
                          </a:solidFill>
                          <a:effectLst/>
                          <a:latin typeface="Arial" panose="020B0604020202020204" pitchFamily="34" charset="0"/>
                          <a:ea typeface="+mn-ea"/>
                          <a:cs typeface="Arial" panose="020B0604020202020204" pitchFamily="34" charset="0"/>
                        </a:rPr>
                        <a:t>5</a:t>
                      </a:r>
                      <a:r>
                        <a:rPr lang="el-GR" sz="2800" b="1" kern="1200" dirty="0">
                          <a:solidFill>
                            <a:schemeClr val="lt1"/>
                          </a:solidFill>
                          <a:effectLst/>
                          <a:latin typeface="Arial" panose="020B0604020202020204" pitchFamily="34" charset="0"/>
                          <a:ea typeface="+mn-ea"/>
                          <a:cs typeface="Arial" panose="020B0604020202020204" pitchFamily="34" charset="0"/>
                        </a:rPr>
                        <a:t>: </a:t>
                      </a:r>
                      <a:r>
                        <a:rPr lang="el-GR" sz="2800" b="1" kern="1200" dirty="0">
                          <a:solidFill>
                            <a:schemeClr val="lt1"/>
                          </a:solidFill>
                          <a:effectLst/>
                          <a:highlight>
                            <a:srgbClr val="FF0000"/>
                          </a:highlight>
                          <a:latin typeface="Arial" panose="020B0604020202020204" pitchFamily="34" charset="0"/>
                          <a:ea typeface="+mn-ea"/>
                          <a:cs typeface="Arial" panose="020B0604020202020204" pitchFamily="34" charset="0"/>
                        </a:rPr>
                        <a:t>ΕΜΠΟΡΙΟΥ ΚΑΙ ΥΠΗΡΕΣΙΩΝ</a:t>
                      </a:r>
                      <a:endParaRPr lang="en-GB" sz="2800" dirty="0">
                        <a:highlight>
                          <a:srgbClr val="FF0000"/>
                        </a:highlight>
                        <a:latin typeface="Arial" panose="020B0604020202020204" pitchFamily="34" charset="0"/>
                        <a:cs typeface="Arial" panose="020B0604020202020204" pitchFamily="34" charset="0"/>
                      </a:endParaRPr>
                    </a:p>
                  </a:txBody>
                  <a:tcPr marL="51443" marR="51443" marT="34295" marB="34295"/>
                </a:tc>
                <a:extLst>
                  <a:ext uri="{0D108BD9-81ED-4DB2-BD59-A6C34878D82A}">
                    <a16:rowId xmlns:a16="http://schemas.microsoft.com/office/drawing/2014/main" val="10000"/>
                  </a:ext>
                </a:extLst>
              </a:tr>
              <a:tr h="4640041">
                <a:tc>
                  <a:txBody>
                    <a:bodyPr/>
                    <a:lstStyle/>
                    <a:p>
                      <a:pPr marL="0" marR="0" indent="0" algn="just" defTabSz="914400" rtl="0" eaLnBrk="1" fontAlgn="auto" latinLnBrk="0" hangingPunct="1">
                        <a:lnSpc>
                          <a:spcPts val="34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Φυσική Αγωγή, Σχολές Υπαξιωματικών, Οικιακή Οικονομία και Οικολογία, Μαγειρική, Ξενοδοχειακά (ΑΞΙΚ), Επικοινωνία και Σπουδές Διαδικτύου, Πολυμέσα και Γραφικές Τέχνες, Νοσηλευτική, Αξιωματικοί Νοσηλευτικής, Επικοινωνία και ΜΜΕ, Διοίκηση Ξενοδοχείων και Τουρισμού, Εσωτερικής Αρχιτεκτονικής, Κινηματογράφου, Τουρισμού, Δημιουργικού Σχεδιασμού και Ένδυσης, Τεχνών Ήχου και Εικόνας, Διοίκηση Οργανισμών-Μάρκετινγκ και Τουρισμού, Θεωρία και Ιστορία Τέχνης κ.ά.</a:t>
                      </a:r>
                      <a:endParaRPr lang="en-GB" sz="2800" b="1" kern="1200" dirty="0">
                        <a:solidFill>
                          <a:srgbClr val="002060"/>
                        </a:solidFill>
                        <a:latin typeface="Arial" panose="020B0604020202020204" pitchFamily="34" charset="0"/>
                        <a:ea typeface="+mn-ea"/>
                        <a:cs typeface="Arial" panose="020B0604020202020204" pitchFamily="34" charset="0"/>
                      </a:endParaRPr>
                    </a:p>
                  </a:txBody>
                  <a:tcPr marL="51443" marR="51443" marT="34295" marB="3429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081952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498" y="159657"/>
            <a:ext cx="9905998" cy="827314"/>
          </a:xfrm>
        </p:spPr>
        <p:txBody>
          <a:bodyPr>
            <a:normAutofit/>
          </a:bodyPr>
          <a:lstStyle/>
          <a:p>
            <a:pPr>
              <a:defRPr/>
            </a:pPr>
            <a:r>
              <a:rPr lang="el-GR" b="1" dirty="0">
                <a:solidFill>
                  <a:srgbClr val="FF0000"/>
                </a:solidFill>
                <a:highlight>
                  <a:srgbClr val="FFFF66"/>
                </a:highlight>
                <a:latin typeface="Arial" panose="020B0604020202020204" pitchFamily="34" charset="0"/>
                <a:cs typeface="Arial" panose="020B0604020202020204" pitchFamily="34" charset="0"/>
              </a:rPr>
              <a:t>Κ6</a:t>
            </a:r>
            <a:r>
              <a:rPr lang="el-GR" dirty="0">
                <a:latin typeface="Arial" panose="020B0604020202020204" pitchFamily="34" charset="0"/>
                <a:cs typeface="Arial" panose="020B0604020202020204" pitchFamily="34" charset="0"/>
              </a:rPr>
              <a:t> - </a:t>
            </a:r>
            <a:r>
              <a:rPr lang="el-GR" b="1" dirty="0" err="1">
                <a:solidFill>
                  <a:srgbClr val="002060"/>
                </a:solidFill>
                <a:latin typeface="Arial" panose="020B0604020202020204" pitchFamily="34" charset="0"/>
                <a:cs typeface="Arial" panose="020B0604020202020204" pitchFamily="34" charset="0"/>
              </a:rPr>
              <a:t>ΚατεΥθυνση</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ΚαλΩν</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ΤεχνΩν</a:t>
            </a:r>
            <a:endParaRPr lang="el-GR"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3428268451"/>
              </p:ext>
            </p:extLst>
          </p:nvPr>
        </p:nvGraphicFramePr>
        <p:xfrm>
          <a:off x="663568" y="1133311"/>
          <a:ext cx="10864863" cy="5390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78971" y="188642"/>
            <a:ext cx="10189029" cy="987016"/>
          </a:xfrm>
        </p:spPr>
        <p:txBody>
          <a:bodyPr>
            <a:normAutofit/>
          </a:bodyPr>
          <a:lstStyle/>
          <a:p>
            <a:pPr algn="ctr"/>
            <a:r>
              <a:rPr lang="el-GR" altLang="el-GR" sz="3800" b="1" dirty="0">
                <a:solidFill>
                  <a:srgbClr val="002060"/>
                </a:solidFill>
                <a:latin typeface="Arial" panose="020B0604020202020204" pitchFamily="34" charset="0"/>
                <a:cs typeface="Arial" panose="020B0604020202020204" pitchFamily="34" charset="0"/>
              </a:rPr>
              <a:t>ΚΑΤΕΥΘΥΝΣΗ ΚΑΙ ΕΝΔΕΙΚΤΙΚΕΣ ΣΠΟΥΔΕΣ</a:t>
            </a:r>
            <a:endParaRPr lang="en-GB" altLang="el-GR" sz="3800"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4424224"/>
              </p:ext>
            </p:extLst>
          </p:nvPr>
        </p:nvGraphicFramePr>
        <p:xfrm>
          <a:off x="348343" y="1042768"/>
          <a:ext cx="11495314" cy="5612077"/>
        </p:xfrm>
        <a:graphic>
          <a:graphicData uri="http://schemas.openxmlformats.org/drawingml/2006/table">
            <a:tbl>
              <a:tblPr firstRow="1" bandRow="1">
                <a:tableStyleId>{5C22544A-7EE6-4342-B048-85BDC9FD1C3A}</a:tableStyleId>
              </a:tblPr>
              <a:tblGrid>
                <a:gridCol w="11495314">
                  <a:extLst>
                    <a:ext uri="{9D8B030D-6E8A-4147-A177-3AD203B41FA5}">
                      <a16:colId xmlns:a16="http://schemas.microsoft.com/office/drawing/2014/main" val="20000"/>
                    </a:ext>
                  </a:extLst>
                </a:gridCol>
              </a:tblGrid>
              <a:tr h="758127">
                <a:tc>
                  <a:txBody>
                    <a:bodyPr/>
                    <a:lstStyle/>
                    <a:p>
                      <a:pPr algn="ctr"/>
                      <a:r>
                        <a:rPr lang="el-GR" sz="2800" b="1" kern="1200" dirty="0">
                          <a:solidFill>
                            <a:schemeClr val="lt1"/>
                          </a:solidFill>
                          <a:effectLst/>
                          <a:latin typeface="Arial" panose="020B0604020202020204" pitchFamily="34" charset="0"/>
                          <a:ea typeface="+mn-ea"/>
                          <a:cs typeface="Arial" panose="020B0604020202020204" pitchFamily="34" charset="0"/>
                        </a:rPr>
                        <a:t>ΚΑΤΕΥΘΥΝΣΗ 6: </a:t>
                      </a:r>
                      <a:r>
                        <a:rPr lang="el-GR" sz="2800" b="1" kern="1200" dirty="0">
                          <a:solidFill>
                            <a:schemeClr val="lt1"/>
                          </a:solidFill>
                          <a:effectLst/>
                          <a:highlight>
                            <a:srgbClr val="FF0000"/>
                          </a:highlight>
                          <a:latin typeface="Arial" panose="020B0604020202020204" pitchFamily="34" charset="0"/>
                          <a:ea typeface="+mn-ea"/>
                          <a:cs typeface="Arial" panose="020B0604020202020204" pitchFamily="34" charset="0"/>
                        </a:rPr>
                        <a:t>ΚΑΛΩΝ ΤΕΧΝΩΝ</a:t>
                      </a:r>
                      <a:endParaRPr lang="en-GB" sz="2800" dirty="0">
                        <a:highlight>
                          <a:srgbClr val="FF0000"/>
                        </a:highlight>
                        <a:latin typeface="Arial" panose="020B0604020202020204" pitchFamily="34" charset="0"/>
                        <a:cs typeface="Arial" panose="020B0604020202020204" pitchFamily="34" charset="0"/>
                      </a:endParaRPr>
                    </a:p>
                  </a:txBody>
                  <a:tcPr marL="51443" marR="51443" marT="34295" marB="34295"/>
                </a:tc>
                <a:extLst>
                  <a:ext uri="{0D108BD9-81ED-4DB2-BD59-A6C34878D82A}">
                    <a16:rowId xmlns:a16="http://schemas.microsoft.com/office/drawing/2014/main" val="10000"/>
                  </a:ext>
                </a:extLst>
              </a:tr>
              <a:tr h="4583129">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Θέατρο, Θεωρία και Ιστορία της Τέχνης, Διαχείριση Πολιτισμικού Περιβάλλοντος, Πολιτικές Επιστήμες, Κινηματογράφου, Κοινωνιολογία, Δημοσιογραφία, Επικοινωνία και ΜΜΕ, Επικοινωνία και Σπουδές Διαδικτύου, Πολυμέσα και Γραφικές Τέχνες, Μουσική, Τεχνών Ήχου και Εικόνας, Τουρκικές και Μεσανατολικές Σπουδές, Ψηφιακών Τεχνών και Κινηματογράφου κ.ά.</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kern="1200" dirty="0">
                        <a:solidFill>
                          <a:schemeClr val="accent2"/>
                        </a:solidFill>
                        <a:latin typeface="+mn-lt"/>
                        <a:ea typeface="+mn-ea"/>
                        <a:cs typeface="+mn-cs"/>
                      </a:endParaRPr>
                    </a:p>
                  </a:txBody>
                  <a:tcPr marL="51443" marR="51443" marT="34295" marB="3429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09627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355002"/>
            <a:ext cx="9906000" cy="1742086"/>
          </a:xfrm>
          <a:solidFill>
            <a:schemeClr val="accent1"/>
          </a:solidFill>
          <a:ln>
            <a:solidFill>
              <a:schemeClr val="accent1">
                <a:lumMod val="40000"/>
                <a:lumOff val="60000"/>
              </a:schemeClr>
            </a:solidFill>
          </a:ln>
        </p:spPr>
        <p:txBody>
          <a:bodyPr>
            <a:noAutofit/>
          </a:bodyPr>
          <a:lstStyle/>
          <a:p>
            <a:pPr algn="ctr"/>
            <a:r>
              <a:rPr lang="el-GR" altLang="el-GR" sz="3200" b="1" dirty="0">
                <a:solidFill>
                  <a:schemeClr val="accent5">
                    <a:lumMod val="50000"/>
                  </a:schemeClr>
                </a:solidFill>
                <a:latin typeface="Arial" panose="020B0604020202020204" pitchFamily="34" charset="0"/>
                <a:cs typeface="Arial" panose="020B0604020202020204" pitchFamily="34" charset="0"/>
              </a:rPr>
              <a:t>ΣΠΟΥΔΕΣ (ΕΝΔΕΙΚΤΙΚΕΣ) ΑΠΟ </a:t>
            </a:r>
            <a:r>
              <a:rPr lang="el-GR" altLang="el-GR" sz="3200" b="1" dirty="0" err="1">
                <a:solidFill>
                  <a:schemeClr val="accent5">
                    <a:lumMod val="50000"/>
                  </a:schemeClr>
                </a:solidFill>
                <a:latin typeface="Arial" panose="020B0604020202020204" pitchFamily="34" charset="0"/>
                <a:cs typeface="Arial" panose="020B0604020202020204" pitchFamily="34" charset="0"/>
              </a:rPr>
              <a:t>οΛΕΣ</a:t>
            </a:r>
            <a:r>
              <a:rPr lang="el-GR" altLang="el-GR" sz="3200" b="1" dirty="0">
                <a:solidFill>
                  <a:schemeClr val="accent5">
                    <a:lumMod val="50000"/>
                  </a:schemeClr>
                </a:solidFill>
                <a:latin typeface="Arial" panose="020B0604020202020204" pitchFamily="34" charset="0"/>
                <a:cs typeface="Arial" panose="020B0604020202020204" pitchFamily="34" charset="0"/>
              </a:rPr>
              <a:t> ΤΙΣ ΚΑΤΕΥΘΥΝΣΕΙΣ</a:t>
            </a:r>
            <a:r>
              <a:rPr lang="el-GR" altLang="el-GR" sz="2800" b="1" dirty="0">
                <a:solidFill>
                  <a:schemeClr val="accent5">
                    <a:lumMod val="50000"/>
                  </a:schemeClr>
                </a:solidFill>
                <a:latin typeface="Arial" panose="020B0604020202020204" pitchFamily="34" charset="0"/>
                <a:cs typeface="Arial" panose="020B0604020202020204" pitchFamily="34" charset="0"/>
              </a:rPr>
              <a:t/>
            </a:r>
            <a:br>
              <a:rPr lang="el-GR" altLang="el-GR" sz="2800" b="1" dirty="0">
                <a:solidFill>
                  <a:schemeClr val="accent5">
                    <a:lumMod val="50000"/>
                  </a:schemeClr>
                </a:solidFill>
                <a:latin typeface="Arial" panose="020B0604020202020204" pitchFamily="34" charset="0"/>
                <a:cs typeface="Arial" panose="020B0604020202020204" pitchFamily="34" charset="0"/>
              </a:rPr>
            </a:br>
            <a:r>
              <a:rPr lang="el-GR" altLang="el-GR" sz="2800" b="1" dirty="0">
                <a:solidFill>
                  <a:schemeClr val="accent5">
                    <a:lumMod val="50000"/>
                  </a:schemeClr>
                </a:solidFill>
                <a:latin typeface="Arial" panose="020B0604020202020204" pitchFamily="34" charset="0"/>
                <a:cs typeface="Arial" panose="020B0604020202020204" pitchFamily="34" charset="0"/>
              </a:rPr>
              <a:t>(</a:t>
            </a:r>
            <a:r>
              <a:rPr lang="el-GR" altLang="el-GR" sz="2800" b="1" dirty="0" err="1">
                <a:solidFill>
                  <a:schemeClr val="accent5">
                    <a:lumMod val="50000"/>
                  </a:schemeClr>
                </a:solidFill>
                <a:latin typeface="Arial" panose="020B0604020202020204" pitchFamily="34" charset="0"/>
                <a:cs typeface="Arial" panose="020B0604020202020204" pitchFamily="34" charset="0"/>
              </a:rPr>
              <a:t>αναλογα</a:t>
            </a:r>
            <a:r>
              <a:rPr lang="el-GR" altLang="el-GR" sz="2800" b="1" dirty="0">
                <a:solidFill>
                  <a:schemeClr val="accent5">
                    <a:lumMod val="50000"/>
                  </a:schemeClr>
                </a:solidFill>
                <a:latin typeface="Arial" panose="020B0604020202020204" pitchFamily="34" charset="0"/>
                <a:cs typeface="Arial" panose="020B0604020202020204" pitchFamily="34" charset="0"/>
              </a:rPr>
              <a:t> με τα </a:t>
            </a:r>
            <a:r>
              <a:rPr lang="el-GR" altLang="el-GR" sz="2800" b="1" dirty="0" err="1">
                <a:solidFill>
                  <a:schemeClr val="accent5">
                    <a:lumMod val="50000"/>
                  </a:schemeClr>
                </a:solidFill>
                <a:latin typeface="Arial" panose="020B0604020202020204" pitchFamily="34" charset="0"/>
                <a:cs typeface="Arial" panose="020B0604020202020204" pitchFamily="34" charset="0"/>
              </a:rPr>
              <a:t>μαθηματα</a:t>
            </a:r>
            <a:r>
              <a:rPr lang="el-GR" altLang="el-GR" sz="2800" b="1" dirty="0">
                <a:solidFill>
                  <a:schemeClr val="accent5">
                    <a:lumMod val="50000"/>
                  </a:schemeClr>
                </a:solidFill>
                <a:latin typeface="Arial" panose="020B0604020202020204" pitchFamily="34" charset="0"/>
                <a:cs typeface="Arial" panose="020B0604020202020204" pitchFamily="34" charset="0"/>
              </a:rPr>
              <a:t> </a:t>
            </a:r>
            <a:r>
              <a:rPr lang="el-GR" altLang="el-GR" sz="2800" b="1" dirty="0" err="1">
                <a:solidFill>
                  <a:schemeClr val="accent5">
                    <a:lumMod val="50000"/>
                  </a:schemeClr>
                </a:solidFill>
                <a:latin typeface="Arial" panose="020B0604020202020204" pitchFamily="34" charset="0"/>
                <a:cs typeface="Arial" panose="020B0604020202020204" pitchFamily="34" charset="0"/>
              </a:rPr>
              <a:t>επιλογης</a:t>
            </a:r>
            <a:r>
              <a:rPr lang="el-GR" altLang="el-GR" sz="2800" b="1" dirty="0">
                <a:solidFill>
                  <a:schemeClr val="accent5">
                    <a:lumMod val="50000"/>
                  </a:schemeClr>
                </a:solidFill>
                <a:latin typeface="Arial" panose="020B0604020202020204" pitchFamily="34" charset="0"/>
                <a:cs typeface="Arial" panose="020B0604020202020204" pitchFamily="34" charset="0"/>
              </a:rPr>
              <a:t> στη Β΄ και Γ΄ </a:t>
            </a:r>
            <a:r>
              <a:rPr lang="el-GR" altLang="el-GR" sz="2800" b="1" dirty="0" err="1">
                <a:solidFill>
                  <a:schemeClr val="accent5">
                    <a:lumMod val="50000"/>
                  </a:schemeClr>
                </a:solidFill>
                <a:latin typeface="Arial" panose="020B0604020202020204" pitchFamily="34" charset="0"/>
                <a:cs typeface="Arial" panose="020B0604020202020204" pitchFamily="34" charset="0"/>
              </a:rPr>
              <a:t>Λυκειου</a:t>
            </a:r>
            <a:r>
              <a:rPr lang="el-GR" altLang="el-GR" sz="2800" b="1" dirty="0">
                <a:solidFill>
                  <a:schemeClr val="accent5">
                    <a:lumMod val="50000"/>
                  </a:schemeClr>
                </a:solidFill>
                <a:latin typeface="Arial" panose="020B0604020202020204" pitchFamily="34" charset="0"/>
                <a:cs typeface="Arial" panose="020B0604020202020204" pitchFamily="34" charset="0"/>
              </a:rPr>
              <a:t>)</a:t>
            </a:r>
            <a:endParaRPr lang="en-US" sz="2800" b="1"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marL="0" indent="0" algn="just">
              <a:buNone/>
            </a:pPr>
            <a:r>
              <a:rPr lang="el-GR" sz="2600" b="1" dirty="0">
                <a:solidFill>
                  <a:schemeClr val="accent5">
                    <a:lumMod val="50000"/>
                  </a:schemeClr>
                </a:solidFill>
                <a:latin typeface="Arial" panose="020B0604020202020204" pitchFamily="34" charset="0"/>
                <a:cs typeface="Arial" panose="020B0604020202020204" pitchFamily="34" charset="0"/>
              </a:rPr>
              <a:t>Ψυχολογία, Επιστημών Αγωγής (Δημοτική Εκπαίδευση), Επιστημών Αγωγής (</a:t>
            </a:r>
            <a:r>
              <a:rPr lang="el-GR" sz="2600" b="1" dirty="0" err="1">
                <a:solidFill>
                  <a:schemeClr val="accent5">
                    <a:lumMod val="50000"/>
                  </a:schemeClr>
                </a:solidFill>
                <a:latin typeface="Arial" panose="020B0604020202020204" pitchFamily="34" charset="0"/>
                <a:cs typeface="Arial" panose="020B0604020202020204" pitchFamily="34" charset="0"/>
              </a:rPr>
              <a:t>Προδημοτική</a:t>
            </a:r>
            <a:r>
              <a:rPr lang="el-GR" sz="2600" b="1" dirty="0">
                <a:solidFill>
                  <a:schemeClr val="accent5">
                    <a:lumMod val="50000"/>
                  </a:schemeClr>
                </a:solidFill>
                <a:latin typeface="Arial" panose="020B0604020202020204" pitchFamily="34" charset="0"/>
                <a:cs typeface="Arial" panose="020B0604020202020204" pitchFamily="34" charset="0"/>
              </a:rPr>
              <a:t> Εκπαίδευση), Παιδαγωγικό Ειδικής Αγωγής, Γεωγραφία, </a:t>
            </a:r>
            <a:r>
              <a:rPr lang="el-GR" sz="2600" b="1" dirty="0" err="1">
                <a:solidFill>
                  <a:schemeClr val="accent5">
                    <a:lumMod val="50000"/>
                  </a:schemeClr>
                </a:solidFill>
                <a:latin typeface="Arial" panose="020B0604020202020204" pitchFamily="34" charset="0"/>
                <a:cs typeface="Arial" panose="020B0604020202020204" pitchFamily="34" charset="0"/>
              </a:rPr>
              <a:t>Λογοθεραπεία</a:t>
            </a:r>
            <a:r>
              <a:rPr lang="el-GR" sz="2600" b="1" dirty="0">
                <a:solidFill>
                  <a:schemeClr val="accent5">
                    <a:lumMod val="50000"/>
                  </a:schemeClr>
                </a:solidFill>
                <a:latin typeface="Arial" panose="020B0604020202020204" pitchFamily="34" charset="0"/>
                <a:cs typeface="Arial" panose="020B0604020202020204" pitchFamily="34" charset="0"/>
              </a:rPr>
              <a:t>, Στρατιωτικές Σχολές Υπαξιωματικών, Μαγειρικές Τέχνες, Διοίκηση Ξενοδοχείων και Τουρισμού, Επικοινωνίας και Σπουδών Διαδικτύου ΤΕΠΑΚ, Ολοκληρωμένη Επικοινωνία και Μάρκετινγκ ΤΠΚ, Πολυμέσων και Γραφικών Τεχνών ΤΕΠΑΚ, Α.Σ.ΠΑΙ.Τ.Ε κ.ά.</a:t>
            </a:r>
          </a:p>
          <a:p>
            <a:endParaRPr lang="en-US" dirty="0"/>
          </a:p>
        </p:txBody>
      </p:sp>
    </p:spTree>
    <p:extLst>
      <p:ext uri="{BB962C8B-B14F-4D97-AF65-F5344CB8AC3E}">
        <p14:creationId xmlns:p14="http://schemas.microsoft.com/office/powerpoint/2010/main" val="3403185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bwMode="auto">
          <a:xfrm>
            <a:off x="609600" y="580571"/>
            <a:ext cx="10972800" cy="472165"/>
          </a:xfrm>
          <a:noFill/>
        </p:spPr>
        <p:txBody>
          <a:bodyPr vert="horz" wrap="square" lIns="91440" tIns="45720" rIns="91440" bIns="45720" numCol="1" rtlCol="0" anchor="ctr" anchorCtr="0" compatLnSpc="1">
            <a:prstTxWarp prst="textNoShape">
              <a:avLst/>
            </a:prstTxWarp>
            <a:noAutofit/>
          </a:bodyPr>
          <a:lstStyle/>
          <a:p>
            <a:r>
              <a:rPr lang="el-GR" b="1" dirty="0">
                <a:solidFill>
                  <a:srgbClr val="002060"/>
                </a:solidFill>
                <a:latin typeface="Arial" panose="020B0604020202020204" pitchFamily="34" charset="0"/>
                <a:cs typeface="Arial" panose="020B0604020202020204" pitchFamily="34" charset="0"/>
              </a:rPr>
              <a:t>ΕΞΕΤΑΖΟΜΕΝΑ ΜΑΘΗΜΑΤΑ  Β΄ ΚΑΙ Γ΄ ΛΥΚΕΙΟΥ</a:t>
            </a:r>
            <a:r>
              <a:rPr lang="el-GR" b="1" dirty="0">
                <a:solidFill>
                  <a:srgbClr val="002060"/>
                </a:solidFill>
              </a:rPr>
              <a:t/>
            </a:r>
            <a:br>
              <a:rPr lang="el-GR" b="1" dirty="0">
                <a:solidFill>
                  <a:srgbClr val="002060"/>
                </a:solidFill>
              </a:rPr>
            </a:br>
            <a:endParaRPr lang="el-GR" b="1" dirty="0">
              <a:solidFill>
                <a:srgbClr val="002060"/>
              </a:solidFill>
            </a:endParaRPr>
          </a:p>
        </p:txBody>
      </p:sp>
      <p:graphicFrame>
        <p:nvGraphicFramePr>
          <p:cNvPr id="47125" name="Group 21"/>
          <p:cNvGraphicFramePr>
            <a:graphicFrameLocks noGrp="1"/>
          </p:cNvGraphicFramePr>
          <p:nvPr>
            <p:ph idx="1"/>
            <p:extLst>
              <p:ext uri="{D42A27DB-BD31-4B8C-83A1-F6EECF244321}">
                <p14:modId xmlns:p14="http://schemas.microsoft.com/office/powerpoint/2010/main" val="3480912703"/>
              </p:ext>
            </p:extLst>
          </p:nvPr>
        </p:nvGraphicFramePr>
        <p:xfrm>
          <a:off x="609600" y="936621"/>
          <a:ext cx="10972800" cy="5805264"/>
        </p:xfrm>
        <a:graphic>
          <a:graphicData uri="http://schemas.openxmlformats.org/drawingml/2006/table">
            <a:tbl>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1288306">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el-G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el-GR"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Β΄ ΤΑΞΗ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el-G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el-GR"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Γ΄ ΤΑΞΗ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16958">
                <a:tc>
                  <a:txBody>
                    <a:bodyPr/>
                    <a:lstStyle/>
                    <a:p>
                      <a:pPr marL="109538" marR="0" lvl="0" indent="0" algn="l" defTabSz="914400" rtl="0" eaLnBrk="1" fontAlgn="base" latinLnBrk="0" hangingPunct="1">
                        <a:lnSpc>
                          <a:spcPct val="100000"/>
                        </a:lnSpc>
                        <a:spcBef>
                          <a:spcPts val="400"/>
                        </a:spcBef>
                        <a:spcAft>
                          <a:spcPct val="0"/>
                        </a:spcAft>
                        <a:buClr>
                          <a:schemeClr val="accent1"/>
                        </a:buClr>
                        <a:buSzPct val="68000"/>
                        <a:buFont typeface="Wingdings" pitchFamily="2" charset="2"/>
                        <a:buNone/>
                        <a:tabLst/>
                      </a:pPr>
                      <a:endParaRPr kumimoji="0" lang="el-GR" sz="2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566738" marR="0" lvl="0" indent="-45720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Char char="•"/>
                        <a:tabLst/>
                      </a:pPr>
                      <a:r>
                        <a:rPr kumimoji="0" lang="el-G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Νέα Ελληνικά</a:t>
                      </a:r>
                    </a:p>
                    <a:p>
                      <a:pPr marL="109538" marR="0" lvl="0" indent="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None/>
                        <a:tabLst/>
                      </a:pPr>
                      <a:endParaRPr kumimoji="0" 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566738" marR="0" lvl="0" indent="-45720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Char char="•"/>
                        <a:tabLst/>
                      </a:pPr>
                      <a:r>
                        <a:rPr kumimoji="0" lang="el-G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Τα τέσσερα (4) μαθήματα Κατεύθυνσης που παρακολούθησε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09538" marR="0" lvl="0" indent="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None/>
                        <a:tabLst/>
                      </a:pPr>
                      <a:endParaRPr kumimoji="0" lang="el-GR" sz="2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566738" marR="0" lvl="0" indent="-45720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Char char="•"/>
                        <a:tabLst/>
                      </a:pPr>
                      <a:r>
                        <a:rPr kumimoji="0" lang="el-G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Νέα Ελληνικά</a:t>
                      </a:r>
                    </a:p>
                    <a:p>
                      <a:pPr marL="109538" marR="0" lvl="0" indent="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None/>
                        <a:tabLst/>
                      </a:pPr>
                      <a:endParaRPr kumimoji="0" 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566738" marR="0" lvl="0" indent="-45720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Char char="•"/>
                        <a:tabLst/>
                      </a:pPr>
                      <a:r>
                        <a:rPr kumimoji="0" lang="el-G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Τα τέσσερα (4) μαθήματα Κατεύθυνσης που παρακολούθησε</a:t>
                      </a:r>
                    </a:p>
                    <a:p>
                      <a:pPr marL="109538"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el-GR" sz="2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1850575" y="457201"/>
            <a:ext cx="8360226" cy="932305"/>
          </a:xfrm>
          <a:solidFill>
            <a:schemeClr val="accent1"/>
          </a:solidFill>
        </p:spPr>
        <p:txBody>
          <a:bodyPr>
            <a:normAutofit/>
          </a:bodyPr>
          <a:lstStyle/>
          <a:p>
            <a:pPr algn="ctr" eaLnBrk="1" hangingPunct="1"/>
            <a:r>
              <a:rPr lang="el-GR" altLang="en-US" b="1" dirty="0" err="1">
                <a:solidFill>
                  <a:schemeClr val="bg2"/>
                </a:solidFill>
                <a:latin typeface="Times New Roman" panose="02020603050405020304" pitchFamily="18" charset="0"/>
                <a:ea typeface="Arial Unicode MS" panose="020B0604020202020204" pitchFamily="34" charset="-128"/>
                <a:cs typeface="Times New Roman" panose="02020603050405020304" pitchFamily="18" charset="0"/>
              </a:rPr>
              <a:t>ΕξετΑσεις</a:t>
            </a:r>
            <a:r>
              <a:rPr lang="el-GR" altLang="en-US" b="1" dirty="0">
                <a:solidFill>
                  <a:schemeClr val="bg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l-GR" altLang="en-US" b="1" dirty="0" err="1">
                <a:solidFill>
                  <a:schemeClr val="bg2"/>
                </a:solidFill>
                <a:latin typeface="Times New Roman" panose="02020603050405020304" pitchFamily="18" charset="0"/>
                <a:ea typeface="Arial Unicode MS" panose="020B0604020202020204" pitchFamily="34" charset="-128"/>
                <a:cs typeface="Times New Roman" panose="02020603050405020304" pitchFamily="18" charset="0"/>
              </a:rPr>
              <a:t>ΜετΑταξης</a:t>
            </a:r>
            <a:endParaRPr lang="el-GR" altLang="en-US" b="1" dirty="0">
              <a:solidFill>
                <a:schemeClr val="bg2"/>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21507" name="Content Placeholder 1"/>
          <p:cNvSpPr>
            <a:spLocks noGrp="1"/>
          </p:cNvSpPr>
          <p:nvPr>
            <p:ph idx="1"/>
          </p:nvPr>
        </p:nvSpPr>
        <p:spPr>
          <a:xfrm>
            <a:off x="1981200" y="1340769"/>
            <a:ext cx="8229600" cy="4392488"/>
          </a:xfrm>
        </p:spPr>
        <p:txBody>
          <a:bodyPr>
            <a:normAutofit fontScale="92500" lnSpcReduction="20000"/>
          </a:bodyPr>
          <a:lstStyle/>
          <a:p>
            <a:pPr algn="just">
              <a:buClr>
                <a:schemeClr val="accent2">
                  <a:lumMod val="75000"/>
                </a:schemeClr>
              </a:buClr>
            </a:pPr>
            <a:r>
              <a:rPr lang="el-GR" altLang="en-US" sz="2800" b="1" dirty="0">
                <a:solidFill>
                  <a:schemeClr val="accent5">
                    <a:lumMod val="50000"/>
                  </a:schemeClr>
                </a:solidFill>
                <a:latin typeface="Times New Roman" panose="02020603050405020304" pitchFamily="18" charset="0"/>
                <a:cs typeface="Times New Roman" panose="02020603050405020304" pitchFamily="18" charset="0"/>
              </a:rPr>
              <a:t>Οι μαθητές/</a:t>
            </a:r>
            <a:r>
              <a:rPr lang="el-GR" altLang="en-US" sz="2800" b="1" dirty="0" err="1">
                <a:solidFill>
                  <a:schemeClr val="accent5">
                    <a:lumMod val="50000"/>
                  </a:schemeClr>
                </a:solidFill>
                <a:latin typeface="Times New Roman" panose="02020603050405020304" pitchFamily="18" charset="0"/>
                <a:cs typeface="Times New Roman" panose="02020603050405020304" pitchFamily="18" charset="0"/>
              </a:rPr>
              <a:t>τριες</a:t>
            </a:r>
            <a:r>
              <a:rPr lang="el-GR" altLang="en-US" sz="2800" b="1" dirty="0">
                <a:solidFill>
                  <a:schemeClr val="accent5">
                    <a:lumMod val="50000"/>
                  </a:schemeClr>
                </a:solidFill>
                <a:latin typeface="Times New Roman" panose="02020603050405020304" pitchFamily="18" charset="0"/>
                <a:cs typeface="Times New Roman" panose="02020603050405020304" pitchFamily="18" charset="0"/>
              </a:rPr>
              <a:t> που επιθυμούν να μετακινηθούν </a:t>
            </a:r>
          </a:p>
          <a:p>
            <a:pPr marL="0" indent="0" algn="just">
              <a:buClr>
                <a:schemeClr val="accent2">
                  <a:lumMod val="75000"/>
                </a:schemeClr>
              </a:buClr>
              <a:buNone/>
            </a:pPr>
            <a:r>
              <a:rPr lang="el-GR" altLang="en-US" sz="2800" b="1" dirty="0">
                <a:solidFill>
                  <a:schemeClr val="accent5">
                    <a:lumMod val="50000"/>
                  </a:schemeClr>
                </a:solidFill>
                <a:latin typeface="Times New Roman" panose="02020603050405020304" pitchFamily="18" charset="0"/>
                <a:cs typeface="Times New Roman" panose="02020603050405020304" pitchFamily="18" charset="0"/>
              </a:rPr>
              <a:t>(α) στη Β΄ σε άλλη Κατεύθυνση από την Κατεύθυνση που οδηγεί η  Ομάδα Μαθημάτων Προσανατολισμού (Ο.Μ.Π.) που είχαν στην Α΄ Λυκείου  ή  </a:t>
            </a:r>
          </a:p>
          <a:p>
            <a:pPr marL="0" indent="0" algn="just">
              <a:buClr>
                <a:schemeClr val="accent2">
                  <a:lumMod val="75000"/>
                </a:schemeClr>
              </a:buClr>
              <a:buNone/>
            </a:pPr>
            <a:r>
              <a:rPr lang="el-GR" altLang="en-US" sz="2800" b="1" dirty="0">
                <a:solidFill>
                  <a:schemeClr val="accent5">
                    <a:lumMod val="50000"/>
                  </a:schemeClr>
                </a:solidFill>
                <a:latin typeface="Times New Roman" panose="02020603050405020304" pitchFamily="18" charset="0"/>
                <a:cs typeface="Times New Roman" panose="02020603050405020304" pitchFamily="18" charset="0"/>
              </a:rPr>
              <a:t>(β) σε άλλη Κατεύθυνση στη Γ΄ από αυτή που είχαν στη Β΄  παρακάθονται σε Εξετάσεις Μετάταξης.</a:t>
            </a:r>
            <a:r>
              <a:rPr lang="el-GR" sz="2800" b="1" dirty="0">
                <a:solidFill>
                  <a:schemeClr val="accent5">
                    <a:lumMod val="50000"/>
                  </a:schemeClr>
                </a:solidFill>
                <a:latin typeface="Times New Roman" panose="02020603050405020304" pitchFamily="18" charset="0"/>
                <a:cs typeface="Times New Roman" panose="02020603050405020304" pitchFamily="18" charset="0"/>
              </a:rPr>
              <a:t> Μπορούν επίσης να αλλάξουν και τα μαθήματα κατεύθυνσης από τη Β΄ στη Γ΄ Λυκείου με εξετάσεις</a:t>
            </a:r>
          </a:p>
          <a:p>
            <a:pPr algn="just">
              <a:buClr>
                <a:schemeClr val="accent2">
                  <a:lumMod val="75000"/>
                </a:schemeClr>
              </a:buClr>
            </a:pPr>
            <a:r>
              <a:rPr lang="el-GR" sz="2800" b="1" dirty="0">
                <a:solidFill>
                  <a:schemeClr val="accent5">
                    <a:lumMod val="50000"/>
                  </a:schemeClr>
                </a:solidFill>
                <a:latin typeface="Times New Roman" panose="02020603050405020304" pitchFamily="18" charset="0"/>
                <a:cs typeface="Times New Roman" panose="02020603050405020304" pitchFamily="18" charset="0"/>
              </a:rPr>
              <a:t>Εξετάσεις Μετάταξης γίνονται Μάιο-Ιούνιο.</a:t>
            </a:r>
          </a:p>
          <a:p>
            <a:pPr algn="just">
              <a:buClr>
                <a:schemeClr val="accent2">
                  <a:lumMod val="75000"/>
                </a:schemeClr>
              </a:buClr>
            </a:pPr>
            <a:endParaRPr lang="el-GR" altLang="en-US" sz="28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331" y="5651088"/>
            <a:ext cx="4084863" cy="932305"/>
          </a:xfrm>
          <a:prstGeom prst="rect">
            <a:avLst/>
          </a:prstGeom>
        </p:spPr>
      </p:pic>
    </p:spTree>
    <p:extLst>
      <p:ext uri="{BB962C8B-B14F-4D97-AF65-F5344CB8AC3E}">
        <p14:creationId xmlns:p14="http://schemas.microsoft.com/office/powerpoint/2010/main" val="10614354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09127515"/>
              </p:ext>
            </p:extLst>
          </p:nvPr>
        </p:nvGraphicFramePr>
        <p:xfrm>
          <a:off x="2209801" y="228600"/>
          <a:ext cx="7729653" cy="6394360"/>
        </p:xfrm>
        <a:graphic>
          <a:graphicData uri="http://schemas.openxmlformats.org/drawingml/2006/table">
            <a:tbl>
              <a:tblPr/>
              <a:tblGrid>
                <a:gridCol w="1590881">
                  <a:extLst>
                    <a:ext uri="{9D8B030D-6E8A-4147-A177-3AD203B41FA5}">
                      <a16:colId xmlns:a16="http://schemas.microsoft.com/office/drawing/2014/main" val="20000"/>
                    </a:ext>
                  </a:extLst>
                </a:gridCol>
                <a:gridCol w="1507150">
                  <a:extLst>
                    <a:ext uri="{9D8B030D-6E8A-4147-A177-3AD203B41FA5}">
                      <a16:colId xmlns:a16="http://schemas.microsoft.com/office/drawing/2014/main" val="20001"/>
                    </a:ext>
                  </a:extLst>
                </a:gridCol>
                <a:gridCol w="1508619">
                  <a:extLst>
                    <a:ext uri="{9D8B030D-6E8A-4147-A177-3AD203B41FA5}">
                      <a16:colId xmlns:a16="http://schemas.microsoft.com/office/drawing/2014/main" val="20002"/>
                    </a:ext>
                  </a:extLst>
                </a:gridCol>
                <a:gridCol w="1507150">
                  <a:extLst>
                    <a:ext uri="{9D8B030D-6E8A-4147-A177-3AD203B41FA5}">
                      <a16:colId xmlns:a16="http://schemas.microsoft.com/office/drawing/2014/main" val="20003"/>
                    </a:ext>
                  </a:extLst>
                </a:gridCol>
                <a:gridCol w="1615853">
                  <a:extLst>
                    <a:ext uri="{9D8B030D-6E8A-4147-A177-3AD203B41FA5}">
                      <a16:colId xmlns:a16="http://schemas.microsoft.com/office/drawing/2014/main" val="20004"/>
                    </a:ext>
                  </a:extLst>
                </a:gridCol>
              </a:tblGrid>
              <a:tr h="626986">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l-GR" sz="800" b="1" i="0" u="none" strike="noStrike" cap="none" normalizeH="0" baseline="0" dirty="0">
                        <a:ln>
                          <a:noFill/>
                        </a:ln>
                        <a:solidFill>
                          <a:schemeClr val="accent5">
                            <a:lumMod val="50000"/>
                          </a:schemeClr>
                        </a:solidFill>
                        <a:effectLst/>
                        <a:latin typeface="Arial Narrow" pitchFamily="34" charset="0"/>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Για εισδοχή στη Β΄ Λυκείου</a:t>
                      </a:r>
                      <a:r>
                        <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rPr>
                        <a:t> </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στην</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l-GR" sz="800" b="0" i="0" u="none" strike="noStrike" cap="none" normalizeH="0" baseline="0" dirty="0">
                        <a:ln>
                          <a:noFill/>
                        </a:ln>
                        <a:solidFill>
                          <a:schemeClr val="accent5">
                            <a:lumMod val="50000"/>
                          </a:schemeClr>
                        </a:solidFill>
                        <a:effectLst/>
                        <a:latin typeface="Arial Narrow" pitchFamily="34" charset="0"/>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Μαθητής από την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1</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ΟΜΠ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l-GR" sz="800" b="0" i="0" u="none" strike="noStrike" cap="none" normalizeH="0" baseline="0" dirty="0">
                        <a:ln>
                          <a:noFill/>
                        </a:ln>
                        <a:solidFill>
                          <a:schemeClr val="accent5">
                            <a:lumMod val="50000"/>
                          </a:schemeClr>
                        </a:solidFill>
                        <a:effectLst/>
                        <a:latin typeface="Arial Narrow" pitchFamily="34" charset="0"/>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Μαθητής από την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2</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ΟΜΠ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l-GR" sz="800" b="0" i="0" u="none" strike="noStrike" cap="none" normalizeH="0" baseline="0" dirty="0">
                        <a:ln>
                          <a:noFill/>
                        </a:ln>
                        <a:solidFill>
                          <a:schemeClr val="accent5">
                            <a:lumMod val="50000"/>
                          </a:schemeClr>
                        </a:solidFill>
                        <a:effectLst/>
                        <a:latin typeface="Arial Narrow" pitchFamily="34" charset="0"/>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Μαθητής από την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3</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ΟΜΠ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l-GR" sz="800" b="0" i="0" u="none" strike="noStrike" cap="none" normalizeH="0" baseline="0" dirty="0">
                        <a:ln>
                          <a:noFill/>
                        </a:ln>
                        <a:solidFill>
                          <a:schemeClr val="accent5">
                            <a:lumMod val="50000"/>
                          </a:schemeClr>
                        </a:solidFill>
                        <a:effectLst/>
                        <a:latin typeface="Arial Narrow" pitchFamily="34" charset="0"/>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Μαθητής από την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4</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ΟΜΠ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835982">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1</a:t>
                      </a:r>
                      <a:r>
                        <a:rPr kumimoji="0" lang="el-GR" altLang="el-GR" sz="1400" b="1" i="0" u="none" strike="noStrike" cap="none" normalizeH="0" baseline="3000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 Κατεύθυνση</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Κλασσικών και Ανθρωπιστικών Σπουδών</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1. Αρχαία Ελληνικά/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Αρχαιογνωσία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2.  Ιστορία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1.Αρχαία Ελληνικά/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Αρχαιογνωσία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2.  Ιστορία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1.Αρχαία Ελληνικά/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Αρχαιογνωσία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2.  Ιστορία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64834">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2</a:t>
                      </a:r>
                      <a:r>
                        <a:rPr kumimoji="0" lang="el-GR" altLang="el-GR" sz="1400" b="1" i="0" u="none" strike="noStrike" cap="none" normalizeH="0" baseline="3000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 Κατεύθυνση</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Ξένων Γλωσσών</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και Ευρωπαϊκών Σπουδών</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1.  Ιστορία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2. Αρχαία Ελληνικά/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Αρχαιογνωσία </a:t>
                      </a: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(για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όσους σκοπεύουν να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το επιλέξουν)</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1.  Ιστορία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2. Αρχαία Ελληνικά/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Αρχαιογνωσία </a:t>
                      </a: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(για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όσους σκοπεύουν να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το επιλέξουν)</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1.  Ιστορία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2. Αρχαία Ελληνικά/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Αρχαιογνωσία </a:t>
                      </a: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(για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όσους σκοπεύουν να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το επιλέξουν)</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4977">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3</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Κατεύθυνση</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Θετικών Επιστημών </a:t>
                      </a:r>
                      <a:r>
                        <a:rPr kumimoji="0" lang="el-GR" altLang="el-GR" sz="1400" b="0" i="0" u="none" strike="noStrike" cap="none" normalizeH="0" baseline="0" dirty="0" err="1">
                          <a:ln>
                            <a:noFill/>
                          </a:ln>
                          <a:solidFill>
                            <a:schemeClr val="accent5">
                              <a:lumMod val="50000"/>
                            </a:schemeClr>
                          </a:solidFill>
                          <a:effectLst/>
                          <a:latin typeface="Arial Narrow" pitchFamily="34" charset="0"/>
                          <a:cs typeface="Times New Roman" pitchFamily="18" charset="0"/>
                        </a:rPr>
                        <a:t>Βιοεπιστημών</a:t>
                      </a: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Πληροφορικής -Τεχνολογίας</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1. Μαθηματικά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2. Φυσική</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1. Φυσική</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1. Μαθηματικά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2. Φυσική</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2155">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4</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Κατεύθυνση</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Οικονομικών</a:t>
                      </a: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Επιστημών</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1. Μαθηματικά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2. Οικονομικά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1. Οικονομικά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1.Μαθηματικά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1532">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5</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Κατεύθυνση</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Εμπορίου και Υπηρεσιών</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1. Οικονομικά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2.  Αγγλικά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1. Οικονομικά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2.  Αγγλικά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1. Αγγλικά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r h="808613">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6</a:t>
                      </a:r>
                      <a:r>
                        <a:rPr kumimoji="0" lang="el-GR" altLang="el-GR" sz="1400" b="1" i="0" u="none" strike="noStrike" cap="none" normalizeH="0" baseline="3000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 Κατεύθυνση</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Καλών Τεχνών</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75625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398" y="2391562"/>
            <a:ext cx="9905998" cy="1478570"/>
          </a:xfrm>
        </p:spPr>
        <p:txBody>
          <a:bodyPr>
            <a:noAutofit/>
          </a:bodyPr>
          <a:lstStyle/>
          <a:p>
            <a:pPr algn="ctr"/>
            <a:r>
              <a:rPr lang="el-GR" altLang="en-US" b="1" cap="none" dirty="0">
                <a:solidFill>
                  <a:schemeClr val="bg2"/>
                </a:solidFill>
                <a:latin typeface="Arial" panose="020B0604020202020204" pitchFamily="34" charset="0"/>
                <a:cs typeface="Arial" panose="020B0604020202020204" pitchFamily="34" charset="0"/>
              </a:rPr>
              <a:t>     ΒΑΘΜΙΔΕΣ   ΕΚΠΑΙΔΕΥΣΗΣ  ΚΑΙ  ΕΠΑΓΓΕΛΜΑΤΑ </a:t>
            </a:r>
            <a:br>
              <a:rPr lang="el-GR" altLang="en-US" b="1" cap="none" dirty="0">
                <a:solidFill>
                  <a:schemeClr val="bg2"/>
                </a:solidFill>
                <a:latin typeface="Arial" panose="020B0604020202020204" pitchFamily="34" charset="0"/>
                <a:cs typeface="Arial" panose="020B0604020202020204" pitchFamily="34" charset="0"/>
              </a:rPr>
            </a:br>
            <a:r>
              <a:rPr lang="el-GR" altLang="en-US" b="1" cap="none" dirty="0">
                <a:solidFill>
                  <a:schemeClr val="bg2"/>
                </a:solidFill>
                <a:latin typeface="Arial" panose="020B0604020202020204" pitchFamily="34" charset="0"/>
                <a:cs typeface="Arial" panose="020B0604020202020204" pitchFamily="34" charset="0"/>
              </a:rPr>
              <a:t/>
            </a:r>
            <a:br>
              <a:rPr lang="el-GR" altLang="en-US" b="1" cap="none" dirty="0">
                <a:solidFill>
                  <a:schemeClr val="bg2"/>
                </a:solidFill>
                <a:latin typeface="Arial" panose="020B0604020202020204" pitchFamily="34" charset="0"/>
                <a:cs typeface="Arial" panose="020B0604020202020204" pitchFamily="34" charset="0"/>
              </a:rPr>
            </a:br>
            <a:r>
              <a:rPr lang="el-GR" altLang="en-US" b="1" cap="none" dirty="0">
                <a:solidFill>
                  <a:schemeClr val="bg2"/>
                </a:solidFill>
                <a:latin typeface="Arial" panose="020B0604020202020204" pitchFamily="34" charset="0"/>
                <a:cs typeface="Arial" panose="020B0604020202020204" pitchFamily="34" charset="0"/>
              </a:rPr>
              <a:t>ΕΙΔΟΣ / ΤΡΟΠΟΣ ΠΡΟΣΒΑΣΗΣ  </a:t>
            </a:r>
            <a:endParaRPr lang="en-US" b="1" dirty="0"/>
          </a:p>
        </p:txBody>
      </p:sp>
    </p:spTree>
    <p:extLst>
      <p:ext uri="{BB962C8B-B14F-4D97-AF65-F5344CB8AC3E}">
        <p14:creationId xmlns:p14="http://schemas.microsoft.com/office/powerpoint/2010/main" val="281698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rot="1877891">
            <a:off x="6452210" y="2648423"/>
            <a:ext cx="3095784" cy="2286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1816404" y="954767"/>
            <a:ext cx="8100336" cy="5073427"/>
          </a:xfrm>
        </p:spPr>
        <p:txBody>
          <a:bodyPr>
            <a:normAutofit fontScale="85000" lnSpcReduction="20000"/>
          </a:bodyPr>
          <a:lstStyle/>
          <a:p>
            <a:pPr algn="just">
              <a:buClr>
                <a:schemeClr val="accent2">
                  <a:lumMod val="75000"/>
                </a:schemeClr>
              </a:buClr>
            </a:pP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Οι μαθητές παρακολουθούν το πρόγραμμα των πρωινών μαθημάτων, με ενισχυμένο το μάθημα της Μουσικής σε όλες τις τάξεις και το υπόλοιπο ειδικό πρόγραμμα του Μουσικού Σχολείου σε απογευματινό χρόνο.</a:t>
            </a:r>
          </a:p>
          <a:p>
            <a:pPr marL="0" indent="0" algn="just">
              <a:buClr>
                <a:schemeClr val="accent2">
                  <a:lumMod val="75000"/>
                </a:schemeClr>
              </a:buClr>
              <a:buNone/>
            </a:pPr>
            <a:r>
              <a:rPr lang="el-GR" b="1" u="sng"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Μουσικά Λύκεια λειτουργούν:</a:t>
            </a:r>
          </a:p>
          <a:p>
            <a:pPr marL="0" indent="0" algn="just">
              <a:buClr>
                <a:schemeClr val="accent2">
                  <a:lumMod val="75000"/>
                </a:schemeClr>
              </a:buClr>
              <a:buNone/>
            </a:pP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Λευκωσία: </a:t>
            </a:r>
            <a:r>
              <a:rPr lang="el-GR"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Παγκύπριο</a:t>
            </a: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Γυμνάσιο, </a:t>
            </a:r>
            <a:r>
              <a:rPr lang="el-GR"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τηλ</a:t>
            </a: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b="1" dirty="0">
                <a:solidFill>
                  <a:schemeClr val="accent5">
                    <a:lumMod val="50000"/>
                  </a:schemeClr>
                </a:solidFill>
                <a:latin typeface="Times New Roman" panose="02020603050405020304" pitchFamily="18" charset="0"/>
                <a:cs typeface="Times New Roman" panose="02020603050405020304" pitchFamily="18" charset="0"/>
              </a:rPr>
              <a:t>22466711 </a:t>
            </a:r>
            <a:endPar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lgn="just">
              <a:buClr>
                <a:schemeClr val="accent2">
                  <a:lumMod val="75000"/>
                </a:schemeClr>
              </a:buClr>
              <a:buNone/>
            </a:pP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Λεμεσός: Λύκειο </a:t>
            </a:r>
            <a:r>
              <a:rPr lang="el-GR"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Λανίτειο</a:t>
            </a: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l-GR"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τηλ</a:t>
            </a: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b="1" dirty="0">
                <a:solidFill>
                  <a:schemeClr val="accent5">
                    <a:lumMod val="50000"/>
                  </a:schemeClr>
                </a:solidFill>
                <a:latin typeface="Times New Roman" panose="02020603050405020304" pitchFamily="18" charset="0"/>
                <a:cs typeface="Times New Roman" panose="02020603050405020304" pitchFamily="18" charset="0"/>
              </a:rPr>
              <a:t>25692050 </a:t>
            </a:r>
            <a:endPar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lgn="just">
              <a:buClr>
                <a:schemeClr val="accent2">
                  <a:lumMod val="75000"/>
                </a:schemeClr>
              </a:buClr>
              <a:buNone/>
            </a:pP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Λάρνακα: Λύκειο Αγίου Γεωργίου, </a:t>
            </a:r>
            <a:r>
              <a:rPr lang="el-GR"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τηλ</a:t>
            </a: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b="1" dirty="0">
                <a:solidFill>
                  <a:schemeClr val="accent5">
                    <a:lumMod val="50000"/>
                  </a:schemeClr>
                </a:solidFill>
                <a:latin typeface="Times New Roman" panose="02020603050405020304" pitchFamily="18" charset="0"/>
                <a:cs typeface="Times New Roman" panose="02020603050405020304" pitchFamily="18" charset="0"/>
              </a:rPr>
              <a:t>24638715</a:t>
            </a:r>
            <a:endPar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lgn="just">
              <a:buClr>
                <a:schemeClr val="accent2">
                  <a:lumMod val="75000"/>
                </a:schemeClr>
              </a:buClr>
              <a:buNone/>
            </a:pP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Αμμόχωστος: Λύκειο </a:t>
            </a:r>
            <a:r>
              <a:rPr lang="el-GR"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Κοκκινοχωρίων</a:t>
            </a: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Φώτη Πίττα, </a:t>
            </a:r>
            <a:r>
              <a:rPr lang="el-GR"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τηλ</a:t>
            </a: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a:t>
            </a:r>
            <a:r>
              <a:rPr lang="en-US" b="1" dirty="0">
                <a:solidFill>
                  <a:schemeClr val="accent5">
                    <a:lumMod val="50000"/>
                  </a:schemeClr>
                </a:solidFill>
                <a:latin typeface="Times New Roman" panose="02020603050405020304" pitchFamily="18" charset="0"/>
                <a:cs typeface="Times New Roman" panose="02020603050405020304" pitchFamily="18" charset="0"/>
              </a:rPr>
              <a:t> 23742853</a:t>
            </a: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p>
          <a:p>
            <a:pPr marL="0" indent="0" algn="just">
              <a:buClr>
                <a:schemeClr val="accent2">
                  <a:lumMod val="75000"/>
                </a:schemeClr>
              </a:buClr>
              <a:buNone/>
            </a:pP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Πάφος: Λύκειο Α΄ Εθνάρχη Μακαρίου Γ΄, </a:t>
            </a:r>
            <a:r>
              <a:rPr lang="el-GR"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τηλ</a:t>
            </a: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b="1" dirty="0">
                <a:solidFill>
                  <a:schemeClr val="accent5">
                    <a:lumMod val="50000"/>
                  </a:schemeClr>
                </a:solidFill>
                <a:latin typeface="Times New Roman" panose="02020603050405020304" pitchFamily="18" charset="0"/>
                <a:cs typeface="Times New Roman" panose="02020603050405020304" pitchFamily="18" charset="0"/>
              </a:rPr>
              <a:t>26932413 </a:t>
            </a:r>
            <a:endPar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Clr>
                <a:schemeClr val="accent2">
                  <a:lumMod val="75000"/>
                </a:schemeClr>
              </a:buClr>
              <a:buNone/>
            </a:pPr>
            <a:r>
              <a:rPr lang="el-GR" b="1" u="sng"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Για περισσότερες πληροφορίες:</a:t>
            </a:r>
            <a:endParaRPr lang="en-US"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a:buClr>
                <a:schemeClr val="accent2">
                  <a:lumMod val="75000"/>
                </a:schemeClr>
              </a:buClr>
            </a:pP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Σύμβουλος Μουσικού Σχολείου ΥΠΠΑΝ: 22800698</a:t>
            </a:r>
            <a:endParaRPr lang="en-US"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lgn="just">
              <a:buClr>
                <a:schemeClr val="accent2">
                  <a:lumMod val="75000"/>
                </a:schemeClr>
              </a:buClr>
              <a:buNone/>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Rectangle 4"/>
          <p:cNvSpPr/>
          <p:nvPr/>
        </p:nvSpPr>
        <p:spPr>
          <a:xfrm>
            <a:off x="2823107" y="191750"/>
            <a:ext cx="6862760" cy="646331"/>
          </a:xfrm>
          <a:prstGeom prst="rect">
            <a:avLst/>
          </a:prstGeom>
          <a:solidFill>
            <a:schemeClr val="accent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6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ΜΟΥΣΙΚΟ ΣΧΟΛΕΙΟ</a:t>
            </a:r>
            <a:endParaRPr lang="en-US" sz="36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8" name="AutoShape 2" descr="Image result for music"/>
          <p:cNvSpPr>
            <a:spLocks noChangeAspect="1" noChangeArrowheads="1"/>
          </p:cNvSpPr>
          <p:nvPr/>
        </p:nvSpPr>
        <p:spPr bwMode="auto">
          <a:xfrm>
            <a:off x="1640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music"/>
          <p:cNvSpPr>
            <a:spLocks noChangeAspect="1" noChangeArrowheads="1"/>
          </p:cNvSpPr>
          <p:nvPr/>
        </p:nvSpPr>
        <p:spPr bwMode="auto">
          <a:xfrm>
            <a:off x="1754981" y="7939"/>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music"/>
          <p:cNvSpPr>
            <a:spLocks noChangeAspect="1" noChangeArrowheads="1"/>
          </p:cNvSpPr>
          <p:nvPr/>
        </p:nvSpPr>
        <p:spPr bwMode="auto">
          <a:xfrm>
            <a:off x="1869281" y="160339"/>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92124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68715" y="141515"/>
            <a:ext cx="6447501" cy="1320800"/>
          </a:xfrm>
        </p:spPr>
        <p:txBody>
          <a:bodyPr>
            <a:normAutofit/>
          </a:bodyPr>
          <a:lstStyle/>
          <a:p>
            <a:r>
              <a:rPr lang="el-GR" dirty="0"/>
              <a:t/>
            </a:r>
            <a:br>
              <a:rPr lang="el-GR" dirty="0"/>
            </a:br>
            <a:endParaRPr lang="en-US" dirty="0"/>
          </a:p>
        </p:txBody>
      </p:sp>
      <p:sp>
        <p:nvSpPr>
          <p:cNvPr id="2" name="Content Placeholder 1"/>
          <p:cNvSpPr>
            <a:spLocks noGrp="1"/>
          </p:cNvSpPr>
          <p:nvPr>
            <p:ph idx="1"/>
          </p:nvPr>
        </p:nvSpPr>
        <p:spPr>
          <a:xfrm>
            <a:off x="1141411" y="931089"/>
            <a:ext cx="9472045" cy="4455569"/>
          </a:xfrm>
        </p:spPr>
        <p:txBody>
          <a:bodyPr>
            <a:noAutofit/>
          </a:bodyPr>
          <a:lstStyle/>
          <a:p>
            <a:pPr algn="just">
              <a:buClr>
                <a:schemeClr val="accent2">
                  <a:lumMod val="75000"/>
                </a:schemeClr>
              </a:buClr>
            </a:pP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Τα Αθλητικά Σχολεία έχουν ως αποστολή την ενίσχυση της αγωνιστικής δραστηριότητας των μαθητών</a:t>
            </a:r>
            <a:r>
              <a:rPr lang="en-US"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 </a:t>
            </a: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 αθλητών, την ακαδημαϊκή τους στήριξη, καθώς και την υιοθέτηση ορθής αθλητικής συμπεριφοράς («Ευ </a:t>
            </a:r>
            <a:r>
              <a:rPr lang="el-GR" sz="2200" b="1" dirty="0" err="1">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Αγωνίζεσθαι</a:t>
            </a: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 </a:t>
            </a:r>
          </a:p>
          <a:p>
            <a:pPr marL="0" indent="0" algn="just">
              <a:buClr>
                <a:schemeClr val="accent2">
                  <a:lumMod val="75000"/>
                </a:schemeClr>
              </a:buClr>
              <a:buNone/>
            </a:pPr>
            <a:r>
              <a:rPr lang="el-GR" sz="2200" b="1" u="sng"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Αθλητικά Λύκεια λειτουργούν:</a:t>
            </a:r>
            <a:endParaRPr lang="en-US"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endParaRPr>
          </a:p>
          <a:p>
            <a:pPr algn="just">
              <a:buClr>
                <a:schemeClr val="accent2">
                  <a:lumMod val="75000"/>
                </a:schemeClr>
              </a:buClr>
            </a:pP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Λευκωσία: Λύκειο Κύκκου Β’, </a:t>
            </a:r>
            <a:r>
              <a:rPr lang="el-GR" sz="2200" b="1" dirty="0" err="1">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τηλ</a:t>
            </a: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 22662388</a:t>
            </a:r>
            <a:endParaRPr lang="en-US"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endParaRPr>
          </a:p>
          <a:p>
            <a:pPr algn="just">
              <a:buClr>
                <a:schemeClr val="accent2">
                  <a:lumMod val="75000"/>
                </a:schemeClr>
              </a:buClr>
            </a:pP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Λεμεσός: </a:t>
            </a:r>
            <a:r>
              <a:rPr lang="el-GR" sz="2200" b="1" dirty="0" err="1">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Λανίτειο</a:t>
            </a: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 Λύκειο, τηλ.25692050</a:t>
            </a:r>
            <a:endParaRPr lang="en-US"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endParaRPr>
          </a:p>
          <a:p>
            <a:pPr algn="just">
              <a:buClr>
                <a:schemeClr val="accent2">
                  <a:lumMod val="75000"/>
                </a:schemeClr>
              </a:buClr>
            </a:pP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Λάρνακα: Λύκειο Βεργίνας, </a:t>
            </a:r>
            <a:r>
              <a:rPr lang="el-GR" sz="2200" b="1" dirty="0" err="1">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τηλ</a:t>
            </a: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 24366006</a:t>
            </a:r>
            <a:endParaRPr lang="en-US"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endParaRPr>
          </a:p>
          <a:p>
            <a:pPr algn="just">
              <a:buClr>
                <a:schemeClr val="accent2">
                  <a:lumMod val="75000"/>
                </a:schemeClr>
              </a:buClr>
            </a:pP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Πάφος: Λύκειο Εθνάρχη Μακαρίου Γ’, </a:t>
            </a:r>
            <a:r>
              <a:rPr lang="el-GR" sz="2200" b="1" dirty="0" err="1">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τηλ</a:t>
            </a: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 26932413</a:t>
            </a:r>
            <a:endParaRPr lang="en-US"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endParaRPr>
          </a:p>
          <a:p>
            <a:pPr algn="just">
              <a:buClr>
                <a:schemeClr val="accent2">
                  <a:lumMod val="75000"/>
                </a:schemeClr>
              </a:buClr>
            </a:pP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Αμμόχωστος: Λύκειο Παραλιμνίου, </a:t>
            </a:r>
            <a:r>
              <a:rPr lang="el-GR" sz="2200" b="1" dirty="0" err="1">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τηλ</a:t>
            </a: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 23811644</a:t>
            </a:r>
          </a:p>
          <a:p>
            <a:pPr algn="just">
              <a:buClr>
                <a:schemeClr val="accent2">
                  <a:lumMod val="75000"/>
                </a:schemeClr>
              </a:buClr>
            </a:pPr>
            <a:r>
              <a:rPr lang="el-GR" sz="2200" b="1" u="sng"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Για περισσότερες πληροφορίες</a:t>
            </a:r>
            <a:r>
              <a:rPr lang="en-US" sz="2200" b="1" u="sng"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a:t>
            </a:r>
            <a:r>
              <a:rPr lang="en-US"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 </a:t>
            </a: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Σύμβουλος Αθλητικού Σχολείου ΥΠΠΑΝ: 22809535</a:t>
            </a:r>
            <a:endParaRPr lang="en-US"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endParaRPr>
          </a:p>
          <a:p>
            <a:pPr algn="just">
              <a:buClr>
                <a:schemeClr val="accent2">
                  <a:lumMod val="75000"/>
                </a:schemeClr>
              </a:buClr>
            </a:pPr>
            <a:endParaRPr lang="en-US" sz="2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p:cNvSpPr/>
          <p:nvPr/>
        </p:nvSpPr>
        <p:spPr>
          <a:xfrm>
            <a:off x="3008497" y="284758"/>
            <a:ext cx="6835414" cy="646331"/>
          </a:xfrm>
          <a:prstGeom prst="rect">
            <a:avLst/>
          </a:prstGeom>
          <a:solidFill>
            <a:schemeClr val="accent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6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ΑΘΛΗΤΙΚΟ ΣΧΟΛΕΙΟ</a:t>
            </a:r>
            <a:endParaRPr lang="en-US" sz="36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4000" contrast="71000"/>
                    </a14:imgEffect>
                  </a14:imgLayer>
                </a14:imgProps>
              </a:ext>
              <a:ext uri="{28A0092B-C50C-407E-A947-70E740481C1C}">
                <a14:useLocalDpi xmlns:a14="http://schemas.microsoft.com/office/drawing/2010/main" val="0"/>
              </a:ext>
            </a:extLst>
          </a:blip>
          <a:srcRect/>
          <a:stretch>
            <a:fillRect/>
          </a:stretch>
        </p:blipFill>
        <p:spPr bwMode="auto">
          <a:xfrm rot="643312">
            <a:off x="7040661" y="2792319"/>
            <a:ext cx="3453694" cy="2190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698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297" y="457200"/>
            <a:ext cx="9698113" cy="868866"/>
          </a:xfrm>
        </p:spPr>
        <p:txBody>
          <a:bodyPr>
            <a:normAutofit fontScale="90000"/>
          </a:bodyPr>
          <a:lstStyle/>
          <a:p>
            <a:pPr algn="ctr"/>
            <a:r>
              <a:rPr lang="el-GR" dirty="0"/>
              <a:t> </a:t>
            </a:r>
            <a:r>
              <a:rPr lang="el-GR" dirty="0" err="1">
                <a:solidFill>
                  <a:schemeClr val="bg2"/>
                </a:solidFill>
              </a:rPr>
              <a:t>Σταδια</a:t>
            </a:r>
            <a:r>
              <a:rPr lang="el-GR" dirty="0">
                <a:solidFill>
                  <a:schemeClr val="bg2"/>
                </a:solidFill>
              </a:rPr>
              <a:t> </a:t>
            </a:r>
            <a:r>
              <a:rPr lang="el-GR" dirty="0" err="1">
                <a:solidFill>
                  <a:schemeClr val="bg2"/>
                </a:solidFill>
              </a:rPr>
              <a:t>υλοποιησησ</a:t>
            </a:r>
            <a:r>
              <a:rPr lang="el-GR" dirty="0">
                <a:solidFill>
                  <a:schemeClr val="bg2"/>
                </a:solidFill>
              </a:rPr>
              <a:t> της </a:t>
            </a:r>
            <a:r>
              <a:rPr lang="el-GR" dirty="0" err="1">
                <a:solidFill>
                  <a:schemeClr val="bg2"/>
                </a:solidFill>
              </a:rPr>
              <a:t>διεργασιασ</a:t>
            </a:r>
            <a:r>
              <a:rPr lang="el-GR" dirty="0">
                <a:solidFill>
                  <a:schemeClr val="bg2"/>
                </a:solidFill>
              </a:rPr>
              <a:t> </a:t>
            </a:r>
            <a:br>
              <a:rPr lang="el-GR" dirty="0">
                <a:solidFill>
                  <a:schemeClr val="bg2"/>
                </a:solidFill>
              </a:rPr>
            </a:br>
            <a:r>
              <a:rPr lang="el-GR" dirty="0">
                <a:solidFill>
                  <a:schemeClr val="bg2"/>
                </a:solidFill>
              </a:rPr>
              <a:t>της </a:t>
            </a:r>
            <a:r>
              <a:rPr lang="el-GR" dirty="0" err="1">
                <a:solidFill>
                  <a:schemeClr val="bg2"/>
                </a:solidFill>
              </a:rPr>
              <a:t>επαγγελματικησ</a:t>
            </a:r>
            <a:r>
              <a:rPr lang="el-GR" dirty="0">
                <a:solidFill>
                  <a:schemeClr val="bg2"/>
                </a:solidFill>
              </a:rPr>
              <a:t> </a:t>
            </a:r>
            <a:r>
              <a:rPr lang="el-GR" dirty="0" err="1">
                <a:solidFill>
                  <a:schemeClr val="bg2"/>
                </a:solidFill>
              </a:rPr>
              <a:t>συμβουλευτικησ</a:t>
            </a:r>
            <a:endParaRPr lang="en-GB" dirty="0">
              <a:solidFill>
                <a:schemeClr val="bg2"/>
              </a:solidFill>
            </a:endParaRPr>
          </a:p>
        </p:txBody>
      </p:sp>
      <p:graphicFrame>
        <p:nvGraphicFramePr>
          <p:cNvPr id="4" name="Diagram 3"/>
          <p:cNvGraphicFramePr/>
          <p:nvPr/>
        </p:nvGraphicFramePr>
        <p:xfrm>
          <a:off x="2564780" y="1516566"/>
          <a:ext cx="7092176" cy="4541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21980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16632"/>
            <a:ext cx="8229600" cy="1143000"/>
          </a:xfrm>
        </p:spPr>
        <p:txBody>
          <a:bodyPr>
            <a:normAutofit fontScale="90000"/>
          </a:bodyPr>
          <a:lstStyle/>
          <a:p>
            <a:r>
              <a:rPr lang="el-GR" sz="32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ασκηση</a:t>
            </a:r>
            <a:r>
              <a:rPr lang="el-GR" sz="3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32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υλοποιησης</a:t>
            </a:r>
            <a:r>
              <a:rPr lang="el-GR" sz="3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των </a:t>
            </a:r>
            <a:r>
              <a:rPr lang="el-GR" sz="32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αλληλοεξαρτώμενων</a:t>
            </a:r>
            <a:r>
              <a:rPr lang="el-GR" sz="3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32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σταδιων</a:t>
            </a:r>
            <a:r>
              <a:rPr lang="el-GR" sz="3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32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επιλογησ</a:t>
            </a:r>
            <a:endParaRPr lang="en-GB" sz="3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2494700"/>
              </p:ext>
            </p:extLst>
          </p:nvPr>
        </p:nvGraphicFramePr>
        <p:xfrm>
          <a:off x="1981200" y="1600200"/>
          <a:ext cx="8229600" cy="47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rved Up Arrow 4"/>
          <p:cNvSpPr/>
          <p:nvPr/>
        </p:nvSpPr>
        <p:spPr>
          <a:xfrm>
            <a:off x="3071664" y="5157192"/>
            <a:ext cx="6624736" cy="1080120"/>
          </a:xfrm>
          <a:prstGeom prst="curvedUpArrow">
            <a:avLst/>
          </a:prstGeom>
          <a:solidFill>
            <a:srgbClr val="FF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urved Down Arrow 10"/>
          <p:cNvSpPr/>
          <p:nvPr/>
        </p:nvSpPr>
        <p:spPr>
          <a:xfrm rot="10800000" flipV="1">
            <a:off x="3276600" y="1667236"/>
            <a:ext cx="5562600" cy="999765"/>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38518050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93256" y="274320"/>
            <a:ext cx="8615862" cy="6278880"/>
          </a:xfrm>
        </p:spPr>
        <p:txBody>
          <a:bodyPr>
            <a:normAutofit/>
          </a:bodyPr>
          <a:lstStyle/>
          <a:p>
            <a:r>
              <a:rPr lang="el-GR"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ΔΕΙΓΜΑ   ΑΣΚΗΣΗΣ </a:t>
            </a:r>
            <a:br>
              <a:rPr lang="el-GR"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l-GR"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ΣΤΑΔΙΟ  Α):</a:t>
            </a:r>
            <a:r>
              <a:rPr lang="el-GR" sz="2400" b="1" u="sng" dirty="0">
                <a:solidFill>
                  <a:srgbClr val="7030A0"/>
                </a:solidFill>
                <a:latin typeface="Times New Roman" panose="02020603050405020304" pitchFamily="18" charset="0"/>
                <a:cs typeface="Times New Roman" panose="02020603050405020304" pitchFamily="18" charset="0"/>
              </a:rPr>
              <a:t/>
            </a:r>
            <a:br>
              <a:rPr lang="el-GR" sz="2400" b="1" u="sng" dirty="0">
                <a:solidFill>
                  <a:srgbClr val="7030A0"/>
                </a:solidFill>
                <a:latin typeface="Times New Roman" panose="02020603050405020304" pitchFamily="18" charset="0"/>
                <a:cs typeface="Times New Roman" panose="02020603050405020304" pitchFamily="18" charset="0"/>
              </a:rPr>
            </a:br>
            <a:r>
              <a:rPr lang="el-GR" sz="2400" b="1" u="sng" dirty="0">
                <a:solidFill>
                  <a:srgbClr val="7030A0"/>
                </a:solidFill>
                <a:latin typeface="Times New Roman" panose="02020603050405020304" pitchFamily="18" charset="0"/>
                <a:cs typeface="Times New Roman" panose="02020603050405020304" pitchFamily="18" charset="0"/>
              </a:rPr>
              <a:t/>
            </a:r>
            <a:br>
              <a:rPr lang="el-GR" sz="2400" b="1" u="sng" dirty="0">
                <a:solidFill>
                  <a:srgbClr val="7030A0"/>
                </a:solidFill>
                <a:latin typeface="Times New Roman" panose="02020603050405020304" pitchFamily="18" charset="0"/>
                <a:cs typeface="Times New Roman" panose="02020603050405020304" pitchFamily="18" charset="0"/>
              </a:rPr>
            </a:br>
            <a:r>
              <a:rPr lang="el-GR" sz="2400" b="1" dirty="0">
                <a:solidFill>
                  <a:srgbClr val="7030A0"/>
                </a:solidFill>
                <a:latin typeface="Times New Roman" panose="02020603050405020304" pitchFamily="18" charset="0"/>
                <a:cs typeface="Times New Roman" panose="02020603050405020304" pitchFamily="18" charset="0"/>
              </a:rPr>
              <a:t>ΟΜΑΔΕΣ ΕΠΑΓΓΕΛΜΑΤΩΝ</a:t>
            </a:r>
            <a:r>
              <a:rPr lang="el-GR" sz="2400" b="1" u="sng" dirty="0">
                <a:solidFill>
                  <a:srgbClr val="7030A0"/>
                </a:solidFill>
                <a:latin typeface="Times New Roman" panose="02020603050405020304" pitchFamily="18" charset="0"/>
                <a:cs typeface="Times New Roman" panose="02020603050405020304" pitchFamily="18" charset="0"/>
              </a:rPr>
              <a:t/>
            </a:r>
            <a:br>
              <a:rPr lang="el-GR" sz="2400" b="1" u="sng" dirty="0">
                <a:solidFill>
                  <a:srgbClr val="7030A0"/>
                </a:solidFill>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
            </a:r>
            <a:br>
              <a:rPr lang="el-GR" sz="2400" dirty="0">
                <a:latin typeface="Times New Roman" panose="02020603050405020304" pitchFamily="18" charset="0"/>
                <a:cs typeface="Times New Roman" panose="02020603050405020304" pitchFamily="18" charset="0"/>
              </a:rPr>
            </a:br>
            <a:r>
              <a:rPr lang="el-GR" sz="2400" b="1" dirty="0" err="1">
                <a:latin typeface="Times New Roman" panose="02020603050405020304" pitchFamily="18" charset="0"/>
                <a:cs typeface="Times New Roman" panose="02020603050405020304" pitchFamily="18" charset="0"/>
              </a:rPr>
              <a:t>Αρχειονομια</a:t>
            </a:r>
            <a:r>
              <a:rPr lang="el-GR" sz="2400" b="1"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Βιβλιοθηκονομια</a:t>
            </a:r>
            <a:r>
              <a:rPr lang="el-GR" sz="2400" b="1" dirty="0">
                <a:latin typeface="Times New Roman" panose="02020603050405020304" pitchFamily="18" charset="0"/>
                <a:cs typeface="Times New Roman" panose="02020603050405020304" pitchFamily="18" charset="0"/>
              </a:rPr>
              <a:t> και </a:t>
            </a:r>
            <a:r>
              <a:rPr lang="el-GR" sz="2400" b="1" dirty="0" err="1">
                <a:latin typeface="Times New Roman" panose="02020603050405020304" pitchFamily="18" charset="0"/>
                <a:cs typeface="Times New Roman" panose="02020603050405020304" pitchFamily="18" charset="0"/>
              </a:rPr>
              <a:t>Μουσειολογια</a:t>
            </a:r>
            <a:r>
              <a:rPr lang="el-GR" sz="2400" b="1"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Νομικη</a:t>
            </a:r>
            <a:r>
              <a:rPr lang="el-GR" sz="2400" b="1"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Φιλολογια</a:t>
            </a:r>
            <a:r>
              <a:rPr lang="el-GR" sz="2400" b="1" dirty="0">
                <a:latin typeface="Times New Roman" panose="02020603050405020304" pitchFamily="18" charset="0"/>
                <a:cs typeface="Times New Roman" panose="02020603050405020304" pitchFamily="18" charset="0"/>
              </a:rPr>
              <a:t/>
            </a:r>
            <a:br>
              <a:rPr lang="el-GR" sz="2400" b="1" dirty="0">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
            </a:r>
            <a:br>
              <a:rPr lang="el-GR" sz="2400" b="1" dirty="0">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
            </a:r>
            <a:br>
              <a:rPr lang="el-GR" sz="2400" b="1" dirty="0">
                <a:latin typeface="Times New Roman" panose="02020603050405020304" pitchFamily="18" charset="0"/>
                <a:cs typeface="Times New Roman" panose="02020603050405020304" pitchFamily="18" charset="0"/>
              </a:rPr>
            </a:br>
            <a:r>
              <a:rPr lang="el-GR" sz="2400" b="1" dirty="0" err="1">
                <a:solidFill>
                  <a:srgbClr val="7030A0"/>
                </a:solidFill>
                <a:latin typeface="Times New Roman" panose="02020603050405020304" pitchFamily="18" charset="0"/>
                <a:cs typeface="Times New Roman" panose="02020603050405020304" pitchFamily="18" charset="0"/>
              </a:rPr>
              <a:t>ΕΚΠΑιδευση</a:t>
            </a:r>
            <a:r>
              <a:rPr lang="el-GR" sz="2400" b="1" dirty="0">
                <a:solidFill>
                  <a:srgbClr val="7030A0"/>
                </a:solidFill>
                <a:latin typeface="Times New Roman" panose="02020603050405020304" pitchFamily="18" charset="0"/>
                <a:cs typeface="Times New Roman" panose="02020603050405020304" pitchFamily="18" charset="0"/>
              </a:rPr>
              <a:t>  ΚΥΠΡΟΥ ΚΑΙ ΕΛΛΑΔΑΣ</a:t>
            </a:r>
            <a:r>
              <a:rPr lang="el-GR" sz="2400" b="1" u="sng" dirty="0">
                <a:solidFill>
                  <a:srgbClr val="7030A0"/>
                </a:solidFill>
                <a:latin typeface="Times New Roman" panose="02020603050405020304" pitchFamily="18" charset="0"/>
                <a:cs typeface="Times New Roman" panose="02020603050405020304" pitchFamily="18" charset="0"/>
              </a:rPr>
              <a:t/>
            </a:r>
            <a:br>
              <a:rPr lang="el-GR" sz="2400" b="1" u="sng" dirty="0">
                <a:solidFill>
                  <a:srgbClr val="7030A0"/>
                </a:solidFill>
                <a:latin typeface="Times New Roman" panose="02020603050405020304" pitchFamily="18" charset="0"/>
                <a:cs typeface="Times New Roman" panose="02020603050405020304" pitchFamily="18" charset="0"/>
              </a:rPr>
            </a:br>
            <a:r>
              <a:rPr lang="el-GR" sz="2400" b="1" u="sng" dirty="0">
                <a:solidFill>
                  <a:srgbClr val="7030A0"/>
                </a:solidFill>
                <a:latin typeface="Times New Roman" panose="02020603050405020304" pitchFamily="18" charset="0"/>
                <a:cs typeface="Times New Roman" panose="02020603050405020304" pitchFamily="18" charset="0"/>
              </a:rPr>
              <a:t/>
            </a:r>
            <a:br>
              <a:rPr lang="el-GR" sz="2400" b="1" u="sng" dirty="0">
                <a:solidFill>
                  <a:srgbClr val="7030A0"/>
                </a:solidFill>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1</a:t>
            </a:r>
            <a:r>
              <a:rPr lang="el-GR" sz="2400" b="1" baseline="30000" dirty="0">
                <a:latin typeface="Times New Roman" panose="02020603050405020304" pitchFamily="18" charset="0"/>
                <a:cs typeface="Times New Roman" panose="02020603050405020304" pitchFamily="18" charset="0"/>
              </a:rPr>
              <a:t>Ο</a:t>
            </a:r>
            <a:r>
              <a:rPr lang="el-GR" sz="2400" b="1" dirty="0">
                <a:latin typeface="Times New Roman" panose="02020603050405020304" pitchFamily="18" charset="0"/>
                <a:cs typeface="Times New Roman" panose="02020603050405020304" pitchFamily="18" charset="0"/>
              </a:rPr>
              <a:t> Επιστημονικό </a:t>
            </a:r>
            <a:r>
              <a:rPr lang="el-GR" sz="2400" b="1" dirty="0" err="1">
                <a:latin typeface="Times New Roman" panose="02020603050405020304" pitchFamily="18" charset="0"/>
                <a:cs typeface="Times New Roman" panose="02020603050405020304" pitchFamily="18" charset="0"/>
              </a:rPr>
              <a:t>Πεδιο</a:t>
            </a:r>
            <a:r>
              <a:rPr lang="el-GR" sz="2400" b="1" dirty="0">
                <a:solidFill>
                  <a:srgbClr val="7030A0"/>
                </a:solidFill>
                <a:latin typeface="Times New Roman" panose="02020603050405020304" pitchFamily="18" charset="0"/>
                <a:cs typeface="Times New Roman" panose="02020603050405020304" pitchFamily="18" charset="0"/>
              </a:rPr>
              <a:t/>
            </a:r>
            <a:br>
              <a:rPr lang="el-GR" sz="2400" b="1" dirty="0">
                <a:solidFill>
                  <a:srgbClr val="7030A0"/>
                </a:solidFill>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
            </a:r>
            <a:br>
              <a:rPr lang="el-GR" sz="2400" b="1" dirty="0">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
            </a:r>
            <a:br>
              <a:rPr lang="el-GR" sz="2400" b="1" dirty="0">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
            </a:r>
            <a:br>
              <a:rPr lang="el-GR" sz="2400" b="1" dirty="0">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
            </a:r>
            <a:br>
              <a:rPr lang="el-GR" sz="2400" b="1" dirty="0">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9975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8415169" y="2569029"/>
            <a:ext cx="1563215" cy="2062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1832434" y="345179"/>
            <a:ext cx="8772376" cy="5654177"/>
          </a:xfrm>
        </p:spPr>
        <p:txBody>
          <a:bodyPr>
            <a:normAutofit fontScale="25000" lnSpcReduction="20000"/>
          </a:bodyPr>
          <a:lstStyle/>
          <a:p>
            <a:pPr marL="0" indent="0">
              <a:spcBef>
                <a:spcPts val="0"/>
              </a:spcBef>
              <a:buNone/>
            </a:pPr>
            <a:r>
              <a:rPr lang="el-GR" sz="9600" b="1" u="sng" dirty="0">
                <a:solidFill>
                  <a:srgbClr val="7030A0"/>
                </a:solidFill>
                <a:latin typeface="Times New Roman" panose="02020603050405020304" pitchFamily="18" charset="0"/>
                <a:ea typeface="Arial Unicode MS" panose="020B0604020202020204" pitchFamily="34" charset="-128"/>
                <a:cs typeface="Times New Roman" panose="02020603050405020304" pitchFamily="18" charset="0"/>
              </a:rPr>
              <a:t>ΣΤΑΔΙΟ    Β): </a:t>
            </a:r>
          </a:p>
          <a:p>
            <a:pPr marL="0" indent="0">
              <a:spcBef>
                <a:spcPts val="0"/>
              </a:spcBef>
              <a:buNone/>
            </a:pPr>
            <a:r>
              <a:rPr lang="el-GR" sz="9600" b="1" dirty="0">
                <a:solidFill>
                  <a:srgbClr val="7030A0"/>
                </a:solidFill>
                <a:latin typeface="Times New Roman" panose="02020603050405020304" pitchFamily="18" charset="0"/>
                <a:ea typeface="Arial Unicode MS" panose="020B0604020202020204" pitchFamily="34" charset="-128"/>
                <a:cs typeface="Times New Roman" panose="02020603050405020304" pitchFamily="18" charset="0"/>
              </a:rPr>
              <a:t>ΣΥΝΟΛΟ ΑΠΑΙΤΟΥΜΕΝΩΝ ΜΑΘΗΜΑΤΩΝ ΜΕ ΒΑΣΗ ΤΙΣ ΕΠΙΛΟΓΕΣ ΤΟΥ ΠΡΟΗΓΟΥΜΕΝΟΥ ΣΤΑΔΙΟΥ – </a:t>
            </a:r>
          </a:p>
          <a:p>
            <a:pPr marL="0" indent="0">
              <a:spcBef>
                <a:spcPts val="0"/>
              </a:spcBef>
              <a:buNone/>
            </a:pPr>
            <a:r>
              <a:rPr lang="el-GR" sz="9600" b="1" dirty="0">
                <a:solidFill>
                  <a:srgbClr val="7030A0"/>
                </a:solidFill>
                <a:latin typeface="Times New Roman" panose="02020603050405020304" pitchFamily="18" charset="0"/>
                <a:ea typeface="Arial Unicode MS" panose="020B0604020202020204" pitchFamily="34" charset="-128"/>
                <a:cs typeface="Times New Roman" panose="02020603050405020304" pitchFamily="18" charset="0"/>
              </a:rPr>
              <a:t>ΠΛΑΙΣΙΑ 6      ΚΑΙ     7</a:t>
            </a:r>
            <a:endParaRPr lang="el-GR" sz="9600" b="1" dirty="0">
              <a:latin typeface="Times New Roman" panose="02020603050405020304" pitchFamily="18" charset="0"/>
              <a:cs typeface="Times New Roman" panose="02020603050405020304" pitchFamily="18" charset="0"/>
            </a:endParaRPr>
          </a:p>
          <a:p>
            <a:pPr>
              <a:spcBef>
                <a:spcPts val="0"/>
              </a:spcBef>
            </a:pPr>
            <a:r>
              <a:rPr lang="el-GR" sz="9600" b="1" dirty="0">
                <a:latin typeface="Times New Roman" panose="02020603050405020304" pitchFamily="18" charset="0"/>
                <a:cs typeface="Times New Roman" panose="02020603050405020304" pitchFamily="18" charset="0"/>
              </a:rPr>
              <a:t>Νέα Ελληνικά</a:t>
            </a:r>
            <a:endParaRPr lang="en-GB" sz="9600" b="1" dirty="0">
              <a:latin typeface="Times New Roman" panose="02020603050405020304" pitchFamily="18" charset="0"/>
              <a:cs typeface="Times New Roman" panose="02020603050405020304" pitchFamily="18" charset="0"/>
            </a:endParaRPr>
          </a:p>
          <a:p>
            <a:pPr lvl="0">
              <a:spcBef>
                <a:spcPts val="0"/>
              </a:spcBef>
            </a:pPr>
            <a:r>
              <a:rPr lang="el-GR" sz="9600" b="1" dirty="0">
                <a:latin typeface="Times New Roman" panose="02020603050405020304" pitchFamily="18" charset="0"/>
                <a:cs typeface="Times New Roman" panose="02020603050405020304" pitchFamily="18" charset="0"/>
              </a:rPr>
              <a:t>Αγγλικά</a:t>
            </a:r>
            <a:endParaRPr lang="en-GB" sz="9600" b="1" dirty="0">
              <a:latin typeface="Times New Roman" panose="02020603050405020304" pitchFamily="18" charset="0"/>
              <a:cs typeface="Times New Roman" panose="02020603050405020304" pitchFamily="18" charset="0"/>
            </a:endParaRPr>
          </a:p>
          <a:p>
            <a:pPr lvl="0">
              <a:spcBef>
                <a:spcPts val="0"/>
              </a:spcBef>
            </a:pPr>
            <a:r>
              <a:rPr lang="el-GR" sz="9600" b="1" dirty="0">
                <a:latin typeface="Times New Roman" panose="02020603050405020304" pitchFamily="18" charset="0"/>
                <a:cs typeface="Times New Roman" panose="02020603050405020304" pitchFamily="18" charset="0"/>
              </a:rPr>
              <a:t>Ιστορία</a:t>
            </a:r>
            <a:endParaRPr lang="en-GB" sz="9600" b="1" dirty="0">
              <a:latin typeface="Times New Roman" panose="02020603050405020304" pitchFamily="18" charset="0"/>
              <a:cs typeface="Times New Roman" panose="02020603050405020304" pitchFamily="18" charset="0"/>
            </a:endParaRPr>
          </a:p>
          <a:p>
            <a:pPr lvl="0">
              <a:spcBef>
                <a:spcPts val="0"/>
              </a:spcBef>
            </a:pPr>
            <a:r>
              <a:rPr lang="el-GR" sz="9600" b="1" dirty="0">
                <a:latin typeface="Times New Roman" panose="02020603050405020304" pitchFamily="18" charset="0"/>
                <a:cs typeface="Times New Roman" panose="02020603050405020304" pitchFamily="18" charset="0"/>
              </a:rPr>
              <a:t>Αρχαία</a:t>
            </a:r>
            <a:endParaRPr lang="en-GB" sz="9600" b="1" dirty="0">
              <a:latin typeface="Times New Roman" panose="02020603050405020304" pitchFamily="18" charset="0"/>
              <a:cs typeface="Times New Roman" panose="02020603050405020304" pitchFamily="18" charset="0"/>
            </a:endParaRPr>
          </a:p>
          <a:p>
            <a:pPr lvl="0">
              <a:spcBef>
                <a:spcPts val="0"/>
              </a:spcBef>
            </a:pPr>
            <a:r>
              <a:rPr lang="el-GR" sz="9600" b="1" dirty="0">
                <a:latin typeface="Times New Roman" panose="02020603050405020304" pitchFamily="18" charset="0"/>
                <a:cs typeface="Times New Roman" panose="02020603050405020304" pitchFamily="18" charset="0"/>
              </a:rPr>
              <a:t>Λατινικά</a:t>
            </a:r>
            <a:endParaRPr lang="el-GR" sz="9600" b="1" u="sng" dirty="0">
              <a:solidFill>
                <a:srgbClr val="7030A0"/>
              </a:solidFill>
              <a:latin typeface="Times New Roman" panose="02020603050405020304" pitchFamily="18" charset="0"/>
              <a:cs typeface="Times New Roman" panose="02020603050405020304" pitchFamily="18" charset="0"/>
            </a:endParaRPr>
          </a:p>
          <a:p>
            <a:pPr marL="0" indent="0">
              <a:spcBef>
                <a:spcPts val="0"/>
              </a:spcBef>
              <a:buNone/>
            </a:pPr>
            <a:r>
              <a:rPr lang="el-GR" sz="9600" b="1" u="sng" dirty="0">
                <a:solidFill>
                  <a:srgbClr val="7030A0"/>
                </a:solidFill>
                <a:latin typeface="Times New Roman" panose="02020603050405020304" pitchFamily="18" charset="0"/>
                <a:cs typeface="Times New Roman" panose="02020603050405020304" pitchFamily="18" charset="0"/>
              </a:rPr>
              <a:t>Κοινά Μαθήματα</a:t>
            </a:r>
            <a:endParaRPr lang="en-GB" sz="9600" b="1" u="sng" dirty="0">
              <a:solidFill>
                <a:srgbClr val="7030A0"/>
              </a:solidFill>
              <a:latin typeface="Times New Roman" panose="02020603050405020304" pitchFamily="18" charset="0"/>
              <a:cs typeface="Times New Roman" panose="02020603050405020304" pitchFamily="18" charset="0"/>
            </a:endParaRPr>
          </a:p>
          <a:p>
            <a:pPr lvl="0">
              <a:spcBef>
                <a:spcPts val="0"/>
              </a:spcBef>
            </a:pPr>
            <a:r>
              <a:rPr lang="el-GR" sz="9600" b="1" dirty="0">
                <a:latin typeface="Times New Roman" panose="02020603050405020304" pitchFamily="18" charset="0"/>
                <a:cs typeface="Times New Roman" panose="02020603050405020304" pitchFamily="18" charset="0"/>
              </a:rPr>
              <a:t>Νέα Ελληνικά</a:t>
            </a:r>
            <a:endParaRPr lang="en-GB" sz="9600" b="1" dirty="0">
              <a:latin typeface="Times New Roman" panose="02020603050405020304" pitchFamily="18" charset="0"/>
              <a:cs typeface="Times New Roman" panose="02020603050405020304" pitchFamily="18" charset="0"/>
            </a:endParaRPr>
          </a:p>
          <a:p>
            <a:pPr lvl="0">
              <a:spcBef>
                <a:spcPts val="0"/>
              </a:spcBef>
            </a:pPr>
            <a:r>
              <a:rPr lang="el-GR" sz="9600" b="1" dirty="0">
                <a:latin typeface="Times New Roman" panose="02020603050405020304" pitchFamily="18" charset="0"/>
                <a:cs typeface="Times New Roman" panose="02020603050405020304" pitchFamily="18" charset="0"/>
              </a:rPr>
              <a:t>Ιστορία</a:t>
            </a:r>
            <a:endParaRPr lang="en-GB" sz="9600" b="1" dirty="0">
              <a:latin typeface="Times New Roman" panose="02020603050405020304" pitchFamily="18" charset="0"/>
              <a:cs typeface="Times New Roman" panose="02020603050405020304" pitchFamily="18" charset="0"/>
            </a:endParaRPr>
          </a:p>
          <a:p>
            <a:pPr lvl="0">
              <a:spcBef>
                <a:spcPts val="0"/>
              </a:spcBef>
            </a:pPr>
            <a:r>
              <a:rPr lang="el-GR" sz="9600" b="1" dirty="0">
                <a:latin typeface="Times New Roman" panose="02020603050405020304" pitchFamily="18" charset="0"/>
                <a:cs typeface="Times New Roman" panose="02020603050405020304" pitchFamily="18" charset="0"/>
              </a:rPr>
              <a:t>Αρχαία</a:t>
            </a:r>
            <a:endParaRPr lang="en-GB" sz="9600" b="1" dirty="0">
              <a:latin typeface="Times New Roman" panose="02020603050405020304" pitchFamily="18" charset="0"/>
              <a:cs typeface="Times New Roman" panose="02020603050405020304" pitchFamily="18" charset="0"/>
            </a:endParaRPr>
          </a:p>
          <a:p>
            <a:pPr lvl="0">
              <a:spcBef>
                <a:spcPts val="0"/>
              </a:spcBef>
            </a:pPr>
            <a:r>
              <a:rPr lang="el-GR" sz="9600" b="1" dirty="0">
                <a:latin typeface="Times New Roman" panose="02020603050405020304" pitchFamily="18" charset="0"/>
                <a:cs typeface="Times New Roman" panose="02020603050405020304" pitchFamily="18" charset="0"/>
              </a:rPr>
              <a:t>Λατινικά</a:t>
            </a:r>
            <a:endParaRPr lang="en-GB" sz="9600" b="1" dirty="0">
              <a:latin typeface="Times New Roman" panose="02020603050405020304" pitchFamily="18" charset="0"/>
              <a:cs typeface="Times New Roman" panose="02020603050405020304" pitchFamily="18" charset="0"/>
            </a:endParaRPr>
          </a:p>
          <a:p>
            <a:pPr>
              <a:buClr>
                <a:schemeClr val="accent2">
                  <a:lumMod val="75000"/>
                </a:schemeClr>
              </a:buClr>
            </a:pPr>
            <a:endParaRPr lang="el-GR" dirty="0">
              <a:latin typeface="Times New Roman" panose="02020603050405020304" pitchFamily="18" charset="0"/>
              <a:ea typeface="Arial Unicode MS" panose="020B0604020202020204" pitchFamily="34" charset="-128"/>
              <a:cs typeface="Times New Roman" panose="02020603050405020304" pitchFamily="18" charset="0"/>
            </a:endParaRPr>
          </a:p>
          <a:p>
            <a:pPr>
              <a:buClr>
                <a:schemeClr val="accent2">
                  <a:lumMod val="75000"/>
                </a:schemeClr>
              </a:buClr>
            </a:pPr>
            <a:r>
              <a:rPr lang="el-GR" dirty="0">
                <a:latin typeface="Times New Roman" panose="02020603050405020304" pitchFamily="18" charset="0"/>
                <a:cs typeface="Times New Roman" panose="02020603050405020304" pitchFamily="18" charset="0"/>
              </a:rPr>
              <a:t/>
            </a:r>
            <a:br>
              <a:rPr lang="el-GR"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4" name="Rectangle 3"/>
          <p:cNvSpPr/>
          <p:nvPr/>
        </p:nvSpPr>
        <p:spPr>
          <a:xfrm>
            <a:off x="2362200" y="23446"/>
            <a:ext cx="71628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3200" b="1" dirty="0">
              <a:ln w="11430"/>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199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50019" y="381000"/>
            <a:ext cx="8143422" cy="6781800"/>
          </a:xfrm>
        </p:spPr>
        <p:txBody>
          <a:bodyPr>
            <a:noAutofit/>
          </a:bodyPr>
          <a:lstStyle/>
          <a:p>
            <a:pPr marL="0" indent="0">
              <a:buNone/>
            </a:pPr>
            <a:r>
              <a:rPr lang="el-GR" b="1" u="sng" dirty="0">
                <a:solidFill>
                  <a:srgbClr val="7030A0"/>
                </a:solidFill>
                <a:latin typeface="Times New Roman" panose="02020603050405020304" pitchFamily="18" charset="0"/>
                <a:cs typeface="Times New Roman" panose="02020603050405020304" pitchFamily="18" charset="0"/>
              </a:rPr>
              <a:t>ΣΤΑΔΙΟ   Γ) :</a:t>
            </a:r>
          </a:p>
          <a:p>
            <a:pPr marL="0" indent="0">
              <a:buNone/>
            </a:pPr>
            <a:r>
              <a:rPr lang="el-GR" b="1" dirty="0">
                <a:solidFill>
                  <a:srgbClr val="7030A0"/>
                </a:solidFill>
                <a:latin typeface="Times New Roman" panose="02020603050405020304" pitchFamily="18" charset="0"/>
                <a:cs typeface="Times New Roman" panose="02020603050405020304" pitchFamily="18" charset="0"/>
              </a:rPr>
              <a:t>ΕΠΙΛΟΓΗ ΚΑΤΕΥΘΥΝΣΗΣ / ΕΙΔΙΚΟΤΗΤΑΣ</a:t>
            </a:r>
          </a:p>
          <a:p>
            <a:pPr marL="0" indent="0">
              <a:buNone/>
            </a:pPr>
            <a:r>
              <a:rPr lang="el-GR" b="1" dirty="0">
                <a:solidFill>
                  <a:srgbClr val="7030A0"/>
                </a:solidFill>
                <a:latin typeface="Times New Roman" panose="02020603050405020304" pitchFamily="18" charset="0"/>
                <a:cs typeface="Times New Roman" panose="02020603050405020304" pitchFamily="18" charset="0"/>
              </a:rPr>
              <a:t> Γ’ ΚΑΙ  Β’    ΜΕ ΒΑΣΗ ΤΑ ΠΡΟΗΓΟΥΜΕΝΑ ΣΤΑΔΙΑ</a:t>
            </a:r>
            <a:endParaRPr lang="el-GR" b="1" dirty="0">
              <a:latin typeface="Times New Roman" panose="02020603050405020304" pitchFamily="18" charset="0"/>
              <a:cs typeface="Times New Roman" panose="02020603050405020304" pitchFamily="18" charset="0"/>
            </a:endParaRPr>
          </a:p>
          <a:p>
            <a:r>
              <a:rPr lang="el-GR" b="1" dirty="0">
                <a:latin typeface="Times New Roman" panose="02020603050405020304" pitchFamily="18" charset="0"/>
                <a:cs typeface="Times New Roman" panose="02020603050405020304" pitchFamily="18" charset="0"/>
              </a:rPr>
              <a:t>Κλασικών και Ανθρωπιστικών Σπουδών</a:t>
            </a:r>
          </a:p>
          <a:p>
            <a:pPr marL="0" indent="0">
              <a:buNone/>
            </a:pPr>
            <a:r>
              <a:rPr lang="el-GR" b="1" u="sng" dirty="0">
                <a:latin typeface="Times New Roman" panose="02020603050405020304" pitchFamily="18" charset="0"/>
                <a:cs typeface="Times New Roman" panose="02020603050405020304" pitchFamily="18" charset="0"/>
              </a:rPr>
              <a:t>  Επιλογή Μαθημάτων</a:t>
            </a:r>
            <a:endParaRPr lang="el-GR" b="1" dirty="0">
              <a:latin typeface="Times New Roman" panose="02020603050405020304" pitchFamily="18" charset="0"/>
              <a:cs typeface="Times New Roman" panose="02020603050405020304" pitchFamily="18" charset="0"/>
            </a:endParaRPr>
          </a:p>
          <a:p>
            <a:r>
              <a:rPr lang="el-GR" b="1" dirty="0">
                <a:latin typeface="Times New Roman" panose="02020603050405020304" pitchFamily="18" charset="0"/>
                <a:cs typeface="Times New Roman" panose="02020603050405020304" pitchFamily="18" charset="0"/>
              </a:rPr>
              <a:t>Αγγλικά</a:t>
            </a:r>
            <a:endParaRPr lang="el-GR" b="1" u="sng" dirty="0">
              <a:solidFill>
                <a:srgbClr val="7030A0"/>
              </a:solidFill>
              <a:latin typeface="Times New Roman" panose="02020603050405020304" pitchFamily="18" charset="0"/>
              <a:cs typeface="Times New Roman" panose="02020603050405020304" pitchFamily="18" charset="0"/>
            </a:endParaRPr>
          </a:p>
          <a:p>
            <a:pPr marL="0" indent="0">
              <a:buNone/>
            </a:pPr>
            <a:r>
              <a:rPr lang="el-GR" b="1" u="sng" dirty="0">
                <a:solidFill>
                  <a:srgbClr val="7030A0"/>
                </a:solidFill>
                <a:latin typeface="Times New Roman" panose="02020603050405020304" pitchFamily="18" charset="0"/>
                <a:cs typeface="Times New Roman" panose="02020603050405020304" pitchFamily="18" charset="0"/>
              </a:rPr>
              <a:t>ΣΤΑΔΙΟ     Δ) :</a:t>
            </a:r>
          </a:p>
          <a:p>
            <a:pPr marL="0" indent="0">
              <a:buNone/>
            </a:pPr>
            <a:r>
              <a:rPr lang="el-GR" b="1" dirty="0">
                <a:solidFill>
                  <a:srgbClr val="7030A0"/>
                </a:solidFill>
                <a:latin typeface="Times New Roman" panose="02020603050405020304" pitchFamily="18" charset="0"/>
                <a:cs typeface="Times New Roman" panose="02020603050405020304" pitchFamily="18" charset="0"/>
              </a:rPr>
              <a:t>ΕΠΙΛΟΓΗ ΟΜΑΔΑΣ ΠΡΟΣΑΝΑΤΟΛΙΣΜΟΥ</a:t>
            </a:r>
          </a:p>
          <a:p>
            <a:pPr marL="0" indent="0">
              <a:buNone/>
            </a:pPr>
            <a:r>
              <a:rPr lang="el-GR" b="1" dirty="0">
                <a:latin typeface="Times New Roman" panose="02020603050405020304" pitchFamily="18" charset="0"/>
                <a:cs typeface="Times New Roman" panose="02020603050405020304" pitchFamily="18" charset="0"/>
              </a:rPr>
              <a:t>1</a:t>
            </a:r>
            <a:r>
              <a:rPr lang="el-GR" b="1" baseline="30000" dirty="0">
                <a:latin typeface="Times New Roman" panose="02020603050405020304" pitchFamily="18" charset="0"/>
                <a:cs typeface="Times New Roman" panose="02020603050405020304" pitchFamily="18" charset="0"/>
              </a:rPr>
              <a:t>η</a:t>
            </a:r>
            <a:r>
              <a:rPr lang="el-GR" b="1" dirty="0">
                <a:latin typeface="Times New Roman" panose="02020603050405020304" pitchFamily="18" charset="0"/>
                <a:cs typeface="Times New Roman" panose="02020603050405020304" pitchFamily="18" charset="0"/>
              </a:rPr>
              <a:t> Ο.Μ.Π.</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83399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1973766" y="557561"/>
            <a:ext cx="8274205" cy="356839"/>
          </a:xfrm>
        </p:spPr>
        <p:txBody>
          <a:bodyPr>
            <a:normAutofit fontScale="90000"/>
          </a:bodyPr>
          <a:lstStyle/>
          <a:p>
            <a:pPr algn="ctr">
              <a:defRPr/>
            </a:pPr>
            <a:r>
              <a:rPr lang="el-GR" sz="2800" b="1" i="1" dirty="0">
                <a:solidFill>
                  <a:srgbClr val="99CC00"/>
                </a:solidFill>
                <a:effectLst>
                  <a:outerShdw blurRad="38100" dist="38100" dir="2700000" algn="tl">
                    <a:srgbClr val="C0C0C0"/>
                  </a:outerShdw>
                </a:effectLst>
                <a:latin typeface="Times New Roman" pitchFamily="18" charset="0"/>
              </a:rPr>
              <a:t/>
            </a:r>
            <a:br>
              <a:rPr lang="el-GR" sz="2800" b="1" i="1" dirty="0">
                <a:solidFill>
                  <a:srgbClr val="99CC00"/>
                </a:solidFill>
                <a:effectLst>
                  <a:outerShdw blurRad="38100" dist="38100" dir="2700000" algn="tl">
                    <a:srgbClr val="C0C0C0"/>
                  </a:outerShdw>
                </a:effectLst>
                <a:latin typeface="Times New Roman" pitchFamily="18" charset="0"/>
              </a:rPr>
            </a:br>
            <a:r>
              <a:rPr lang="el-GR" sz="2800" b="1" i="1" dirty="0">
                <a:solidFill>
                  <a:schemeClr val="bg2"/>
                </a:solidFill>
                <a:effectLst>
                  <a:outerShdw blurRad="38100" dist="38100" dir="2700000" algn="tl">
                    <a:srgbClr val="C0C0C0"/>
                  </a:outerShdw>
                </a:effectLst>
                <a:latin typeface="Times New Roman" pitchFamily="18" charset="0"/>
              </a:rPr>
              <a:t/>
            </a:r>
            <a:br>
              <a:rPr lang="el-GR" sz="2800" b="1" i="1" dirty="0">
                <a:solidFill>
                  <a:schemeClr val="bg2"/>
                </a:solidFill>
                <a:effectLst>
                  <a:outerShdw blurRad="38100" dist="38100" dir="2700000" algn="tl">
                    <a:srgbClr val="C0C0C0"/>
                  </a:outerShdw>
                </a:effectLst>
                <a:latin typeface="Times New Roman" pitchFamily="18" charset="0"/>
              </a:rPr>
            </a:br>
            <a:r>
              <a:rPr lang="el-GR" sz="2400" b="1" i="1" dirty="0">
                <a:solidFill>
                  <a:schemeClr val="bg2"/>
                </a:solidFill>
                <a:latin typeface="Times New Roman" pitchFamily="18" charset="0"/>
              </a:rPr>
              <a:t> </a:t>
            </a:r>
            <a:r>
              <a:rPr lang="el-GR" sz="2700" b="1" dirty="0">
                <a:solidFill>
                  <a:schemeClr val="bg2"/>
                </a:solidFill>
                <a:effectLst>
                  <a:outerShdw blurRad="38100" dist="38100" dir="2700000" algn="tl">
                    <a:srgbClr val="000000">
                      <a:alpha val="43137"/>
                    </a:srgbClr>
                  </a:outerShdw>
                </a:effectLst>
                <a:latin typeface="Times New Roman" pitchFamily="18" charset="0"/>
              </a:rPr>
              <a:t>ΔΙΑΔΙΚΑΣΙΑ- ΜΕΣΑ    ΥΛΟΠΟΙΗΣΗΣ    </a:t>
            </a:r>
            <a:r>
              <a:rPr lang="el-GR" sz="2700" b="1" dirty="0" err="1">
                <a:solidFill>
                  <a:schemeClr val="bg2"/>
                </a:solidFill>
                <a:effectLst>
                  <a:outerShdw blurRad="38100" dist="38100" dir="2700000" algn="tl">
                    <a:srgbClr val="000000">
                      <a:alpha val="43137"/>
                    </a:srgbClr>
                  </a:outerShdw>
                </a:effectLst>
                <a:latin typeface="Times New Roman" pitchFamily="18" charset="0"/>
              </a:rPr>
              <a:t>επαγγελματικησ</a:t>
            </a:r>
            <a:r>
              <a:rPr lang="el-GR" sz="2700" b="1" dirty="0">
                <a:solidFill>
                  <a:schemeClr val="bg2"/>
                </a:solidFill>
                <a:effectLst>
                  <a:outerShdw blurRad="38100" dist="38100" dir="2700000" algn="tl">
                    <a:srgbClr val="000000">
                      <a:alpha val="43137"/>
                    </a:srgbClr>
                  </a:outerShdw>
                </a:effectLst>
                <a:latin typeface="Times New Roman" pitchFamily="18" charset="0"/>
              </a:rPr>
              <a:t> </a:t>
            </a:r>
            <a:r>
              <a:rPr lang="el-GR" sz="2700" b="1" dirty="0" err="1">
                <a:solidFill>
                  <a:schemeClr val="bg2"/>
                </a:solidFill>
                <a:effectLst>
                  <a:outerShdw blurRad="38100" dist="38100" dir="2700000" algn="tl">
                    <a:srgbClr val="000000">
                      <a:alpha val="43137"/>
                    </a:srgbClr>
                  </a:outerShdw>
                </a:effectLst>
                <a:latin typeface="Times New Roman" pitchFamily="18" charset="0"/>
              </a:rPr>
              <a:t>αγωγησ</a:t>
            </a:r>
            <a:r>
              <a:rPr lang="el-GR" sz="2700" b="1" dirty="0">
                <a:solidFill>
                  <a:schemeClr val="bg2"/>
                </a:solidFill>
                <a:effectLst>
                  <a:outerShdw blurRad="38100" dist="38100" dir="2700000" algn="tl">
                    <a:srgbClr val="000000">
                      <a:alpha val="43137"/>
                    </a:srgbClr>
                  </a:outerShdw>
                </a:effectLst>
                <a:latin typeface="Times New Roman" pitchFamily="18" charset="0"/>
              </a:rPr>
              <a:t> / </a:t>
            </a:r>
            <a:r>
              <a:rPr lang="el-GR" sz="2700" b="1" dirty="0" err="1">
                <a:solidFill>
                  <a:schemeClr val="bg2"/>
                </a:solidFill>
                <a:effectLst>
                  <a:outerShdw blurRad="38100" dist="38100" dir="2700000" algn="tl">
                    <a:srgbClr val="000000">
                      <a:alpha val="43137"/>
                    </a:srgbClr>
                  </a:outerShdw>
                </a:effectLst>
                <a:latin typeface="Times New Roman" pitchFamily="18" charset="0"/>
              </a:rPr>
              <a:t>συμβουλευτικησ</a:t>
            </a:r>
            <a:r>
              <a:rPr lang="el-GR" sz="2800" dirty="0">
                <a:solidFill>
                  <a:schemeClr val="bg2"/>
                </a:solidFill>
                <a:latin typeface="Times New Roman" pitchFamily="18" charset="0"/>
              </a:rPr>
              <a:t/>
            </a:r>
            <a:br>
              <a:rPr lang="el-GR" sz="2800" dirty="0">
                <a:solidFill>
                  <a:schemeClr val="bg2"/>
                </a:solidFill>
                <a:latin typeface="Times New Roman" pitchFamily="18" charset="0"/>
              </a:rPr>
            </a:br>
            <a:r>
              <a:rPr lang="el-GR" sz="2800" dirty="0">
                <a:effectLst>
                  <a:outerShdw blurRad="38100" dist="38100" dir="2700000" algn="tl">
                    <a:srgbClr val="C0C0C0"/>
                  </a:outerShdw>
                </a:effectLst>
                <a:latin typeface="Times New Roman" pitchFamily="18" charset="0"/>
              </a:rPr>
              <a:t/>
            </a:r>
            <a:br>
              <a:rPr lang="el-GR" sz="2800" dirty="0">
                <a:effectLst>
                  <a:outerShdw blurRad="38100" dist="38100" dir="2700000" algn="tl">
                    <a:srgbClr val="C0C0C0"/>
                  </a:outerShdw>
                </a:effectLst>
                <a:latin typeface="Times New Roman" pitchFamily="18" charset="0"/>
              </a:rPr>
            </a:br>
            <a:r>
              <a:rPr lang="el-GR" sz="2800" dirty="0">
                <a:effectLst>
                  <a:outerShdw blurRad="38100" dist="38100" dir="2700000" algn="tl">
                    <a:srgbClr val="C0C0C0"/>
                  </a:outerShdw>
                </a:effectLst>
              </a:rPr>
              <a:t/>
            </a:r>
            <a:br>
              <a:rPr lang="el-GR" sz="2800" dirty="0">
                <a:effectLst>
                  <a:outerShdw blurRad="38100" dist="38100" dir="2700000" algn="tl">
                    <a:srgbClr val="C0C0C0"/>
                  </a:outerShdw>
                </a:effectLst>
              </a:rPr>
            </a:br>
            <a:endParaRPr lang="en-US" sz="2800" dirty="0">
              <a:effectLst>
                <a:outerShdw blurRad="38100" dist="38100" dir="2700000" algn="tl">
                  <a:srgbClr val="C0C0C0"/>
                </a:outerShdw>
              </a:effectLst>
            </a:endParaRPr>
          </a:p>
        </p:txBody>
      </p:sp>
      <p:sp>
        <p:nvSpPr>
          <p:cNvPr id="5" name="Content Placeholder 4"/>
          <p:cNvSpPr>
            <a:spLocks noGrp="1"/>
          </p:cNvSpPr>
          <p:nvPr>
            <p:ph idx="1"/>
          </p:nvPr>
        </p:nvSpPr>
        <p:spPr>
          <a:xfrm>
            <a:off x="1828800" y="1081668"/>
            <a:ext cx="8006576" cy="5227692"/>
          </a:xfrm>
        </p:spPr>
        <p:txBody>
          <a:bodyPr>
            <a:noAutofit/>
          </a:bodyPr>
          <a:lstStyle/>
          <a:p>
            <a:pPr marL="514350" indent="-514350">
              <a:buFont typeface="+mj-lt"/>
              <a:buAutoNum type="arabicPeriod"/>
            </a:pPr>
            <a:r>
              <a:rPr lang="el-GR" sz="1600" b="1" dirty="0">
                <a:solidFill>
                  <a:schemeClr val="bg2"/>
                </a:solidFill>
                <a:latin typeface="Arial" panose="020B0604020202020204" pitchFamily="34" charset="0"/>
                <a:cs typeface="Arial" panose="020B0604020202020204" pitchFamily="34" charset="0"/>
              </a:rPr>
              <a:t>Συμβουλευτική Διεργασία με τον/την Καθηγητή/Καθηγήτρια Σ.Ε.Α. (Αυτογνωσία – Πληροφόρηση – Λήψη Απόφασης)</a:t>
            </a:r>
          </a:p>
          <a:p>
            <a:pPr marL="514350" indent="-514350">
              <a:buFont typeface="+mj-lt"/>
              <a:buAutoNum type="arabicPeriod"/>
            </a:pPr>
            <a:r>
              <a:rPr lang="el-GR" sz="1600" b="1" dirty="0">
                <a:solidFill>
                  <a:schemeClr val="bg2"/>
                </a:solidFill>
                <a:latin typeface="Arial" panose="020B0604020202020204" pitchFamily="34" charset="0"/>
                <a:cs typeface="Arial" panose="020B0604020202020204" pitchFamily="34" charset="0"/>
              </a:rPr>
              <a:t>Οδηγός Παγκύπριων Εξετάσεων </a:t>
            </a:r>
          </a:p>
          <a:p>
            <a:pPr marL="514350" indent="-514350">
              <a:buFont typeface="+mj-lt"/>
              <a:buAutoNum type="arabicPeriod"/>
            </a:pPr>
            <a:r>
              <a:rPr lang="el-GR" sz="1600" b="1" dirty="0">
                <a:solidFill>
                  <a:schemeClr val="bg2"/>
                </a:solidFill>
                <a:latin typeface="Arial" panose="020B0604020202020204" pitchFamily="34" charset="0"/>
                <a:cs typeface="Arial" panose="020B0604020202020204" pitchFamily="34" charset="0"/>
              </a:rPr>
              <a:t>Οδηγοί Σπουδών Δημοσίων και Ιδιωτικών Εκπαιδευτικών Ιδρυμάτων Κύπρου και Ελλάδας και άλλων χωρών</a:t>
            </a:r>
          </a:p>
          <a:p>
            <a:pPr marL="514350" indent="-514350">
              <a:buFont typeface="+mj-lt"/>
              <a:buAutoNum type="arabicPeriod"/>
            </a:pPr>
            <a:r>
              <a:rPr lang="el-GR" sz="1600" b="1" dirty="0">
                <a:solidFill>
                  <a:schemeClr val="bg2"/>
                </a:solidFill>
                <a:latin typeface="Arial" panose="020B0604020202020204" pitchFamily="34" charset="0"/>
                <a:cs typeface="Arial" panose="020B0604020202020204" pitchFamily="34" charset="0"/>
              </a:rPr>
              <a:t>Ψυχομετρικά Τέστ  π.χ  «ΑΡΙΑΔΝΗ» «ΑΡΙΣΤΟΝ»</a:t>
            </a:r>
          </a:p>
          <a:p>
            <a:pPr marL="514350" indent="-514350">
              <a:buFont typeface="+mj-lt"/>
              <a:buAutoNum type="arabicPeriod"/>
            </a:pPr>
            <a:r>
              <a:rPr lang="el-GR" sz="1600" b="1" dirty="0">
                <a:solidFill>
                  <a:schemeClr val="bg2"/>
                </a:solidFill>
                <a:latin typeface="Arial" panose="020B0604020202020204" pitchFamily="34" charset="0"/>
                <a:cs typeface="Arial" panose="020B0604020202020204" pitchFamily="34" charset="0"/>
              </a:rPr>
              <a:t>Άλλες δραστηριότητες (Διήμερο Εργασίας, Εκπαιδευτικές Εκθέσεις κ.ά.)</a:t>
            </a:r>
          </a:p>
          <a:p>
            <a:pPr marL="514350" indent="-514350">
              <a:buFont typeface="+mj-lt"/>
              <a:buAutoNum type="arabicPeriod"/>
            </a:pPr>
            <a:r>
              <a:rPr lang="el-GR" sz="1600" b="1" dirty="0">
                <a:solidFill>
                  <a:schemeClr val="bg2"/>
                </a:solidFill>
                <a:latin typeface="Arial" panose="020B0604020202020204" pitchFamily="34" charset="0"/>
                <a:cs typeface="Arial" panose="020B0604020202020204" pitchFamily="34" charset="0"/>
              </a:rPr>
              <a:t>Πλοήγηση</a:t>
            </a:r>
            <a:r>
              <a:rPr lang="en-GB" sz="1600" b="1" dirty="0">
                <a:solidFill>
                  <a:schemeClr val="bg2"/>
                </a:solidFill>
                <a:latin typeface="Arial" panose="020B0604020202020204" pitchFamily="34" charset="0"/>
                <a:cs typeface="Arial" panose="020B0604020202020204" pitchFamily="34" charset="0"/>
              </a:rPr>
              <a:t> </a:t>
            </a:r>
            <a:r>
              <a:rPr lang="el-GR" sz="1600" b="1" dirty="0">
                <a:solidFill>
                  <a:schemeClr val="bg2"/>
                </a:solidFill>
                <a:latin typeface="Arial" panose="020B0604020202020204" pitchFamily="34" charset="0"/>
                <a:cs typeface="Arial" panose="020B0604020202020204" pitchFamily="34" charset="0"/>
              </a:rPr>
              <a:t>και μελέτη έγκριτου σχετικού ηλεκτρονικού και έντυπου υλικού. Ενδεικτικά αναφέρονται : Φορείς σε θέματα Επαγγελματικής Συμβουλευτικής (π.χ. προοπτικές απασχόλησης) ΑΝΑΔ, Δίκτυο Ευρυδίκη, Στατιστική Υπηρεσία, </a:t>
            </a:r>
            <a:r>
              <a:rPr lang="en-US" sz="1600" b="1" dirty="0" err="1">
                <a:solidFill>
                  <a:schemeClr val="bg2"/>
                </a:solidFill>
                <a:latin typeface="Arial" panose="020B0604020202020204" pitchFamily="34" charset="0"/>
                <a:cs typeface="Arial" panose="020B0604020202020204" pitchFamily="34" charset="0"/>
              </a:rPr>
              <a:t>Euroguidance</a:t>
            </a:r>
            <a:r>
              <a:rPr lang="el-GR" sz="1600" b="1" dirty="0">
                <a:solidFill>
                  <a:schemeClr val="bg2"/>
                </a:solidFill>
                <a:latin typeface="Arial" panose="020B0604020202020204" pitchFamily="34" charset="0"/>
                <a:cs typeface="Arial" panose="020B0604020202020204" pitchFamily="34" charset="0"/>
              </a:rPr>
              <a:t> κ.ά.</a:t>
            </a:r>
            <a:endParaRPr lang="en-US" sz="1600"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021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799617"/>
            <a:ext cx="9905999" cy="4572000"/>
          </a:xfrm>
        </p:spPr>
        <p:txBody>
          <a:bodyPr>
            <a:normAutofit/>
          </a:bodyPr>
          <a:lstStyle/>
          <a:p>
            <a:pPr marL="0" latinLnBrk="1">
              <a:spcBef>
                <a:spcPts val="0"/>
              </a:spcBef>
              <a:buSzTx/>
            </a:pPr>
            <a:r>
              <a:rPr lang="el-GR" sz="1800" b="1" dirty="0">
                <a:solidFill>
                  <a:schemeClr val="bg2"/>
                </a:solidFill>
                <a:effectLst>
                  <a:outerShdw blurRad="38100" dist="38100" dir="2700000" algn="tl">
                    <a:srgbClr val="000000">
                      <a:alpha val="43137"/>
                    </a:srgbClr>
                  </a:outerShdw>
                </a:effectLst>
                <a:latin typeface="Arial" pitchFamily="34" charset="0"/>
                <a:cs typeface="Arial" pitchFamily="34" charset="0"/>
              </a:rPr>
              <a:t>Υπουργείο Παιδείας, Πολιτισμού, Αθλητισμού και Νεολαίας</a:t>
            </a:r>
            <a:r>
              <a:rPr lang="en-GB" sz="1800" b="1" dirty="0">
                <a:solidFill>
                  <a:schemeClr val="bg2"/>
                </a:solidFill>
                <a:effectLst>
                  <a:outerShdw blurRad="38100" dist="38100" dir="2700000" algn="tl">
                    <a:srgbClr val="000000">
                      <a:alpha val="43137"/>
                    </a:srgbClr>
                  </a:outerShdw>
                </a:effectLst>
                <a:latin typeface="Arial" pitchFamily="34" charset="0"/>
                <a:cs typeface="Arial" pitchFamily="34" charset="0"/>
              </a:rPr>
              <a:t>:</a:t>
            </a:r>
            <a:r>
              <a:rPr lang="el-GR" sz="18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www.moec.gov.cy</a:t>
            </a: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800" b="1"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marL="0" latinLnBrk="1">
              <a:spcBef>
                <a:spcPts val="0"/>
              </a:spcBef>
              <a:buSzTx/>
            </a:pPr>
            <a:r>
              <a:rPr lang="el-GR" sz="1800" b="1" dirty="0">
                <a:solidFill>
                  <a:schemeClr val="bg2"/>
                </a:solidFill>
                <a:effectLst>
                  <a:outerShdw blurRad="38100" dist="38100" dir="2700000" algn="tl">
                    <a:srgbClr val="000000">
                      <a:alpha val="43137"/>
                    </a:srgbClr>
                  </a:outerShdw>
                </a:effectLst>
                <a:latin typeface="Arial" pitchFamily="34" charset="0"/>
                <a:cs typeface="Arial" pitchFamily="34" charset="0"/>
              </a:rPr>
              <a:t>Υπουργείο, Παιδείας και Θρησκευμάτων Ελλάδας: </a:t>
            </a: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rPr>
              <a:t>www.minedu.gov.gr</a:t>
            </a:r>
            <a:endPar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a:spcBef>
                <a:spcPts val="0"/>
              </a:spcBef>
            </a:pP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Διεύθυνση Ανώτερης Εκπαίδευσης</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u="sng"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rPr>
              <a:t>https://www.highereducation.ac.cy/index.php/el/</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a:spcBef>
                <a:spcPts val="0"/>
              </a:spcBef>
            </a:pP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Φορέας Διασφάλισης και Πιστοποίησης της Ποιότητας της Ανώτερης Εκπαίδευσης</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u="sng"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5"/>
              </a:rPr>
              <a:t>https://www.dipae.ac.cy/index.php/el/</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a:spcBef>
                <a:spcPts val="0"/>
              </a:spcBef>
            </a:pP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Υπηρεσία Εξετάσεων ,</a:t>
            </a:r>
            <a:r>
              <a:rPr lang="el-GR" sz="1800" b="1" dirty="0" err="1">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Παγκύπριες</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Εξετάσεις</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u="sng"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6"/>
              </a:rPr>
              <a:t>https://panexams.moec.gov.cy/index.php/el/</a:t>
            </a:r>
            <a:endPar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a:spcBef>
                <a:spcPts val="0"/>
              </a:spcBef>
            </a:pP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Παν. Κύπρου</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7"/>
              </a:rPr>
              <a:t>https://www.ucy.ac.cy/</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lvl="0">
              <a:spcBef>
                <a:spcPts val="0"/>
              </a:spcBef>
            </a:pPr>
            <a:r>
              <a:rPr lang="el-GR" sz="1800" b="1" dirty="0">
                <a:solidFill>
                  <a:schemeClr val="bg2"/>
                </a:solidFill>
                <a:effectLst>
                  <a:outerShdw blurRad="38100" dist="38100" dir="2700000" algn="tl">
                    <a:srgbClr val="000000">
                      <a:alpha val="43137"/>
                    </a:srgbClr>
                  </a:outerShdw>
                </a:effectLst>
                <a:latin typeface="Arial" pitchFamily="34" charset="0"/>
                <a:cs typeface="Arial" pitchFamily="34" charset="0"/>
              </a:rPr>
              <a:t>ΤΕ.ΠΑ.Κ.</a:t>
            </a:r>
            <a:r>
              <a:rPr lang="en-US" sz="1800" b="1" dirty="0">
                <a:solidFill>
                  <a:schemeClr val="bg2"/>
                </a:solidFill>
                <a:effectLst>
                  <a:outerShdw blurRad="38100" dist="38100" dir="2700000" algn="tl">
                    <a:srgbClr val="000000">
                      <a:alpha val="43137"/>
                    </a:srgbClr>
                  </a:outerShdw>
                </a:effectLst>
                <a:latin typeface="Arial" pitchFamily="34" charset="0"/>
                <a:cs typeface="Arial" pitchFamily="34" charset="0"/>
              </a:rPr>
              <a:t>:</a:t>
            </a:r>
            <a:r>
              <a:rPr lang="el-GR" sz="18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r>
              <a:rPr lang="en-US" sz="1800" b="1" dirty="0">
                <a:solidFill>
                  <a:schemeClr val="bg2"/>
                </a:solidFill>
                <a:effectLst>
                  <a:outerShdw blurRad="38100" dist="38100" dir="2700000" algn="tl">
                    <a:srgbClr val="000000">
                      <a:alpha val="43137"/>
                    </a:srgbClr>
                  </a:outerShdw>
                </a:effectLst>
                <a:latin typeface="Arial" pitchFamily="34" charset="0"/>
                <a:cs typeface="Arial" pitchFamily="34" charset="0"/>
                <a:hlinkClick r:id="rId8"/>
              </a:rPr>
              <a:t>https://www.cut.ac.cy/</a:t>
            </a:r>
            <a:r>
              <a:rPr lang="en-US" sz="18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endParaRPr lang="en-GB" sz="1800" b="1"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marL="0">
              <a:spcBef>
                <a:spcPts val="0"/>
              </a:spcBef>
            </a:pPr>
            <a:r>
              <a:rPr lang="en-GB" sz="1800" b="1" dirty="0">
                <a:solidFill>
                  <a:schemeClr val="bg2"/>
                </a:solidFill>
                <a:effectLst>
                  <a:outerShdw blurRad="38100" dist="38100" dir="2700000" algn="tl">
                    <a:srgbClr val="000000">
                      <a:alpha val="43137"/>
                    </a:srgbClr>
                  </a:outerShdw>
                </a:effectLst>
                <a:latin typeface="Arial" pitchFamily="34" charset="0"/>
                <a:cs typeface="Arial" pitchFamily="34" charset="0"/>
              </a:rPr>
              <a:t>AAEI</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Ελλάδας ανά Τμήμα</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u="sng"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9"/>
              </a:rPr>
              <a:t>http://www.moec.gov.cy/ysea/gr_cy_aaei_links.html</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6000">
              <a:lnSpc>
                <a:spcPct val="100000"/>
              </a:lnSpc>
              <a:spcBef>
                <a:spcPts val="600"/>
              </a:spcBef>
            </a:pPr>
            <a:r>
              <a:rPr lang="el-GR" sz="1800" b="1" dirty="0" err="1">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ΑνΑΔ</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10"/>
              </a:rPr>
              <a:t>https://www.</a:t>
            </a:r>
            <a:r>
              <a:rPr lang="en-US" sz="1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10"/>
              </a:rPr>
              <a:t>anad.org.cy</a:t>
            </a:r>
            <a:r>
              <a:rPr lang="el-GR" sz="1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buNone/>
            </a:pPr>
            <a:endParaRPr lang="en-US" sz="1800" dirty="0">
              <a:solidFill>
                <a:schemeClr val="bg1"/>
              </a:solidFill>
              <a:effectLst>
                <a:outerShdw blurRad="38100" dist="38100" dir="2700000" algn="tl">
                  <a:srgbClr val="000000">
                    <a:alpha val="43137"/>
                  </a:srgbClr>
                </a:outerShdw>
              </a:effectLst>
            </a:endParaRPr>
          </a:p>
          <a:p>
            <a:pPr marL="0">
              <a:lnSpc>
                <a:spcPct val="110000"/>
              </a:lnSpc>
              <a:spcBef>
                <a:spcPts val="0"/>
              </a:spcBef>
            </a:pPr>
            <a:endParaRPr lang="el-GR" sz="1700" b="1" dirty="0">
              <a:solidFill>
                <a:schemeClr val="bg2"/>
              </a:solidFill>
              <a:latin typeface="Arial" panose="020B0604020202020204" pitchFamily="34" charset="0"/>
              <a:cs typeface="Arial" panose="020B0604020202020204" pitchFamily="34" charset="0"/>
            </a:endParaRPr>
          </a:p>
        </p:txBody>
      </p:sp>
      <p:sp>
        <p:nvSpPr>
          <p:cNvPr id="6" name="Rectangle 5"/>
          <p:cNvSpPr/>
          <p:nvPr/>
        </p:nvSpPr>
        <p:spPr>
          <a:xfrm>
            <a:off x="2330607" y="669073"/>
            <a:ext cx="6624624" cy="1015663"/>
          </a:xfrm>
          <a:prstGeom prst="rect">
            <a:avLst/>
          </a:prstGeom>
        </p:spPr>
        <p:txBody>
          <a:bodyPr wrap="square">
            <a:spAutoFit/>
          </a:bodyPr>
          <a:lstStyle/>
          <a:p>
            <a:pPr algn="ctr"/>
            <a:r>
              <a:rPr lang="el-GR" sz="2800" b="1" dirty="0">
                <a:solidFill>
                  <a:schemeClr val="bg2"/>
                </a:solidFill>
                <a:effectLst>
                  <a:outerShdw blurRad="38100" dist="38100" dir="2700000" algn="tl">
                    <a:srgbClr val="000000">
                      <a:alpha val="43137"/>
                    </a:srgbClr>
                  </a:outerShdw>
                </a:effectLst>
                <a:latin typeface="Arial" pitchFamily="34" charset="0"/>
                <a:cs typeface="Arial" pitchFamily="34" charset="0"/>
              </a:rPr>
              <a:t>ΠΕΡΙΕΚΤΙΚΗ ΑΝΑΦΟΡΑ</a:t>
            </a:r>
            <a:r>
              <a:rPr lang="en-US" sz="28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r>
              <a:rPr lang="el-GR" sz="2800" b="1" dirty="0">
                <a:solidFill>
                  <a:schemeClr val="bg2"/>
                </a:solidFill>
                <a:effectLst>
                  <a:outerShdw blurRad="38100" dist="38100" dir="2700000" algn="tl">
                    <a:srgbClr val="000000">
                      <a:alpha val="43137"/>
                    </a:srgbClr>
                  </a:outerShdw>
                </a:effectLst>
                <a:latin typeface="Arial" pitchFamily="34" charset="0"/>
                <a:cs typeface="Arial" pitchFamily="34" charset="0"/>
              </a:rPr>
              <a:t>ΕΓΚΡΙΤΩΝ ΙΣΤΟΣΕΛΙΔΩΝ</a:t>
            </a:r>
            <a:r>
              <a:rPr lang="en-US" sz="32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endParaRPr lang="en-US" sz="3200" dirty="0"/>
          </a:p>
        </p:txBody>
      </p:sp>
    </p:spTree>
    <p:extLst>
      <p:ext uri="{BB962C8B-B14F-4D97-AF65-F5344CB8AC3E}">
        <p14:creationId xmlns:p14="http://schemas.microsoft.com/office/powerpoint/2010/main" val="20636206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atinLnBrk="1">
              <a:lnSpc>
                <a:spcPct val="110000"/>
              </a:lnSpc>
              <a:spcBef>
                <a:spcPts val="0"/>
              </a:spcBef>
              <a:buSzTx/>
            </a:pP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Αστυνομική Ακαδημία</a:t>
            </a:r>
            <a:r>
              <a:rPr lang="en-GB"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9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https://www.police.gov.cy/police/police.nsf/policeacademy_gr/policeacademy_gr?opendocument</a:t>
            </a:r>
            <a:r>
              <a:rPr lang="el-GR" sz="19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a:lnSpc>
                <a:spcPct val="110000"/>
              </a:lnSpc>
              <a:spcBef>
                <a:spcPts val="0"/>
              </a:spcBef>
            </a:pP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ΜΙΕΕΚ</a:t>
            </a:r>
            <a:r>
              <a:rPr lang="en-GB"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9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rPr>
              <a:t>http://www.mieek.ac.cy/index.php/el/</a:t>
            </a:r>
            <a:r>
              <a:rPr lang="el-GR" sz="19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a:lnSpc>
                <a:spcPct val="110000"/>
              </a:lnSpc>
              <a:spcBef>
                <a:spcPts val="0"/>
              </a:spcBef>
            </a:pP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Δασικό Κολέγιο</a:t>
            </a:r>
            <a:r>
              <a:rPr lang="en-GB"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rPr>
              <a:t>http://www.moa.gov.cy/moa/fc/Forestry.nsf/index_gr/index_gr?OpenDocument</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a:lnSpc>
                <a:spcPct val="110000"/>
              </a:lnSpc>
              <a:spcBef>
                <a:spcPts val="0"/>
              </a:spcBef>
            </a:pP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Σχολή Ξεναγών  </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5"/>
              </a:rPr>
              <a:t>https://jtest8.schools.ac.cy/index.php/el/scholi-xenagon</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a:lnSpc>
                <a:spcPct val="110000"/>
              </a:lnSpc>
              <a:spcBef>
                <a:spcPts val="0"/>
              </a:spcBef>
            </a:pPr>
            <a:r>
              <a:rPr lang="en-US"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Σχολές Καλών Τεχνών Ελλάδας και Κύπρου</a:t>
            </a:r>
            <a:r>
              <a:rPr lang="en-US"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6"/>
              </a:rPr>
              <a:t>http://www.moec.gov.cy/ypexams/exams/anotates-sholes-kalon-tehnon.html</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a:lnSpc>
                <a:spcPct val="110000"/>
              </a:lnSpc>
              <a:spcBef>
                <a:spcPts val="0"/>
              </a:spcBef>
            </a:pP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Δημόσιες Δραματικές Σχολές Ελλάδας</a:t>
            </a:r>
            <a:r>
              <a:rPr lang="en-US"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7"/>
              </a:rPr>
              <a:t>https://www.culture.gov.gr/el/service/SitePages/view.aspx?iID=2619</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GB"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endParaRPr lang="el-GR" b="1" u="sng" dirty="0">
              <a:solidFill>
                <a:schemeClr val="bg2"/>
              </a:solidFill>
            </a:endParaRPr>
          </a:p>
          <a:p>
            <a:endParaRPr lang="en-US" dirty="0"/>
          </a:p>
        </p:txBody>
      </p:sp>
      <p:sp>
        <p:nvSpPr>
          <p:cNvPr id="6" name="Rectangle 5"/>
          <p:cNvSpPr/>
          <p:nvPr/>
        </p:nvSpPr>
        <p:spPr>
          <a:xfrm>
            <a:off x="2330607" y="669073"/>
            <a:ext cx="6624624" cy="1015663"/>
          </a:xfrm>
          <a:prstGeom prst="rect">
            <a:avLst/>
          </a:prstGeom>
        </p:spPr>
        <p:txBody>
          <a:bodyPr wrap="square">
            <a:spAutoFit/>
          </a:bodyPr>
          <a:lstStyle/>
          <a:p>
            <a:pPr algn="ctr"/>
            <a:r>
              <a:rPr lang="el-GR" sz="2800" b="1" dirty="0">
                <a:solidFill>
                  <a:schemeClr val="bg2"/>
                </a:solidFill>
                <a:effectLst>
                  <a:outerShdw blurRad="38100" dist="38100" dir="2700000" algn="tl">
                    <a:srgbClr val="000000">
                      <a:alpha val="43137"/>
                    </a:srgbClr>
                  </a:outerShdw>
                </a:effectLst>
                <a:latin typeface="Arial" pitchFamily="34" charset="0"/>
                <a:cs typeface="Arial" pitchFamily="34" charset="0"/>
              </a:rPr>
              <a:t>ΠΕΡΙΕΚΤΙΚΗ ΑΝΑΦΟΡΑ</a:t>
            </a:r>
            <a:r>
              <a:rPr lang="en-US" sz="28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r>
              <a:rPr lang="el-GR" sz="2800" b="1" dirty="0">
                <a:solidFill>
                  <a:schemeClr val="bg2"/>
                </a:solidFill>
                <a:effectLst>
                  <a:outerShdw blurRad="38100" dist="38100" dir="2700000" algn="tl">
                    <a:srgbClr val="000000">
                      <a:alpha val="43137"/>
                    </a:srgbClr>
                  </a:outerShdw>
                </a:effectLst>
                <a:latin typeface="Arial" pitchFamily="34" charset="0"/>
                <a:cs typeface="Arial" pitchFamily="34" charset="0"/>
              </a:rPr>
              <a:t>ΕΓΚΡΙΤΩΝ ΙΣΤΟΣΕΛΙΔΩΝ</a:t>
            </a:r>
            <a:r>
              <a:rPr lang="en-US" sz="32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endParaRPr lang="en-US" sz="3200" dirty="0"/>
          </a:p>
        </p:txBody>
      </p:sp>
    </p:spTree>
    <p:extLst>
      <p:ext uri="{BB962C8B-B14F-4D97-AF65-F5344CB8AC3E}">
        <p14:creationId xmlns:p14="http://schemas.microsoft.com/office/powerpoint/2010/main" val="2477095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237150" cy="822740"/>
          </a:xfrm>
        </p:spPr>
        <p:txBody>
          <a:bodyPr>
            <a:normAutofit/>
          </a:bodyPr>
          <a:lstStyle/>
          <a:p>
            <a:pPr algn="ctr"/>
            <a:r>
              <a:rPr lang="el-GR" sz="3000" b="1" dirty="0" err="1"/>
              <a:t>Βαθμιδεσ</a:t>
            </a:r>
            <a:r>
              <a:rPr lang="el-GR" sz="3000" b="1" dirty="0"/>
              <a:t>   </a:t>
            </a:r>
            <a:r>
              <a:rPr lang="el-GR" sz="3000" b="1" dirty="0" err="1"/>
              <a:t>ΕΚΠΑΙΔΕΥΣΗσ</a:t>
            </a:r>
            <a:r>
              <a:rPr lang="el-GR" sz="3000" b="1" dirty="0"/>
              <a:t>   ΚΑΙ </a:t>
            </a:r>
            <a:r>
              <a:rPr lang="el-GR" sz="3000" b="1" dirty="0" err="1"/>
              <a:t>ειδοσ</a:t>
            </a:r>
            <a:r>
              <a:rPr lang="el-GR" sz="3000" b="1" dirty="0"/>
              <a:t> / </a:t>
            </a:r>
            <a:r>
              <a:rPr lang="el-GR" sz="3000" b="1" dirty="0" err="1"/>
              <a:t>τροποσ</a:t>
            </a:r>
            <a:r>
              <a:rPr lang="el-GR" sz="3000" b="1" dirty="0"/>
              <a:t> ΠΡΟΣΒΑΣΗΣ</a:t>
            </a:r>
            <a:endParaRPr lang="en-US" sz="3000" b="1" dirty="0"/>
          </a:p>
        </p:txBody>
      </p:sp>
      <p:sp>
        <p:nvSpPr>
          <p:cNvPr id="3" name="Content Placeholder 2"/>
          <p:cNvSpPr>
            <a:spLocks noGrp="1"/>
          </p:cNvSpPr>
          <p:nvPr>
            <p:ph idx="1"/>
          </p:nvPr>
        </p:nvSpPr>
        <p:spPr/>
        <p:txBody>
          <a:bodyPr/>
          <a:lstStyle/>
          <a:p>
            <a:pPr marL="0" indent="0">
              <a:buNone/>
            </a:pPr>
            <a:endParaRPr lang="el-GR" dirty="0"/>
          </a:p>
          <a:p>
            <a:pPr marL="0" indent="0">
              <a:buNone/>
            </a:pPr>
            <a:endParaRPr lang="el-GR" dirty="0"/>
          </a:p>
          <a:p>
            <a:pPr marL="0" indent="0">
              <a:buNone/>
            </a:pPr>
            <a:endParaRPr lang="el-GR" dirty="0"/>
          </a:p>
          <a:p>
            <a:pPr marL="0" indent="0">
              <a:buNone/>
            </a:pPr>
            <a:endParaRPr lang="en-US" dirty="0"/>
          </a:p>
        </p:txBody>
      </p:sp>
      <p:sp>
        <p:nvSpPr>
          <p:cNvPr id="11" name="Rectangle 10"/>
          <p:cNvSpPr/>
          <p:nvPr/>
        </p:nvSpPr>
        <p:spPr>
          <a:xfrm>
            <a:off x="602167" y="2843561"/>
            <a:ext cx="1097066" cy="6399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a:solidFill>
                  <a:schemeClr val="bg2"/>
                </a:solidFill>
              </a:rPr>
              <a:t>Γυμνάσιο, 3 χρόνια </a:t>
            </a:r>
            <a:endParaRPr lang="en-US" sz="1100" dirty="0">
              <a:solidFill>
                <a:schemeClr val="bg2"/>
              </a:solidFill>
            </a:endParaRPr>
          </a:p>
          <a:p>
            <a:pPr algn="ctr"/>
            <a:endParaRPr lang="en-US" sz="1100" dirty="0">
              <a:solidFill>
                <a:schemeClr val="bg2"/>
              </a:solidFill>
            </a:endParaRPr>
          </a:p>
        </p:txBody>
      </p:sp>
      <p:sp>
        <p:nvSpPr>
          <p:cNvPr id="34" name="Rectangle 33"/>
          <p:cNvSpPr/>
          <p:nvPr/>
        </p:nvSpPr>
        <p:spPr>
          <a:xfrm>
            <a:off x="2469734" y="1543050"/>
            <a:ext cx="1435514" cy="94194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t>Δευτεροβάθμια Γενική Εκπαίδευση, Λύκειο, 3 χρόνια, Απολυτήριο</a:t>
            </a:r>
            <a:endParaRPr lang="en-US" sz="1000" dirty="0"/>
          </a:p>
        </p:txBody>
      </p:sp>
      <p:sp>
        <p:nvSpPr>
          <p:cNvPr id="35" name="Rectangle 34"/>
          <p:cNvSpPr/>
          <p:nvPr/>
        </p:nvSpPr>
        <p:spPr>
          <a:xfrm>
            <a:off x="2450150" y="2714625"/>
            <a:ext cx="1455099" cy="99025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t>Δευτεροβάθμια Τεχνική και Επαγγελματική</a:t>
            </a:r>
          </a:p>
          <a:p>
            <a:pPr algn="ctr"/>
            <a:r>
              <a:rPr lang="el-GR" sz="1000" dirty="0"/>
              <a:t>Εκπαίδευση,</a:t>
            </a:r>
          </a:p>
          <a:p>
            <a:pPr algn="ctr"/>
            <a:r>
              <a:rPr lang="el-GR" sz="1000" dirty="0"/>
              <a:t>ΤΕΣΕΚ, 3 χρόνια, Απολυτήριο </a:t>
            </a:r>
            <a:endParaRPr lang="en-US" sz="1000" dirty="0"/>
          </a:p>
        </p:txBody>
      </p:sp>
      <p:sp>
        <p:nvSpPr>
          <p:cNvPr id="48" name="Rectangle 47"/>
          <p:cNvSpPr/>
          <p:nvPr/>
        </p:nvSpPr>
        <p:spPr>
          <a:xfrm>
            <a:off x="5519158" y="1420444"/>
            <a:ext cx="4558291" cy="1637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l-GR" sz="1300" dirty="0"/>
              <a:t>Δημόσια Τριτοβάθμια </a:t>
            </a:r>
            <a:r>
              <a:rPr lang="en-US" sz="1300" dirty="0"/>
              <a:t>(</a:t>
            </a:r>
            <a:r>
              <a:rPr lang="el-GR" sz="1300" dirty="0"/>
              <a:t>Ανώτατη και Ανώτερη</a:t>
            </a:r>
            <a:r>
              <a:rPr lang="en-US" sz="1300" dirty="0"/>
              <a:t>) </a:t>
            </a:r>
            <a:r>
              <a:rPr lang="el-GR" sz="1300" dirty="0"/>
              <a:t>Εκπαίδευση Κύπρου και Ελλάδας [Πανεπιστήμια, Πολυτεχνεία, Στρατιωτικές Σχολές, Εκκλησιαστικές Ακαδημίες, ΑΣΤΕ, Α.Σ.ΠΑΙ.Τ.Ε.]. </a:t>
            </a:r>
            <a:endParaRPr lang="en-US" sz="1300" dirty="0"/>
          </a:p>
          <a:p>
            <a:pPr algn="ctr"/>
            <a:r>
              <a:rPr lang="el-GR" sz="1300" dirty="0"/>
              <a:t>Πρόσβαση</a:t>
            </a:r>
            <a:r>
              <a:rPr lang="en-US" sz="1300" dirty="0"/>
              <a:t>: </a:t>
            </a:r>
            <a:r>
              <a:rPr lang="el-GR" sz="1300" dirty="0"/>
              <a:t>Παγκύπριες Εξετάσεις</a:t>
            </a:r>
          </a:p>
          <a:p>
            <a:pPr marL="171450" indent="-171450" algn="ctr">
              <a:buFont typeface="Arial" panose="020B0604020202020204" pitchFamily="34" charset="0"/>
              <a:buChar char="•"/>
            </a:pPr>
            <a:r>
              <a:rPr lang="el-GR" sz="1300" dirty="0"/>
              <a:t>Δημόσια Τμήματα Καλών Τεχνών Κύπρου και Ελλάδας</a:t>
            </a:r>
          </a:p>
          <a:p>
            <a:pPr algn="ctr"/>
            <a:r>
              <a:rPr lang="el-GR" sz="1300" dirty="0"/>
              <a:t>&amp; Δημόσιες Δραματικές Σχολές Ελλάδας</a:t>
            </a:r>
          </a:p>
          <a:p>
            <a:pPr algn="ctr"/>
            <a:r>
              <a:rPr lang="el-GR" sz="1300" dirty="0"/>
              <a:t>Πρόσβαση</a:t>
            </a:r>
            <a:r>
              <a:rPr lang="en-US" sz="1300" dirty="0"/>
              <a:t>:</a:t>
            </a:r>
            <a:r>
              <a:rPr lang="el-GR" sz="1300" dirty="0"/>
              <a:t> </a:t>
            </a:r>
            <a:r>
              <a:rPr lang="en-GB" sz="1300" dirty="0"/>
              <a:t>E</a:t>
            </a:r>
            <a:r>
              <a:rPr lang="el-GR" sz="1300" dirty="0"/>
              <a:t>ιδικές </a:t>
            </a:r>
            <a:r>
              <a:rPr lang="en-GB" sz="1300" dirty="0"/>
              <a:t>E</a:t>
            </a:r>
            <a:r>
              <a:rPr lang="el-GR" sz="1300" dirty="0" err="1"/>
              <a:t>ξετάσεις</a:t>
            </a:r>
            <a:endParaRPr lang="el-GR" sz="1300" dirty="0"/>
          </a:p>
        </p:txBody>
      </p:sp>
      <p:cxnSp>
        <p:nvCxnSpPr>
          <p:cNvPr id="53" name="Straight Connector 52"/>
          <p:cNvCxnSpPr>
            <a:stCxn id="34" idx="3"/>
          </p:cNvCxnSpPr>
          <p:nvPr/>
        </p:nvCxnSpPr>
        <p:spPr>
          <a:xfrm>
            <a:off x="3905248" y="2014025"/>
            <a:ext cx="1046684" cy="55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829766" y="3386620"/>
            <a:ext cx="1122166" cy="271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5512186" y="3206812"/>
            <a:ext cx="4565264" cy="139762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100" dirty="0"/>
          </a:p>
          <a:p>
            <a:pPr algn="ctr"/>
            <a:endParaRPr lang="el-GR" sz="1100" dirty="0"/>
          </a:p>
          <a:p>
            <a:pPr algn="ctr"/>
            <a:endParaRPr lang="el-GR" sz="1100" dirty="0"/>
          </a:p>
          <a:p>
            <a:pPr marL="171450" indent="-171450" algn="ctr">
              <a:buFont typeface="Arial" panose="020B0604020202020204" pitchFamily="34" charset="0"/>
              <a:buChar char="•"/>
            </a:pPr>
            <a:r>
              <a:rPr lang="el-GR" sz="1200" dirty="0"/>
              <a:t>Ιδιωτική Τριτοβάθμια </a:t>
            </a:r>
            <a:r>
              <a:rPr lang="en-US" sz="1200" dirty="0"/>
              <a:t>(</a:t>
            </a:r>
            <a:r>
              <a:rPr lang="el-GR" sz="1200" dirty="0"/>
              <a:t>Ανώτατη και Ανώτερη Εκπαίδευση</a:t>
            </a:r>
            <a:r>
              <a:rPr lang="en-US" sz="1200" dirty="0"/>
              <a:t>)</a:t>
            </a:r>
            <a:r>
              <a:rPr lang="el-GR" sz="1200" dirty="0"/>
              <a:t> Κύπρου και Ελλάδας (Πανεπιστήμια, Κολέγια, άλλες σχολές). </a:t>
            </a:r>
            <a:endParaRPr lang="en-US" sz="1200" dirty="0"/>
          </a:p>
          <a:p>
            <a:pPr algn="ctr"/>
            <a:r>
              <a:rPr lang="el-GR" sz="1200" dirty="0"/>
              <a:t>Πρόσβαση</a:t>
            </a:r>
            <a:r>
              <a:rPr lang="en-US" sz="1200" dirty="0"/>
              <a:t>: </a:t>
            </a:r>
            <a:r>
              <a:rPr lang="el-GR" sz="1200" dirty="0"/>
              <a:t>Βαθμολογία Απολυτηρίου, πιθανή εξέταση ή/και άλλα προσόντα</a:t>
            </a:r>
            <a:endParaRPr lang="en-US" sz="1200" dirty="0"/>
          </a:p>
          <a:p>
            <a:pPr marL="285750" indent="-285750" algn="ctr">
              <a:buFont typeface="Arial" panose="020B0604020202020204" pitchFamily="34" charset="0"/>
              <a:buChar char="•"/>
            </a:pPr>
            <a:r>
              <a:rPr lang="el-GR" sz="1200" dirty="0"/>
              <a:t>Ιδιωτικές Δραματικές Σχολές Κύπρου</a:t>
            </a:r>
            <a:r>
              <a:rPr lang="en-GB" sz="1200" dirty="0"/>
              <a:t> </a:t>
            </a:r>
            <a:r>
              <a:rPr lang="el-GR" sz="1200" dirty="0"/>
              <a:t>και Ελλάδας </a:t>
            </a:r>
            <a:endParaRPr lang="en-US" sz="1200" dirty="0"/>
          </a:p>
          <a:p>
            <a:pPr algn="ctr"/>
            <a:r>
              <a:rPr lang="el-GR" sz="1200" dirty="0"/>
              <a:t>Πρόσβαση</a:t>
            </a:r>
            <a:r>
              <a:rPr lang="en-US" sz="1200" dirty="0"/>
              <a:t>:</a:t>
            </a:r>
            <a:r>
              <a:rPr lang="el-GR" sz="1200" dirty="0"/>
              <a:t> </a:t>
            </a:r>
            <a:r>
              <a:rPr lang="en-GB" sz="1200" dirty="0"/>
              <a:t>E</a:t>
            </a:r>
            <a:r>
              <a:rPr lang="el-GR" sz="1200" dirty="0"/>
              <a:t>ιδικές </a:t>
            </a:r>
            <a:r>
              <a:rPr lang="en-GB" sz="1200" dirty="0"/>
              <a:t>E</a:t>
            </a:r>
            <a:r>
              <a:rPr lang="el-GR" sz="1200" dirty="0" err="1"/>
              <a:t>ξετάσεις</a:t>
            </a:r>
            <a:endParaRPr lang="el-GR" sz="1200" dirty="0"/>
          </a:p>
          <a:p>
            <a:pPr marL="285750" indent="-285750" algn="ctr">
              <a:buFont typeface="Arial" panose="020B0604020202020204" pitchFamily="34" charset="0"/>
              <a:buChar char="•"/>
            </a:pPr>
            <a:endParaRPr lang="el-GR" sz="1100" dirty="0"/>
          </a:p>
          <a:p>
            <a:pPr algn="ctr"/>
            <a:endParaRPr lang="en-US" dirty="0"/>
          </a:p>
        </p:txBody>
      </p:sp>
      <p:sp>
        <p:nvSpPr>
          <p:cNvPr id="74" name="Rectangle 73"/>
          <p:cNvSpPr/>
          <p:nvPr/>
        </p:nvSpPr>
        <p:spPr>
          <a:xfrm>
            <a:off x="5519160" y="4715311"/>
            <a:ext cx="4558289" cy="130846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p>
          <a:p>
            <a:pPr algn="ctr"/>
            <a:r>
              <a:rPr lang="el-GR" sz="1200" dirty="0">
                <a:solidFill>
                  <a:schemeClr val="bg2"/>
                </a:solidFill>
              </a:rPr>
              <a:t>Δημόσιες Ανώτερες Σχολές Κύπρου</a:t>
            </a:r>
            <a:r>
              <a:rPr lang="en-US" sz="1200" dirty="0">
                <a:solidFill>
                  <a:schemeClr val="bg2"/>
                </a:solidFill>
              </a:rPr>
              <a:t>:</a:t>
            </a:r>
            <a:endParaRPr lang="el-GR" sz="1200" dirty="0">
              <a:solidFill>
                <a:schemeClr val="bg2"/>
              </a:solidFill>
            </a:endParaRPr>
          </a:p>
          <a:p>
            <a:pPr marL="171450" indent="-171450" algn="ctr">
              <a:buFont typeface="Arial" panose="020B0604020202020204" pitchFamily="34" charset="0"/>
              <a:buChar char="•"/>
            </a:pPr>
            <a:r>
              <a:rPr lang="el-GR" sz="1200" dirty="0">
                <a:solidFill>
                  <a:schemeClr val="bg2"/>
                </a:solidFill>
              </a:rPr>
              <a:t>Αστυνομική Ακαδημία</a:t>
            </a:r>
            <a:r>
              <a:rPr lang="en-US" sz="1200" dirty="0">
                <a:solidFill>
                  <a:schemeClr val="bg2"/>
                </a:solidFill>
              </a:rPr>
              <a:t>, </a:t>
            </a:r>
            <a:r>
              <a:rPr lang="el-GR" sz="1200" dirty="0">
                <a:solidFill>
                  <a:schemeClr val="bg2"/>
                </a:solidFill>
              </a:rPr>
              <a:t>Πρόσβαση</a:t>
            </a:r>
            <a:r>
              <a:rPr lang="en-US" sz="1200" dirty="0">
                <a:solidFill>
                  <a:schemeClr val="bg2"/>
                </a:solidFill>
              </a:rPr>
              <a:t>: E</a:t>
            </a:r>
            <a:r>
              <a:rPr lang="el-GR" sz="1200" dirty="0">
                <a:solidFill>
                  <a:schemeClr val="bg2"/>
                </a:solidFill>
              </a:rPr>
              <a:t>ιδικές </a:t>
            </a:r>
            <a:r>
              <a:rPr lang="en-US" sz="1200" dirty="0">
                <a:solidFill>
                  <a:schemeClr val="bg2"/>
                </a:solidFill>
              </a:rPr>
              <a:t>E</a:t>
            </a:r>
            <a:r>
              <a:rPr lang="el-GR" sz="1200" dirty="0" err="1">
                <a:solidFill>
                  <a:schemeClr val="bg2"/>
                </a:solidFill>
              </a:rPr>
              <a:t>ξετάσεις</a:t>
            </a:r>
            <a:endParaRPr lang="el-GR" sz="1200" dirty="0">
              <a:solidFill>
                <a:schemeClr val="bg2"/>
              </a:solidFill>
            </a:endParaRPr>
          </a:p>
          <a:p>
            <a:pPr marL="171450" indent="-171450" algn="ctr">
              <a:buFont typeface="Arial" panose="020B0604020202020204" pitchFamily="34" charset="0"/>
              <a:buChar char="•"/>
            </a:pPr>
            <a:r>
              <a:rPr lang="el-GR" sz="1200" dirty="0">
                <a:solidFill>
                  <a:schemeClr val="bg2"/>
                </a:solidFill>
              </a:rPr>
              <a:t>Σχολή Ξεναγών (δεν δέχεται φοιτητές κάθε χρόνο) </a:t>
            </a:r>
            <a:endParaRPr lang="en-US" sz="1200" dirty="0">
              <a:solidFill>
                <a:schemeClr val="bg2"/>
              </a:solidFill>
            </a:endParaRPr>
          </a:p>
          <a:p>
            <a:pPr algn="ctr"/>
            <a:r>
              <a:rPr lang="el-GR" sz="1200" dirty="0">
                <a:solidFill>
                  <a:schemeClr val="bg2"/>
                </a:solidFill>
              </a:rPr>
              <a:t>Πρόσβαση</a:t>
            </a:r>
            <a:r>
              <a:rPr lang="en-US" sz="1200" dirty="0">
                <a:solidFill>
                  <a:schemeClr val="bg2"/>
                </a:solidFill>
              </a:rPr>
              <a:t>: E</a:t>
            </a:r>
            <a:r>
              <a:rPr lang="el-GR" sz="1200" dirty="0">
                <a:solidFill>
                  <a:schemeClr val="bg2"/>
                </a:solidFill>
              </a:rPr>
              <a:t>ιδικές </a:t>
            </a:r>
            <a:r>
              <a:rPr lang="en-US" sz="1200" dirty="0">
                <a:solidFill>
                  <a:schemeClr val="bg2"/>
                </a:solidFill>
              </a:rPr>
              <a:t>E</a:t>
            </a:r>
            <a:r>
              <a:rPr lang="el-GR" sz="1200" dirty="0" err="1">
                <a:solidFill>
                  <a:schemeClr val="bg2"/>
                </a:solidFill>
              </a:rPr>
              <a:t>ξετάσεις</a:t>
            </a:r>
            <a:r>
              <a:rPr lang="el-GR" sz="1200" dirty="0">
                <a:solidFill>
                  <a:schemeClr val="bg2"/>
                </a:solidFill>
              </a:rPr>
              <a:t> </a:t>
            </a:r>
          </a:p>
          <a:p>
            <a:pPr marL="171450" indent="-171450" algn="ctr">
              <a:buFont typeface="Arial" panose="020B0604020202020204" pitchFamily="34" charset="0"/>
              <a:buChar char="•"/>
            </a:pPr>
            <a:r>
              <a:rPr lang="el-GR" sz="1200" dirty="0">
                <a:solidFill>
                  <a:schemeClr val="bg2"/>
                </a:solidFill>
              </a:rPr>
              <a:t> Δασικό Κολέγιο (δεν δέχεται φοιτητές κάθε χρόνο) </a:t>
            </a:r>
            <a:endParaRPr lang="en-US" sz="1200" dirty="0">
              <a:solidFill>
                <a:schemeClr val="bg2"/>
              </a:solidFill>
            </a:endParaRPr>
          </a:p>
          <a:p>
            <a:pPr algn="ctr"/>
            <a:r>
              <a:rPr lang="el-GR" sz="1200" dirty="0">
                <a:solidFill>
                  <a:schemeClr val="bg2"/>
                </a:solidFill>
              </a:rPr>
              <a:t>Πρόσβαση</a:t>
            </a:r>
            <a:r>
              <a:rPr lang="en-US" sz="1200" dirty="0">
                <a:solidFill>
                  <a:schemeClr val="bg2"/>
                </a:solidFill>
              </a:rPr>
              <a:t>: E</a:t>
            </a:r>
            <a:r>
              <a:rPr lang="el-GR" sz="1200" dirty="0">
                <a:solidFill>
                  <a:schemeClr val="bg2"/>
                </a:solidFill>
              </a:rPr>
              <a:t>ιδικές </a:t>
            </a:r>
            <a:r>
              <a:rPr lang="en-US" sz="1200" dirty="0">
                <a:solidFill>
                  <a:schemeClr val="bg2"/>
                </a:solidFill>
              </a:rPr>
              <a:t>E</a:t>
            </a:r>
            <a:r>
              <a:rPr lang="el-GR" sz="1200" dirty="0" err="1">
                <a:solidFill>
                  <a:schemeClr val="bg2"/>
                </a:solidFill>
              </a:rPr>
              <a:t>ξετάσεις</a:t>
            </a:r>
            <a:r>
              <a:rPr lang="el-GR" sz="1200" dirty="0">
                <a:solidFill>
                  <a:schemeClr val="bg2"/>
                </a:solidFill>
              </a:rPr>
              <a:t> </a:t>
            </a:r>
          </a:p>
          <a:p>
            <a:pPr marL="171450" indent="-171450" algn="ctr">
              <a:buFont typeface="Arial" panose="020B0604020202020204" pitchFamily="34" charset="0"/>
              <a:buChar char="•"/>
            </a:pPr>
            <a:r>
              <a:rPr lang="el-GR" sz="1200" dirty="0">
                <a:solidFill>
                  <a:schemeClr val="bg2"/>
                </a:solidFill>
              </a:rPr>
              <a:t>ΜΙΕΕΚ. Πρόσβαση</a:t>
            </a:r>
            <a:r>
              <a:rPr lang="en-US" sz="1200" dirty="0">
                <a:solidFill>
                  <a:schemeClr val="bg2"/>
                </a:solidFill>
              </a:rPr>
              <a:t>: </a:t>
            </a:r>
            <a:r>
              <a:rPr lang="el-GR" sz="1200" dirty="0">
                <a:solidFill>
                  <a:schemeClr val="bg2"/>
                </a:solidFill>
              </a:rPr>
              <a:t>συνεξέταση προϋποθέσεων</a:t>
            </a:r>
          </a:p>
          <a:p>
            <a:pPr algn="ctr"/>
            <a:endParaRPr lang="en-US" dirty="0"/>
          </a:p>
        </p:txBody>
      </p:sp>
      <p:cxnSp>
        <p:nvCxnSpPr>
          <p:cNvPr id="84" name="Straight Connector 83"/>
          <p:cNvCxnSpPr/>
          <p:nvPr/>
        </p:nvCxnSpPr>
        <p:spPr>
          <a:xfrm>
            <a:off x="4951932" y="2014582"/>
            <a:ext cx="21009" cy="236817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4941784" y="1985672"/>
            <a:ext cx="10148" cy="28910"/>
          </a:xfrm>
          <a:prstGeom prst="line">
            <a:avLst/>
          </a:prstGeom>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2469733" y="3934505"/>
            <a:ext cx="1435515" cy="94631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t>Εσπερινά Σχολεία / Εσπερινές Τεχνικές Σχολές</a:t>
            </a:r>
            <a:endParaRPr lang="en-US" sz="1000" dirty="0"/>
          </a:p>
        </p:txBody>
      </p:sp>
      <p:cxnSp>
        <p:nvCxnSpPr>
          <p:cNvPr id="125" name="Straight Arrow Connector 124"/>
          <p:cNvCxnSpPr/>
          <p:nvPr/>
        </p:nvCxnSpPr>
        <p:spPr>
          <a:xfrm flipV="1">
            <a:off x="1743028" y="2324457"/>
            <a:ext cx="682910" cy="60010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1754066" y="3496869"/>
            <a:ext cx="696085" cy="58802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3882373" y="4376085"/>
            <a:ext cx="1046684" cy="2491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1743028" y="3206812"/>
            <a:ext cx="68291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960210" y="1736984"/>
            <a:ext cx="517376" cy="27992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89764" y="3496869"/>
            <a:ext cx="487822"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951932" y="4388540"/>
            <a:ext cx="496367" cy="32677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9815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693" y="420881"/>
            <a:ext cx="9411630" cy="1304694"/>
          </a:xfrm>
        </p:spPr>
        <p:txBody>
          <a:bodyPr>
            <a:normAutofit fontScale="90000"/>
          </a:bodyPr>
          <a:lstStyle/>
          <a:p>
            <a:pPr algn="ctr"/>
            <a:r>
              <a:rPr lang="el-GR" sz="3100" b="1" dirty="0">
                <a:solidFill>
                  <a:schemeClr val="bg2"/>
                </a:solidFill>
                <a:effectLst>
                  <a:outerShdw blurRad="38100" dist="38100" dir="2700000" algn="tl">
                    <a:srgbClr val="000000">
                      <a:alpha val="43137"/>
                    </a:srgbClr>
                  </a:outerShdw>
                </a:effectLst>
                <a:latin typeface="Arial" pitchFamily="34" charset="0"/>
                <a:cs typeface="Arial" pitchFamily="34" charset="0"/>
              </a:rPr>
              <a:t>ΠΕΡΙΕΚΤΙΚΗ ΑΝΑΦΟΡΑ</a:t>
            </a:r>
            <a:r>
              <a:rPr lang="en-US" sz="31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r>
              <a:rPr lang="el-GR" sz="3100" b="1" dirty="0">
                <a:solidFill>
                  <a:schemeClr val="bg2"/>
                </a:solidFill>
                <a:effectLst>
                  <a:outerShdw blurRad="38100" dist="38100" dir="2700000" algn="tl">
                    <a:srgbClr val="000000">
                      <a:alpha val="43137"/>
                    </a:srgbClr>
                  </a:outerShdw>
                </a:effectLst>
                <a:latin typeface="Arial" pitchFamily="34" charset="0"/>
                <a:cs typeface="Arial" pitchFamily="34" charset="0"/>
              </a:rPr>
              <a:t>ΕΓΚΡΙΤΩΝ </a:t>
            </a:r>
            <a:r>
              <a:rPr lang="en-US" sz="3100" b="1" dirty="0">
                <a:solidFill>
                  <a:schemeClr val="bg2"/>
                </a:solidFill>
                <a:effectLst>
                  <a:outerShdw blurRad="38100" dist="38100" dir="2700000" algn="tl">
                    <a:srgbClr val="000000">
                      <a:alpha val="43137"/>
                    </a:srgbClr>
                  </a:outerShdw>
                </a:effectLst>
                <a:latin typeface="Arial" pitchFamily="34" charset="0"/>
                <a:cs typeface="Arial" pitchFamily="34" charset="0"/>
              </a:rPr>
              <a:t/>
            </a:r>
            <a:br>
              <a:rPr lang="en-US" sz="3100" b="1" dirty="0">
                <a:solidFill>
                  <a:schemeClr val="bg2"/>
                </a:solidFill>
                <a:effectLst>
                  <a:outerShdw blurRad="38100" dist="38100" dir="2700000" algn="tl">
                    <a:srgbClr val="000000">
                      <a:alpha val="43137"/>
                    </a:srgbClr>
                  </a:outerShdw>
                </a:effectLst>
                <a:latin typeface="Arial" pitchFamily="34" charset="0"/>
                <a:cs typeface="Arial" pitchFamily="34" charset="0"/>
              </a:rPr>
            </a:br>
            <a:r>
              <a:rPr lang="el-GR" sz="3100" b="1" dirty="0">
                <a:solidFill>
                  <a:schemeClr val="bg2"/>
                </a:solidFill>
                <a:effectLst>
                  <a:outerShdw blurRad="38100" dist="38100" dir="2700000" algn="tl">
                    <a:srgbClr val="000000">
                      <a:alpha val="43137"/>
                    </a:srgbClr>
                  </a:outerShdw>
                </a:effectLst>
                <a:latin typeface="Arial" pitchFamily="34" charset="0"/>
                <a:cs typeface="Arial" pitchFamily="34" charset="0"/>
              </a:rPr>
              <a:t>ΙΣΤΟΣΕΛΙΔΩΝ</a:t>
            </a:r>
            <a:r>
              <a:rPr lang="en-US"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r>
              <a:rPr lang="en-US" dirty="0"/>
              <a:t/>
            </a:r>
            <a:br>
              <a:rPr lang="en-US" dirty="0"/>
            </a:br>
            <a:endParaRPr lang="en-US" dirty="0"/>
          </a:p>
        </p:txBody>
      </p:sp>
      <p:sp>
        <p:nvSpPr>
          <p:cNvPr id="3" name="Content Placeholder 2"/>
          <p:cNvSpPr>
            <a:spLocks noGrp="1"/>
          </p:cNvSpPr>
          <p:nvPr>
            <p:ph idx="1"/>
          </p:nvPr>
        </p:nvSpPr>
        <p:spPr>
          <a:xfrm>
            <a:off x="1141412" y="1817649"/>
            <a:ext cx="9906000" cy="3973552"/>
          </a:xfrm>
        </p:spPr>
        <p:txBody>
          <a:bodyPr>
            <a:normAutofit/>
          </a:bodyPr>
          <a:lstStyle/>
          <a:p>
            <a:pPr marL="36000">
              <a:lnSpc>
                <a:spcPct val="100000"/>
              </a:lnSpc>
              <a:spcBef>
                <a:spcPts val="600"/>
              </a:spcBef>
            </a:pPr>
            <a:r>
              <a:rPr lang="el-GR"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Ιδιωτικές Ανώτερες Δραματικές Σχολές Κύπρου και Ελλάδας</a:t>
            </a:r>
            <a:r>
              <a:rPr lang="en-US"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l-GR"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6000" indent="0">
              <a:lnSpc>
                <a:spcPct val="100000"/>
              </a:lnSpc>
              <a:spcBef>
                <a:spcPts val="600"/>
              </a:spcBef>
              <a:buNone/>
            </a:pPr>
            <a:r>
              <a:rPr lang="en-US"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https://www.highereducation.ac.cy/index.php/el/iste-dramatiki-vladimiros-kyriakidis-el</a:t>
            </a:r>
            <a:r>
              <a:rPr lang="el-GR"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6000" indent="0">
              <a:lnSpc>
                <a:spcPct val="100000"/>
              </a:lnSpc>
              <a:spcBef>
                <a:spcPts val="600"/>
              </a:spcBef>
              <a:buNone/>
            </a:pPr>
            <a:r>
              <a:rPr lang="en-US"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rPr>
              <a:t>https://www.culture.gov.gr/el/service/SitePages/view.aspx?iID=2619</a:t>
            </a:r>
            <a:r>
              <a:rPr lang="el-GR"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36000">
              <a:lnSpc>
                <a:spcPct val="100000"/>
              </a:lnSpc>
              <a:spcBef>
                <a:spcPts val="600"/>
              </a:spcBef>
            </a:pPr>
            <a:r>
              <a:rPr lang="el-GR"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Ι.Ε.Κ: Ινστιτούτα Επαγγελματικής Κατάρτισης Ελλάδας (Δημόσια και Ιδιωτικά)</a:t>
            </a:r>
            <a:r>
              <a:rPr lang="en-US"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Ειδικότητες Ι.Ε.Κ</a:t>
            </a:r>
            <a:r>
              <a:rPr lang="en-GB"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rPr>
              <a:t>http://www.et.gr/api/Download_Small/?fek_pdf=20220202661</a:t>
            </a:r>
            <a:r>
              <a:rPr lang="en-US"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l-GR"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6000">
              <a:lnSpc>
                <a:spcPct val="100000"/>
              </a:lnSpc>
              <a:spcBef>
                <a:spcPts val="600"/>
              </a:spcBef>
            </a:pPr>
            <a:r>
              <a:rPr lang="el-GR"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Ε.Ε.Σ: Εργαστήρια Ελευθέρων Σπουδών</a:t>
            </a:r>
            <a:r>
              <a:rPr lang="en-GB"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5"/>
              </a:rPr>
              <a:t>https://www.eoppep.gr/index.php/el/structure-and-program-certification/2-uncategorised/216-2013-02-01-13-48-35</a:t>
            </a:r>
            <a:r>
              <a:rPr lang="en-US"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36000" lvl="0">
              <a:lnSpc>
                <a:spcPct val="100000"/>
              </a:lnSpc>
              <a:spcBef>
                <a:spcPts val="600"/>
              </a:spcBef>
            </a:pP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Σπουδές στο Εξωτερικό</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u="sng"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6"/>
              </a:rPr>
              <a:t>http://www.moec.gov.cy/ysea/spoudes_exoteriko.html</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6000">
              <a:lnSpc>
                <a:spcPct val="100000"/>
              </a:lnSpc>
              <a:spcBef>
                <a:spcPts val="600"/>
              </a:spcBef>
            </a:pPr>
            <a:r>
              <a:rPr lang="el-GR" sz="16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Χρήσιμες συνδέσεις Κύπρου</a:t>
            </a:r>
            <a:r>
              <a:rPr lang="en-US" sz="16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6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600" b="1" u="sng"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7"/>
              </a:rPr>
              <a:t>http://www.moec.gov.cy/ysea/cy_links.html</a:t>
            </a:r>
            <a:r>
              <a:rPr lang="el-GR" sz="16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6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6000">
              <a:lnSpc>
                <a:spcPct val="100000"/>
              </a:lnSpc>
              <a:spcBef>
                <a:spcPts val="600"/>
              </a:spcBef>
            </a:pPr>
            <a:r>
              <a:rPr lang="el-GR" sz="16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Επαγγελματικοί Σύνδεσμοι Κύπρου</a:t>
            </a:r>
            <a:r>
              <a:rPr lang="en-US" sz="16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6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6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8"/>
              </a:rPr>
              <a:t>http://www.moec.gov.cy/ysea/cy_links_syndesmoi.html</a:t>
            </a:r>
            <a:endParaRPr lang="en-US"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l-GR" b="1" dirty="0">
              <a:solidFill>
                <a:schemeClr val="bg2"/>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5255100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0720" y="568959"/>
            <a:ext cx="10525760" cy="5078313"/>
          </a:xfrm>
          <a:prstGeom prst="rect">
            <a:avLst/>
          </a:prstGeom>
        </p:spPr>
        <p:txBody>
          <a:bodyPr wrap="square">
            <a:spAutoFit/>
          </a:bodyPr>
          <a:lstStyle/>
          <a:p>
            <a:pPr lvl="0" algn="ctr" latinLnBrk="1"/>
            <a:endParaRPr lang="el-GR"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lvl="0" algn="ctr" latinLnBrk="1"/>
            <a:endParaRPr lang="el-GR"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lvl="0" algn="ctr" latinLnBrk="1"/>
            <a:r>
              <a:rPr lang="el-GR"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Ευχαριστούμε </a:t>
            </a:r>
          </a:p>
          <a:p>
            <a:pPr lvl="0" algn="ctr" latinLnBrk="1"/>
            <a:r>
              <a:rPr lang="el-GR"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για την προσοχή σας</a:t>
            </a:r>
            <a:r>
              <a:rPr lang="en-GB"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a:p>
            <a:pPr lvl="0" algn="ctr" latinLnBrk="1"/>
            <a:endParaRPr lang="en-GB"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lvl="0" algn="ctr" latinLnBrk="1"/>
            <a:endParaRPr lang="en-GB"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lvl="0" algn="ctr" latinLnBrk="1"/>
            <a:endParaRPr lang="el-GR" sz="20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lvl="0" algn="r" latinLnBrk="1"/>
            <a:r>
              <a:rPr lang="el-GR" sz="20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endParaRPr lang="en-US" sz="20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lvl="0" algn="r" latinLnBrk="1"/>
            <a:endParaRPr lang="en-US" sz="20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2077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237150" cy="822740"/>
          </a:xfrm>
        </p:spPr>
        <p:txBody>
          <a:bodyPr>
            <a:normAutofit/>
          </a:bodyPr>
          <a:lstStyle/>
          <a:p>
            <a:pPr algn="ctr"/>
            <a:r>
              <a:rPr lang="el-GR" sz="3000" b="1" dirty="0" err="1"/>
              <a:t>Βαθμιδεσ</a:t>
            </a:r>
            <a:r>
              <a:rPr lang="el-GR" sz="3000" b="1" dirty="0"/>
              <a:t>   </a:t>
            </a:r>
            <a:r>
              <a:rPr lang="el-GR" sz="3000" b="1" dirty="0" err="1"/>
              <a:t>ΕΚΠΑΙΔΕΥΣΗσ</a:t>
            </a:r>
            <a:r>
              <a:rPr lang="el-GR" sz="3000" b="1" dirty="0"/>
              <a:t>   ΚΑΙ </a:t>
            </a:r>
            <a:r>
              <a:rPr lang="el-GR" sz="3000" b="1" dirty="0" err="1"/>
              <a:t>ειδοσ</a:t>
            </a:r>
            <a:r>
              <a:rPr lang="el-GR" sz="3000" b="1" dirty="0"/>
              <a:t> / </a:t>
            </a:r>
            <a:r>
              <a:rPr lang="el-GR" sz="3000" b="1" dirty="0" err="1"/>
              <a:t>τροποσ</a:t>
            </a:r>
            <a:r>
              <a:rPr lang="el-GR" sz="3000" b="1" dirty="0"/>
              <a:t> ΠΡΟΣΒΑΣΗΣ</a:t>
            </a:r>
            <a:endParaRPr lang="en-US" sz="3000" b="1" dirty="0"/>
          </a:p>
        </p:txBody>
      </p:sp>
      <p:sp>
        <p:nvSpPr>
          <p:cNvPr id="3" name="Content Placeholder 2"/>
          <p:cNvSpPr>
            <a:spLocks noGrp="1"/>
          </p:cNvSpPr>
          <p:nvPr>
            <p:ph idx="1"/>
          </p:nvPr>
        </p:nvSpPr>
        <p:spPr/>
        <p:txBody>
          <a:bodyPr/>
          <a:lstStyle/>
          <a:p>
            <a:pPr marL="0" indent="0">
              <a:buNone/>
            </a:pPr>
            <a:endParaRPr lang="el-GR" dirty="0"/>
          </a:p>
          <a:p>
            <a:pPr marL="0" indent="0">
              <a:buNone/>
            </a:pPr>
            <a:endParaRPr lang="el-GR" dirty="0"/>
          </a:p>
          <a:p>
            <a:pPr marL="0" indent="0">
              <a:buNone/>
            </a:pPr>
            <a:endParaRPr lang="el-GR" dirty="0"/>
          </a:p>
          <a:p>
            <a:pPr marL="0" indent="0">
              <a:buNone/>
            </a:pPr>
            <a:endParaRPr lang="en-US" dirty="0"/>
          </a:p>
        </p:txBody>
      </p:sp>
      <p:sp>
        <p:nvSpPr>
          <p:cNvPr id="11" name="Rectangle 10"/>
          <p:cNvSpPr/>
          <p:nvPr/>
        </p:nvSpPr>
        <p:spPr>
          <a:xfrm>
            <a:off x="538386" y="2635624"/>
            <a:ext cx="1221511" cy="84784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a:solidFill>
                  <a:schemeClr val="bg2"/>
                </a:solidFill>
              </a:rPr>
              <a:t>Γυμνάσιο, 3 χρόνια </a:t>
            </a:r>
            <a:endParaRPr lang="en-US" sz="1100" dirty="0">
              <a:solidFill>
                <a:schemeClr val="bg2"/>
              </a:solidFill>
            </a:endParaRPr>
          </a:p>
        </p:txBody>
      </p:sp>
      <p:sp>
        <p:nvSpPr>
          <p:cNvPr id="34" name="Rectangle 33"/>
          <p:cNvSpPr/>
          <p:nvPr/>
        </p:nvSpPr>
        <p:spPr>
          <a:xfrm>
            <a:off x="2469733" y="1641992"/>
            <a:ext cx="1464092" cy="84300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t>Δευτεροβάθμια Γενική Εκπαίδευση, Λύκειο, 3 χρόνια, Απολυτήριο</a:t>
            </a:r>
            <a:endParaRPr lang="en-US" sz="1000" dirty="0"/>
          </a:p>
        </p:txBody>
      </p:sp>
      <p:sp>
        <p:nvSpPr>
          <p:cNvPr id="35" name="Rectangle 34"/>
          <p:cNvSpPr/>
          <p:nvPr/>
        </p:nvSpPr>
        <p:spPr>
          <a:xfrm>
            <a:off x="2450150" y="2717577"/>
            <a:ext cx="1483675" cy="98730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t>Δευτεροβάθμια Τεχνική και Επαγγελματική</a:t>
            </a:r>
          </a:p>
          <a:p>
            <a:pPr algn="ctr"/>
            <a:r>
              <a:rPr lang="el-GR" sz="1000" dirty="0"/>
              <a:t>Εκπαίδευση,</a:t>
            </a:r>
          </a:p>
          <a:p>
            <a:pPr algn="ctr"/>
            <a:r>
              <a:rPr lang="el-GR" sz="1000" dirty="0"/>
              <a:t>ΤΕΣΕΚ, 3 χρόνια, Απολυτήριο </a:t>
            </a:r>
            <a:endParaRPr lang="en-US" sz="1000" dirty="0"/>
          </a:p>
        </p:txBody>
      </p:sp>
      <p:cxnSp>
        <p:nvCxnSpPr>
          <p:cNvPr id="53" name="Straight Connector 52"/>
          <p:cNvCxnSpPr/>
          <p:nvPr/>
        </p:nvCxnSpPr>
        <p:spPr>
          <a:xfrm>
            <a:off x="3762375" y="2014581"/>
            <a:ext cx="1189557" cy="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853978" y="3416057"/>
            <a:ext cx="1106232" cy="1294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951932" y="2014582"/>
            <a:ext cx="21009" cy="236817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4951932" y="1985672"/>
            <a:ext cx="0" cy="36876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2469733" y="3937456"/>
            <a:ext cx="1464092" cy="94336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t>Εσπερινά Σχολεία / Εσπερινές Τεχνικές Σχολές</a:t>
            </a:r>
            <a:endParaRPr lang="en-US" sz="1000" dirty="0"/>
          </a:p>
        </p:txBody>
      </p:sp>
      <p:cxnSp>
        <p:nvCxnSpPr>
          <p:cNvPr id="125" name="Straight Arrow Connector 124"/>
          <p:cNvCxnSpPr/>
          <p:nvPr/>
        </p:nvCxnSpPr>
        <p:spPr>
          <a:xfrm flipV="1">
            <a:off x="1743028" y="2324457"/>
            <a:ext cx="682910" cy="60010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1754066" y="3496869"/>
            <a:ext cx="696085" cy="58802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762375" y="4382752"/>
            <a:ext cx="118955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1743028" y="3206812"/>
            <a:ext cx="68291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960210" y="1736984"/>
            <a:ext cx="517376" cy="27992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941784" y="4376341"/>
            <a:ext cx="496367" cy="32677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575967" y="3765493"/>
            <a:ext cx="4068172" cy="192418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l-GR" sz="1200" dirty="0"/>
          </a:p>
          <a:p>
            <a:pPr marL="171450" indent="-171450" algn="ctr">
              <a:buFont typeface="Arial" panose="020B0604020202020204" pitchFamily="34" charset="0"/>
              <a:buChar char="•"/>
            </a:pPr>
            <a:endParaRPr lang="el-GR" sz="1200" dirty="0"/>
          </a:p>
          <a:p>
            <a:pPr marL="171450" indent="-171450" algn="ctr">
              <a:buFont typeface="Arial" panose="020B0604020202020204" pitchFamily="34" charset="0"/>
              <a:buChar char="•"/>
            </a:pPr>
            <a:endParaRPr lang="el-GR" sz="1400" dirty="0"/>
          </a:p>
          <a:p>
            <a:pPr marL="171450" indent="-171450" algn="ctr">
              <a:buFont typeface="Arial" panose="020B0604020202020204" pitchFamily="34" charset="0"/>
              <a:buChar char="•"/>
            </a:pPr>
            <a:r>
              <a:rPr lang="el-GR" sz="1400" dirty="0"/>
              <a:t>Αδιαβάθμητη Εκπαίδευση</a:t>
            </a:r>
            <a:r>
              <a:rPr lang="en-US" sz="1400" dirty="0"/>
              <a:t>: </a:t>
            </a:r>
            <a:r>
              <a:rPr lang="el-GR" sz="1400" dirty="0"/>
              <a:t>Δημόσια και Ιδιωτική </a:t>
            </a:r>
          </a:p>
          <a:p>
            <a:pPr algn="ctr"/>
            <a:r>
              <a:rPr lang="el-GR" sz="1400" dirty="0"/>
              <a:t>α) Ι.Ε.Κ. – Δημόσια και Ιδιωτικά Ινστιτούτα Επαγγελματικής Εκπαίδευσης και Κατάρτισης Ελλάδας</a:t>
            </a:r>
          </a:p>
          <a:p>
            <a:pPr algn="ctr"/>
            <a:r>
              <a:rPr lang="el-GR" sz="1400" dirty="0"/>
              <a:t>β) Ε.Ε.Σ. Εργαστήρια Ελευθέρων Σπουδών</a:t>
            </a:r>
          </a:p>
          <a:p>
            <a:pPr algn="ctr"/>
            <a:r>
              <a:rPr lang="el-GR" sz="1400" dirty="0"/>
              <a:t>Πρόσβαση</a:t>
            </a:r>
            <a:r>
              <a:rPr lang="en-US" sz="1400" dirty="0"/>
              <a:t>: </a:t>
            </a:r>
            <a:r>
              <a:rPr lang="el-GR" sz="1400" dirty="0"/>
              <a:t>Συνεξέταση προϋποθέσεων</a:t>
            </a:r>
          </a:p>
          <a:p>
            <a:pPr algn="ctr"/>
            <a:r>
              <a:rPr lang="el-GR" sz="1400" dirty="0"/>
              <a:t>γ) Διά Βίου Εκπαίδευση</a:t>
            </a:r>
            <a:r>
              <a:rPr lang="en-US" sz="1400" dirty="0"/>
              <a:t>: </a:t>
            </a:r>
            <a:r>
              <a:rPr lang="el-GR" sz="1400" dirty="0"/>
              <a:t>Σεμινάρια μακράς διαρκείας, Προγράμματα Κατάρτισης (</a:t>
            </a:r>
            <a:r>
              <a:rPr lang="el-GR" sz="1400" dirty="0" err="1"/>
              <a:t>ΑνΑΔ</a:t>
            </a:r>
            <a:r>
              <a:rPr lang="el-GR" sz="1400" dirty="0"/>
              <a:t>, ΚΕΒΕ)</a:t>
            </a:r>
          </a:p>
          <a:p>
            <a:pPr algn="ctr"/>
            <a:endParaRPr lang="el-GR" sz="1200" dirty="0"/>
          </a:p>
          <a:p>
            <a:pPr algn="ctr"/>
            <a:endParaRPr lang="el-GR" sz="1200" dirty="0"/>
          </a:p>
          <a:p>
            <a:pPr algn="ctr"/>
            <a:endParaRPr lang="en-US" dirty="0"/>
          </a:p>
        </p:txBody>
      </p:sp>
      <p:sp>
        <p:nvSpPr>
          <p:cNvPr id="26" name="Rectangle 25"/>
          <p:cNvSpPr/>
          <p:nvPr/>
        </p:nvSpPr>
        <p:spPr>
          <a:xfrm>
            <a:off x="5554958" y="1507263"/>
            <a:ext cx="4093023" cy="1516006"/>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l-GR" sz="1200" dirty="0"/>
          </a:p>
          <a:p>
            <a:pPr marL="171450" indent="-171450" algn="ctr">
              <a:buFont typeface="Arial" panose="020B0604020202020204" pitchFamily="34" charset="0"/>
              <a:buChar char="•"/>
            </a:pPr>
            <a:endParaRPr lang="el-GR" sz="1200" dirty="0"/>
          </a:p>
          <a:p>
            <a:pPr marL="171450" indent="-171450" algn="ctr">
              <a:buFont typeface="Arial" panose="020B0604020202020204" pitchFamily="34" charset="0"/>
              <a:buChar char="•"/>
            </a:pPr>
            <a:endParaRPr lang="el-GR" sz="1100" dirty="0"/>
          </a:p>
          <a:p>
            <a:pPr algn="ctr"/>
            <a:endParaRPr lang="en-US" sz="1100" dirty="0"/>
          </a:p>
          <a:p>
            <a:pPr algn="ctr"/>
            <a:r>
              <a:rPr lang="el-GR" sz="1400" dirty="0">
                <a:solidFill>
                  <a:schemeClr val="bg2"/>
                </a:solidFill>
              </a:rPr>
              <a:t>Τριτοβάθμια Εκπαίδευση Ανώτατης και Ανώτερης Εκπαίδευσης σε άλλες χώρες. </a:t>
            </a:r>
            <a:endParaRPr lang="en-US" sz="1400" dirty="0">
              <a:solidFill>
                <a:schemeClr val="bg2"/>
              </a:solidFill>
            </a:endParaRPr>
          </a:p>
          <a:p>
            <a:pPr algn="ctr"/>
            <a:r>
              <a:rPr lang="el-GR" sz="1400" dirty="0">
                <a:solidFill>
                  <a:schemeClr val="bg2"/>
                </a:solidFill>
              </a:rPr>
              <a:t>Πρόσβαση</a:t>
            </a:r>
            <a:r>
              <a:rPr lang="en-US" sz="1400" dirty="0">
                <a:solidFill>
                  <a:schemeClr val="bg2"/>
                </a:solidFill>
              </a:rPr>
              <a:t>: </a:t>
            </a:r>
            <a:r>
              <a:rPr lang="el-GR" sz="1400" dirty="0">
                <a:solidFill>
                  <a:schemeClr val="bg2"/>
                </a:solidFill>
              </a:rPr>
              <a:t>Συνεξέταση προσόντων/παραγόντων (Βαθμολογία Απολυτηρίου, βαθμών σε συγκεκριμένα μαθήματα, πιθανές εξετάσεις, γνώση ξένης γλώσσας, </a:t>
            </a:r>
            <a:r>
              <a:rPr lang="en-US" sz="1400" dirty="0">
                <a:solidFill>
                  <a:schemeClr val="bg2"/>
                </a:solidFill>
              </a:rPr>
              <a:t>portfolio</a:t>
            </a:r>
            <a:r>
              <a:rPr lang="en-GB" sz="1400" dirty="0">
                <a:solidFill>
                  <a:schemeClr val="bg2"/>
                </a:solidFill>
              </a:rPr>
              <a:t> </a:t>
            </a:r>
            <a:r>
              <a:rPr lang="el-GR" sz="1400" dirty="0">
                <a:solidFill>
                  <a:schemeClr val="bg2"/>
                </a:solidFill>
              </a:rPr>
              <a:t>κ.λπ.)</a:t>
            </a:r>
          </a:p>
          <a:p>
            <a:pPr algn="ctr"/>
            <a:endParaRPr lang="el-GR" sz="1100" dirty="0"/>
          </a:p>
          <a:p>
            <a:pPr marL="171450" indent="-171450" algn="ctr">
              <a:buFont typeface="Arial" panose="020B0604020202020204" pitchFamily="34" charset="0"/>
              <a:buChar char="•"/>
            </a:pPr>
            <a:endParaRPr lang="el-GR" sz="1200" dirty="0"/>
          </a:p>
          <a:p>
            <a:pPr algn="ctr"/>
            <a:endParaRPr lang="el-GR" sz="1200" dirty="0"/>
          </a:p>
          <a:p>
            <a:pPr algn="ctr"/>
            <a:endParaRPr lang="en-US" dirty="0"/>
          </a:p>
        </p:txBody>
      </p:sp>
    </p:spTree>
    <p:extLst>
      <p:ext uri="{BB962C8B-B14F-4D97-AF65-F5344CB8AC3E}">
        <p14:creationId xmlns:p14="http://schemas.microsoft.com/office/powerpoint/2010/main" val="4114840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0E00-9930-49CE-ADFE-6D9F8F98F4DF}"/>
              </a:ext>
            </a:extLst>
          </p:cNvPr>
          <p:cNvSpPr>
            <a:spLocks noGrp="1"/>
          </p:cNvSpPr>
          <p:nvPr>
            <p:ph type="ctrTitle"/>
          </p:nvPr>
        </p:nvSpPr>
        <p:spPr>
          <a:xfrm>
            <a:off x="1293542" y="1193181"/>
            <a:ext cx="9336360" cy="3351026"/>
          </a:xfrm>
        </p:spPr>
        <p:txBody>
          <a:bodyPr>
            <a:normAutofit fontScale="90000"/>
          </a:bodyPr>
          <a:lstStyle/>
          <a:p>
            <a:pPr algn="ctr">
              <a:lnSpc>
                <a:spcPct val="150000"/>
              </a:lnSpc>
            </a:pPr>
            <a:r>
              <a:rPr lang="el-GR" altLang="en-US" sz="4000" b="1" cap="none" dirty="0">
                <a:solidFill>
                  <a:schemeClr val="bg2"/>
                </a:solidFill>
                <a:latin typeface="Arial" panose="020B0604020202020204" pitchFamily="34" charset="0"/>
                <a:cs typeface="Arial" panose="020B0604020202020204" pitchFamily="34" charset="0"/>
              </a:rPr>
              <a:t>ΔΗΜΟΣΙΑ  ΤΡΙΤΟΒΑΘΜΙΑ   ΕΚΠΑΙΔΕΥΣΗ </a:t>
            </a:r>
            <a:br>
              <a:rPr lang="el-GR" altLang="en-US" sz="4000" b="1" cap="none" dirty="0">
                <a:solidFill>
                  <a:schemeClr val="bg2"/>
                </a:solidFill>
                <a:latin typeface="Arial" panose="020B0604020202020204" pitchFamily="34" charset="0"/>
                <a:cs typeface="Arial" panose="020B0604020202020204" pitchFamily="34" charset="0"/>
              </a:rPr>
            </a:br>
            <a:r>
              <a:rPr lang="el-GR" altLang="en-US" sz="4000" b="1" cap="none" dirty="0">
                <a:solidFill>
                  <a:schemeClr val="bg2"/>
                </a:solidFill>
                <a:latin typeface="Arial" panose="020B0604020202020204" pitchFamily="34" charset="0"/>
                <a:cs typeface="Arial" panose="020B0604020202020204" pitchFamily="34" charset="0"/>
              </a:rPr>
              <a:t>ΚΥΠΡΟΥ  ΚΑΙ  ΕΛΛΑΔΑΣ </a:t>
            </a:r>
            <a:br>
              <a:rPr lang="el-GR" altLang="en-US" sz="4000" b="1" cap="none" dirty="0">
                <a:solidFill>
                  <a:schemeClr val="bg2"/>
                </a:solidFill>
                <a:latin typeface="Arial" panose="020B0604020202020204" pitchFamily="34" charset="0"/>
                <a:cs typeface="Arial" panose="020B0604020202020204" pitchFamily="34" charset="0"/>
              </a:rPr>
            </a:br>
            <a:r>
              <a:rPr lang="el-GR" altLang="en-US" sz="4000" b="1" cap="none" dirty="0">
                <a:solidFill>
                  <a:schemeClr val="bg2"/>
                </a:solidFill>
                <a:latin typeface="Arial" panose="020B0604020202020204" pitchFamily="34" charset="0"/>
                <a:cs typeface="Arial" panose="020B0604020202020204" pitchFamily="34" charset="0"/>
              </a:rPr>
              <a:t/>
            </a:r>
            <a:br>
              <a:rPr lang="el-GR" altLang="en-US" sz="4000" b="1" cap="none" dirty="0">
                <a:solidFill>
                  <a:schemeClr val="bg2"/>
                </a:solidFill>
                <a:latin typeface="Arial" panose="020B0604020202020204" pitchFamily="34" charset="0"/>
                <a:cs typeface="Arial" panose="020B0604020202020204" pitchFamily="34" charset="0"/>
              </a:rPr>
            </a:br>
            <a:r>
              <a:rPr lang="el-GR" altLang="en-US" sz="4000" b="1" cap="none" dirty="0">
                <a:solidFill>
                  <a:schemeClr val="bg2"/>
                </a:solidFill>
                <a:latin typeface="Arial" panose="020B0604020202020204" pitchFamily="34" charset="0"/>
                <a:cs typeface="Arial" panose="020B0604020202020204" pitchFamily="34" charset="0"/>
              </a:rPr>
              <a:t>ΔΙΑΔΙΚΑΣΙΑ   ΠΡΟΣΒΑΣΗΣ  (202</a:t>
            </a:r>
            <a:r>
              <a:rPr lang="en-US" altLang="en-US" sz="4000" b="1" cap="none" dirty="0">
                <a:solidFill>
                  <a:schemeClr val="bg2"/>
                </a:solidFill>
                <a:latin typeface="Arial" panose="020B0604020202020204" pitchFamily="34" charset="0"/>
                <a:cs typeface="Arial" panose="020B0604020202020204" pitchFamily="34" charset="0"/>
              </a:rPr>
              <a:t>3</a:t>
            </a:r>
            <a:r>
              <a:rPr lang="el-GR" altLang="en-US" sz="4000" b="1" cap="none" dirty="0">
                <a:solidFill>
                  <a:schemeClr val="bg2"/>
                </a:solidFill>
                <a:latin typeface="Arial" panose="020B0604020202020204" pitchFamily="34" charset="0"/>
                <a:cs typeface="Arial" panose="020B0604020202020204" pitchFamily="34" charset="0"/>
              </a:rPr>
              <a:t>)</a:t>
            </a:r>
            <a:endParaRPr lang="el-GR" sz="4000" b="1" dirty="0">
              <a:solidFill>
                <a:schemeClr val="bg2"/>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18EBB7A6-CC12-40F9-A6BE-D32386D81A49}"/>
              </a:ext>
            </a:extLst>
          </p:cNvPr>
          <p:cNvSpPr txBox="1">
            <a:spLocks/>
          </p:cNvSpPr>
          <p:nvPr/>
        </p:nvSpPr>
        <p:spPr>
          <a:xfrm>
            <a:off x="1876425" y="2162175"/>
            <a:ext cx="8753476" cy="13477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latinLnBrk="1">
              <a:lnSpc>
                <a:spcPct val="100000"/>
              </a:lnSpc>
            </a:pPr>
            <a:endParaRPr lang="en-GB" dirty="0"/>
          </a:p>
        </p:txBody>
      </p:sp>
    </p:spTree>
    <p:extLst>
      <p:ext uri="{BB962C8B-B14F-4D97-AF65-F5344CB8AC3E}">
        <p14:creationId xmlns:p14="http://schemas.microsoft.com/office/powerpoint/2010/main" val="580307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263" y="457201"/>
            <a:ext cx="9489688" cy="1253382"/>
          </a:xfrm>
          <a:solidFill>
            <a:schemeClr val="accent1"/>
          </a:solidFill>
          <a:ln>
            <a:solidFill>
              <a:schemeClr val="accent1"/>
            </a:solidFill>
          </a:ln>
        </p:spPr>
        <p:txBody>
          <a:bodyPr>
            <a:normAutofit fontScale="90000"/>
          </a:bodyPr>
          <a:lstStyle/>
          <a:p>
            <a:pPr algn="ctr"/>
            <a:r>
              <a:rPr lang="el-GR" dirty="0">
                <a:solidFill>
                  <a:srgbClr val="7030A0"/>
                </a:solidFill>
                <a:latin typeface="Times New Roman" panose="02020603050405020304" pitchFamily="18" charset="0"/>
                <a:cs typeface="Times New Roman" panose="02020603050405020304" pitchFamily="18" charset="0"/>
              </a:rPr>
              <a:t> </a:t>
            </a:r>
            <a:r>
              <a:rPr lang="el-GR" sz="31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Ι /  ΔΗΜΟΣΙΑ ΤΡΙΤΟΒΑΘΜΙΑ</a:t>
            </a:r>
            <a:br>
              <a:rPr lang="el-GR" sz="31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sz="31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ΕΚΠΑΙΔΕΥΣΗ ΚΥΠΡΟΥ - ΕΛΛΑΔΑΣ  </a:t>
            </a:r>
            <a:r>
              <a:rPr lang="el-GR" sz="4400" b="1" dirty="0">
                <a:solidFill>
                  <a:schemeClr val="accent2">
                    <a:lumMod val="75000"/>
                  </a:schemeClr>
                </a:solidFill>
                <a:effectLst>
                  <a:outerShdw blurRad="38100" dist="38100" dir="2700000" algn="tl">
                    <a:srgbClr val="C0C0C0"/>
                  </a:outerShdw>
                </a:effectLst>
                <a:latin typeface="Times New Roman" pitchFamily="18" charset="0"/>
              </a:rPr>
              <a:t/>
            </a:r>
            <a:br>
              <a:rPr lang="el-GR" sz="4400" b="1" dirty="0">
                <a:solidFill>
                  <a:schemeClr val="accent2">
                    <a:lumMod val="75000"/>
                  </a:schemeClr>
                </a:solidFill>
                <a:effectLst>
                  <a:outerShdw blurRad="38100" dist="38100" dir="2700000" algn="tl">
                    <a:srgbClr val="C0C0C0"/>
                  </a:outerShdw>
                </a:effectLst>
                <a:latin typeface="Times New Roman" pitchFamily="18" charset="0"/>
              </a:rPr>
            </a:br>
            <a:endParaRPr lang="en-US" b="1" dirty="0">
              <a:solidFill>
                <a:schemeClr val="bg2"/>
              </a:solidFill>
            </a:endParaRPr>
          </a:p>
        </p:txBody>
      </p:sp>
      <p:sp>
        <p:nvSpPr>
          <p:cNvPr id="4" name="Rectangle 3"/>
          <p:cNvSpPr/>
          <p:nvPr/>
        </p:nvSpPr>
        <p:spPr>
          <a:xfrm>
            <a:off x="2173045" y="1904103"/>
            <a:ext cx="6970955" cy="3693319"/>
          </a:xfrm>
          <a:prstGeom prst="rect">
            <a:avLst/>
          </a:prstGeom>
        </p:spPr>
        <p:txBody>
          <a:bodyPr wrap="square">
            <a:spAutoFit/>
          </a:bodyPr>
          <a:lstStyle/>
          <a:p>
            <a:r>
              <a:rPr lang="el-GR" sz="2400" b="1" dirty="0">
                <a:solidFill>
                  <a:srgbClr val="CC3300"/>
                </a:solidFill>
                <a:effectLst>
                  <a:outerShdw blurRad="38100" dist="38100" dir="2700000" algn="tl">
                    <a:srgbClr val="C0C0C0"/>
                  </a:outerShdw>
                </a:effectLst>
                <a:latin typeface="Times New Roman" pitchFamily="18" charset="0"/>
              </a:rPr>
              <a:t/>
            </a:r>
            <a:br>
              <a:rPr lang="el-GR" sz="2400" b="1" dirty="0">
                <a:solidFill>
                  <a:srgbClr val="CC3300"/>
                </a:solidFill>
                <a:effectLst>
                  <a:outerShdw blurRad="38100" dist="38100" dir="2700000" algn="tl">
                    <a:srgbClr val="C0C0C0"/>
                  </a:outerShdw>
                </a:effectLst>
                <a:latin typeface="Times New Roman" pitchFamily="18" charset="0"/>
              </a:rPr>
            </a:br>
            <a:r>
              <a:rPr lang="el-GR" sz="2400" b="1" dirty="0">
                <a:solidFill>
                  <a:srgbClr val="002060"/>
                </a:solidFill>
                <a:effectLst>
                  <a:outerShdw blurRad="38100" dist="38100" dir="2700000" algn="tl">
                    <a:srgbClr val="C0C0C0"/>
                  </a:outerShdw>
                </a:effectLst>
                <a:latin typeface="Times New Roman" pitchFamily="18" charset="0"/>
              </a:rPr>
              <a:t>4  Επιστημονικά Πεδία Α.Α.Ε.Ι. </a:t>
            </a:r>
            <a:r>
              <a:rPr lang="en-US" sz="2400" b="1" dirty="0">
                <a:solidFill>
                  <a:srgbClr val="002060"/>
                </a:solidFill>
                <a:effectLst>
                  <a:outerShdw blurRad="38100" dist="38100" dir="2700000" algn="tl">
                    <a:srgbClr val="C0C0C0"/>
                  </a:outerShdw>
                </a:effectLst>
                <a:latin typeface="Times New Roman" pitchFamily="18" charset="0"/>
              </a:rPr>
              <a:t> K</a:t>
            </a:r>
            <a:r>
              <a:rPr lang="el-GR" sz="2400" b="1" dirty="0" err="1">
                <a:solidFill>
                  <a:srgbClr val="002060"/>
                </a:solidFill>
                <a:effectLst>
                  <a:outerShdw blurRad="38100" dist="38100" dir="2700000" algn="tl">
                    <a:srgbClr val="C0C0C0"/>
                  </a:outerShdw>
                </a:effectLst>
                <a:latin typeface="Times New Roman" pitchFamily="18" charset="0"/>
              </a:rPr>
              <a:t>ύπρου</a:t>
            </a:r>
            <a:r>
              <a:rPr lang="el-GR" sz="2400" b="1" dirty="0">
                <a:solidFill>
                  <a:srgbClr val="002060"/>
                </a:solidFill>
                <a:effectLst>
                  <a:outerShdw blurRad="38100" dist="38100" dir="2700000" algn="tl">
                    <a:srgbClr val="C0C0C0"/>
                  </a:outerShdw>
                </a:effectLst>
                <a:latin typeface="Times New Roman" pitchFamily="18" charset="0"/>
              </a:rPr>
              <a:t/>
            </a:r>
            <a:br>
              <a:rPr lang="el-GR" sz="2400" b="1" dirty="0">
                <a:solidFill>
                  <a:srgbClr val="002060"/>
                </a:solidFill>
                <a:effectLst>
                  <a:outerShdw blurRad="38100" dist="38100" dir="2700000" algn="tl">
                    <a:srgbClr val="C0C0C0"/>
                  </a:outerShdw>
                </a:effectLst>
                <a:latin typeface="Times New Roman" pitchFamily="18" charset="0"/>
              </a:rPr>
            </a:br>
            <a:r>
              <a:rPr lang="el-GR" sz="2400" b="1" dirty="0">
                <a:solidFill>
                  <a:srgbClr val="002060"/>
                </a:solidFill>
                <a:effectLst>
                  <a:outerShdw blurRad="38100" dist="38100" dir="2700000" algn="tl">
                    <a:srgbClr val="C0C0C0"/>
                  </a:outerShdw>
                </a:effectLst>
                <a:latin typeface="Times New Roman" pitchFamily="18" charset="0"/>
              </a:rPr>
              <a:t/>
            </a:r>
            <a:br>
              <a:rPr lang="el-GR" sz="2400" b="1" dirty="0">
                <a:solidFill>
                  <a:srgbClr val="002060"/>
                </a:solidFill>
                <a:effectLst>
                  <a:outerShdw blurRad="38100" dist="38100" dir="2700000" algn="tl">
                    <a:srgbClr val="C0C0C0"/>
                  </a:outerShdw>
                </a:effectLst>
                <a:latin typeface="Times New Roman" pitchFamily="18" charset="0"/>
              </a:rPr>
            </a:br>
            <a:r>
              <a:rPr lang="el-GR" sz="2400" b="1" dirty="0">
                <a:solidFill>
                  <a:srgbClr val="002060"/>
                </a:solidFill>
                <a:effectLst>
                  <a:outerShdw blurRad="38100" dist="38100" dir="2700000" algn="tl">
                    <a:srgbClr val="C0C0C0"/>
                  </a:outerShdw>
                </a:effectLst>
                <a:latin typeface="Times New Roman" pitchFamily="18" charset="0"/>
              </a:rPr>
              <a:t>4  Επιστημονικά Πεδία Α.Α.Ε.Ι.  Ελλάδας </a:t>
            </a:r>
            <a:br>
              <a:rPr lang="el-GR" sz="2400" b="1" dirty="0">
                <a:solidFill>
                  <a:srgbClr val="002060"/>
                </a:solidFill>
                <a:effectLst>
                  <a:outerShdw blurRad="38100" dist="38100" dir="2700000" algn="tl">
                    <a:srgbClr val="C0C0C0"/>
                  </a:outerShdw>
                </a:effectLst>
                <a:latin typeface="Times New Roman" pitchFamily="18" charset="0"/>
              </a:rPr>
            </a:br>
            <a:r>
              <a:rPr lang="el-GR" sz="2400" b="1" dirty="0">
                <a:solidFill>
                  <a:srgbClr val="002060"/>
                </a:solidFill>
                <a:effectLst>
                  <a:outerShdw blurRad="38100" dist="38100" dir="2700000" algn="tl">
                    <a:srgbClr val="C0C0C0"/>
                  </a:outerShdw>
                </a:effectLst>
                <a:latin typeface="Times New Roman" pitchFamily="18" charset="0"/>
              </a:rPr>
              <a:t/>
            </a:r>
            <a:br>
              <a:rPr lang="el-GR" sz="2400" b="1" dirty="0">
                <a:solidFill>
                  <a:srgbClr val="002060"/>
                </a:solidFill>
                <a:effectLst>
                  <a:outerShdw blurRad="38100" dist="38100" dir="2700000" algn="tl">
                    <a:srgbClr val="C0C0C0"/>
                  </a:outerShdw>
                </a:effectLst>
                <a:latin typeface="Times New Roman" pitchFamily="18" charset="0"/>
              </a:rPr>
            </a:br>
            <a:r>
              <a:rPr lang="el-GR" sz="2400" b="1" dirty="0">
                <a:solidFill>
                  <a:srgbClr val="002060"/>
                </a:solidFill>
                <a:effectLst>
                  <a:outerShdw blurRad="38100" dist="38100" dir="2700000" algn="tl">
                    <a:srgbClr val="C0C0C0"/>
                  </a:outerShdw>
                </a:effectLst>
                <a:latin typeface="Times New Roman" pitchFamily="18" charset="0"/>
              </a:rPr>
              <a:t/>
            </a:r>
            <a:br>
              <a:rPr lang="el-GR" sz="2400" b="1" dirty="0">
                <a:solidFill>
                  <a:srgbClr val="002060"/>
                </a:solidFill>
                <a:effectLst>
                  <a:outerShdw blurRad="38100" dist="38100" dir="2700000" algn="tl">
                    <a:srgbClr val="C0C0C0"/>
                  </a:outerShdw>
                </a:effectLst>
                <a:latin typeface="Times New Roman" pitchFamily="18" charset="0"/>
              </a:rPr>
            </a:br>
            <a:r>
              <a:rPr lang="el-GR" dirty="0">
                <a:solidFill>
                  <a:srgbClr val="002060"/>
                </a:solidFill>
                <a:effectLst>
                  <a:outerShdw blurRad="38100" dist="38100" dir="2700000" algn="tl">
                    <a:srgbClr val="C0C0C0"/>
                  </a:outerShdw>
                </a:effectLst>
              </a:rPr>
              <a:t>= Συναφές περιεχόμενο σπουδών - Σχετικό συγγενές αντικείμενο εργασίας</a:t>
            </a:r>
          </a:p>
          <a:p>
            <a:r>
              <a:rPr lang="el-GR" dirty="0">
                <a:solidFill>
                  <a:srgbClr val="002060"/>
                </a:solidFill>
                <a:effectLst>
                  <a:outerShdw blurRad="38100" dist="38100" dir="2700000" algn="tl">
                    <a:srgbClr val="C0C0C0"/>
                  </a:outerShdw>
                </a:effectLst>
              </a:rPr>
              <a:t/>
            </a:r>
            <a:br>
              <a:rPr lang="el-GR" dirty="0">
                <a:solidFill>
                  <a:srgbClr val="002060"/>
                </a:solidFill>
                <a:effectLst>
                  <a:outerShdw blurRad="38100" dist="38100" dir="2700000" algn="tl">
                    <a:srgbClr val="C0C0C0"/>
                  </a:outerShdw>
                </a:effectLst>
              </a:rPr>
            </a:br>
            <a:r>
              <a:rPr lang="el-GR" dirty="0">
                <a:solidFill>
                  <a:srgbClr val="002060"/>
                </a:solidFill>
                <a:effectLst>
                  <a:outerShdw blurRad="38100" dist="38100" dir="2700000" algn="tl">
                    <a:srgbClr val="C0C0C0"/>
                  </a:outerShdw>
                </a:effectLst>
              </a:rPr>
              <a:t>=Τα ίδια σχεδόν εξεταζόμενα μαθήματα Πρόσβασης σε Τμήματα του ίδιου Επιστημονικού Πεδίου</a:t>
            </a:r>
            <a:endParaRPr lang="en-US" dirty="0">
              <a:solidFill>
                <a:srgbClr val="002060"/>
              </a:solidFill>
            </a:endParaRPr>
          </a:p>
        </p:txBody>
      </p:sp>
    </p:spTree>
    <p:extLst>
      <p:ext uri="{BB962C8B-B14F-4D97-AF65-F5344CB8AC3E}">
        <p14:creationId xmlns:p14="http://schemas.microsoft.com/office/powerpoint/2010/main" val="12838700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7735</TotalTime>
  <Words>3982</Words>
  <Application>Microsoft Office PowerPoint</Application>
  <PresentationFormat>Widescreen</PresentationFormat>
  <Paragraphs>872</Paragraphs>
  <Slides>61</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SimSun</vt:lpstr>
      <vt:lpstr>Arial</vt:lpstr>
      <vt:lpstr>Arial Narrow</vt:lpstr>
      <vt:lpstr>Arial Unicode MS</vt:lpstr>
      <vt:lpstr>Calibri</vt:lpstr>
      <vt:lpstr>Times New Roman</vt:lpstr>
      <vt:lpstr>Trebuchet MS</vt:lpstr>
      <vt:lpstr>Tw Cen MT</vt:lpstr>
      <vt:lpstr>Wingdings</vt:lpstr>
      <vt:lpstr>Wingdings 3</vt:lpstr>
      <vt:lpstr>Circuit</vt:lpstr>
      <vt:lpstr>PowerPoint Presentation</vt:lpstr>
      <vt:lpstr>Ο ΡΟΛΟΣ ΤΩΝ ΓΟΝΙΩΝ/ΚΗΔΕΜΟΝΩΝ ΣΤΗ διεργασια της επαγγελματικησ αγωγησ/συμβουλευτικησ ΤΟΥ ΠΑΙΔΙΟΥ</vt:lpstr>
      <vt:lpstr>         Α/ δομικα    στοιχεια ΕΠΑΓΓΕΛΜΑΤΙΚΗΣ  ΑΓΩΓΗΣ / συμβουλευτικησ   σχεδιασμου σταδιοδρομιασ          </vt:lpstr>
      <vt:lpstr>PowerPoint Presentation</vt:lpstr>
      <vt:lpstr>     ΒΑΘΜΙΔΕΣ   ΕΚΠΑΙΔΕΥΣΗΣ  ΚΑΙ  ΕΠΑΓΓΕΛΜΑΤΑ   ΕΙΔΟΣ / ΤΡΟΠΟΣ ΠΡΟΣΒΑΣΗΣ  </vt:lpstr>
      <vt:lpstr>Βαθμιδεσ   ΕΚΠΑΙΔΕΥΣΗσ   ΚΑΙ ειδοσ / τροποσ ΠΡΟΣΒΑΣΗΣ</vt:lpstr>
      <vt:lpstr>Βαθμιδεσ   ΕΚΠΑΙΔΕΥΣΗσ   ΚΑΙ ειδοσ / τροποσ ΠΡΟΣΒΑΣΗΣ</vt:lpstr>
      <vt:lpstr>ΔΗΜΟΣΙΑ  ΤΡΙΤΟΒΑΘΜΙΑ   ΕΚΠΑΙΔΕΥΣΗ  ΚΥΠΡΟΥ  ΚΑΙ  ΕΛΛΑΔΑΣ   ΔΙΑΔΙΚΑΣΙΑ   ΠΡΟΣΒΑΣΗΣ  (2023)</vt:lpstr>
      <vt:lpstr> Ι /  ΔΗΜΟΣΙΑ ΤΡΙΤΟΒΑΘΜΙΑ ΕΚΠΑΙΔΕΥΣΗ ΚΥΠΡΟΥ - ΕΛΛΑΔΑΣ   </vt:lpstr>
      <vt:lpstr>        </vt:lpstr>
      <vt:lpstr>  1ο / ΕΠΙΣΤΗΜΟΝΙΚΟ   ΠΕΔΙΟ    ΑΝΘΡΩΠΙΣΤΙΚΩΝ , ΝΟΜΙΚΩΝ    ΚΑΙ    ΚΟΙΝΩΝΙΚΩΝ    ΕΠΙΣΤΗΜΩΝ  </vt:lpstr>
      <vt:lpstr> 2ο ΕΠΙΣΤΗΜΟΝΙΚΟ ΠΕΔΙΟ   ΘΕΤΙΚΩΝ ΚΑΙ ΤΕΧΝΟΛΟΓΙΚΩΝ ΕΠΙΣΤΗΜΩΝ</vt:lpstr>
      <vt:lpstr>3ο  Επιστημονικο πεδιο    επιστημων υγειασ και ζωησ </vt:lpstr>
      <vt:lpstr>4ο επιστημονικο πεδιο   επιστημων οικονομιασ και πληροφορικησ </vt:lpstr>
      <vt:lpstr>              </vt:lpstr>
      <vt:lpstr>                 </vt:lpstr>
      <vt:lpstr>      παραδειγμα: (πλαισιο προσβασησ 10)       </vt:lpstr>
      <vt:lpstr>PowerPoint Presentation</vt:lpstr>
      <vt:lpstr>                                                                                                                       </vt:lpstr>
      <vt:lpstr>ΕΛΛΗΝΕΣ ΤΟΥ ΕΞΩΤΕΡΙΚΟΥ -ΟΜΟΓΕΝΕΙΣ</vt:lpstr>
      <vt:lpstr>PowerPoint Presentation</vt:lpstr>
      <vt:lpstr>PowerPoint Presentation</vt:lpstr>
      <vt:lpstr>PowerPoint Presentation</vt:lpstr>
      <vt:lpstr>ΛΥΚΕΙΟ</vt:lpstr>
      <vt:lpstr>ΚατηγορΙες ΜαθημΑτων και  Περιοδοι ΔιδασκαλΙας ανΑ τΑξη στο ΛΥκειο </vt:lpstr>
      <vt:lpstr>PowerPoint Presentation</vt:lpstr>
      <vt:lpstr>PowerPoint Presentation</vt:lpstr>
      <vt:lpstr> ΟμΑδες ΜαθημΑτων Προσανατολισμού (Ο.Μ.Π.)</vt:lpstr>
      <vt:lpstr>Επιλογη μιασ ομαδασ μαθηματων προσανατολισμου (ΟΜΠ)</vt:lpstr>
      <vt:lpstr>ΕξεταζΟμενα ΜαθΗματα Α’ ΛυκεΙου </vt:lpstr>
      <vt:lpstr>PowerPoint Presentation</vt:lpstr>
      <vt:lpstr>PowerPoint Presentation</vt:lpstr>
      <vt:lpstr>Ο.Μ.Π. και Κατευθυνσεις Β’ και Γ’ Λυκειου</vt:lpstr>
      <vt:lpstr>PowerPoint Presentation</vt:lpstr>
      <vt:lpstr>Κ1 - ΚατεΥθυνση ΚλαΣικΩν και         ΑνθρωπιστικΩν ΣπουδΩν </vt:lpstr>
      <vt:lpstr>Κ2 - ΚατεΥθυνση ΞΕνων ΓλωσσΩν         και ΕυρωπαϊκΩν ΣπουδΩν </vt:lpstr>
      <vt:lpstr>ΚΑΤΕΥΘΥΝΣΕΙΣ ΚΑΙ ΕΝΔΕΙΚΤΙΚΕΣ ΣΠΟΥΔΕΣ</vt:lpstr>
      <vt:lpstr>Κ3 - ΚατεΥθυνση ΘετικΩν ΕπιστημΩν/         ΒιοεπιστημΩν/ΠληροφορικΗς/ΤεχνολογΙας</vt:lpstr>
      <vt:lpstr>ΚΑΤΕΥΘΥΝΣΗ ΚΑΙ ΕΝΔΕΙΚΤΙΚΕΣ ΣΠΟΥΔΕΣ</vt:lpstr>
      <vt:lpstr>Κ4 - ΚατεΥθυνση ΟικονομικΩν ΕπιστημΩν</vt:lpstr>
      <vt:lpstr>ΚΑΤΕΥΘΥΝΣΗ ΚΑΙ ΕΝΔΕΙΚΤΙΚΕΣ ΣΠΟΥΔΕΣ</vt:lpstr>
      <vt:lpstr>Κ5 - ΚατεΥθυνση ΕμπορΙου &amp; ΥπηρεσιΩν</vt:lpstr>
      <vt:lpstr>ΚΑΤΕΥΘΥΝΣΗ ΚΑΙ ΕΝΔΕΙΚΤΙΚΕΣ ΣΠΟΥΔΕΣ</vt:lpstr>
      <vt:lpstr>Κ6 - ΚατεΥθυνση ΚαλΩν ΤεχνΩν</vt:lpstr>
      <vt:lpstr>ΚΑΤΕΥΘΥΝΣΗ ΚΑΙ ΕΝΔΕΙΚΤΙΚΕΣ ΣΠΟΥΔΕΣ</vt:lpstr>
      <vt:lpstr>ΣΠΟΥΔΕΣ (ΕΝΔΕΙΚΤΙΚΕΣ) ΑΠΟ οΛΕΣ ΤΙΣ ΚΑΤΕΥΘΥΝΣΕΙΣ (αναλογα με τα μαθηματα επιλογης στη Β΄ και Γ΄ Λυκειου)</vt:lpstr>
      <vt:lpstr>ΕΞΕΤΑΖΟΜΕΝΑ ΜΑΘΗΜΑΤΑ  Β΄ ΚΑΙ Γ΄ ΛΥΚΕΙΟΥ </vt:lpstr>
      <vt:lpstr>ΕξετΑσεις ΜετΑταξης</vt:lpstr>
      <vt:lpstr>PowerPoint Presentation</vt:lpstr>
      <vt:lpstr>PowerPoint Presentation</vt:lpstr>
      <vt:lpstr> </vt:lpstr>
      <vt:lpstr> Σταδια υλοποιησησ της διεργασιασ  της επαγγελματικησ συμβουλευτικησ</vt:lpstr>
      <vt:lpstr>ασκηση υλοποιησης των αλληλοεξαρτώμενων σταδιων  επιλογησ</vt:lpstr>
      <vt:lpstr>ΔΕΙΓΜΑ   ΑΣΚΗΣΗΣ   ΣΤΑΔΙΟ  Α):  ΟΜΑΔΕΣ ΕΠΑΓΓΕΛΜΑΤΩΝ  Αρχειονομια, Βιβλιοθηκονομια και Μουσειολογια, Νομικη, Φιλολογια   ΕΚΠΑιδευση  ΚΥΠΡΟΥ ΚΑΙ ΕΛΛΑΔΑΣ  1Ο Επιστημονικό Πεδιο      </vt:lpstr>
      <vt:lpstr>PowerPoint Presentation</vt:lpstr>
      <vt:lpstr>PowerPoint Presentation</vt:lpstr>
      <vt:lpstr>   ΔΙΑΔΙΚΑΣΙΑ- ΜΕΣΑ    ΥΛΟΠΟΙΗΣΗΣ    επαγγελματικησ αγωγησ / συμβουλευτικησ   </vt:lpstr>
      <vt:lpstr>PowerPoint Presentation</vt:lpstr>
      <vt:lpstr>PowerPoint Presentation</vt:lpstr>
      <vt:lpstr>ΠΕΡΙΕΚΤΙΚΗ ΑΝΑΦΟΡΑ ΕΓΚΡΙΤΩΝ  ΙΣΤΟΣΕΛΙΔΩΝ: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Πρόσβαση στα ΑΑΕΙ  Κύπρου και Ελλάδας 2020</dc:title>
  <dc:creator>HP</dc:creator>
  <cp:lastModifiedBy>Teacher</cp:lastModifiedBy>
  <cp:revision>1161</cp:revision>
  <cp:lastPrinted>2022-11-02T07:32:06Z</cp:lastPrinted>
  <dcterms:created xsi:type="dcterms:W3CDTF">2019-11-19T06:58:28Z</dcterms:created>
  <dcterms:modified xsi:type="dcterms:W3CDTF">2024-01-10T08:21:32Z</dcterms:modified>
</cp:coreProperties>
</file>