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sldIdLst>
    <p:sldId id="280" r:id="rId5"/>
    <p:sldId id="281" r:id="rId6"/>
    <p:sldId id="273" r:id="rId7"/>
    <p:sldId id="257" r:id="rId8"/>
    <p:sldId id="259" r:id="rId9"/>
    <p:sldId id="258" r:id="rId10"/>
    <p:sldId id="260" r:id="rId11"/>
    <p:sldId id="261" r:id="rId12"/>
    <p:sldId id="262" r:id="rId13"/>
    <p:sldId id="264" r:id="rId14"/>
    <p:sldId id="265" r:id="rId15"/>
    <p:sldId id="266" r:id="rId16"/>
    <p:sldId id="267" r:id="rId17"/>
    <p:sldId id="278" r:id="rId18"/>
    <p:sldId id="268" r:id="rId19"/>
    <p:sldId id="269" r:id="rId20"/>
    <p:sldId id="270" r:id="rId21"/>
    <p:sldId id="271" r:id="rId22"/>
    <p:sldId id="277" r:id="rId23"/>
    <p:sldId id="283" r:id="rId24"/>
    <p:sldId id="286" r:id="rId25"/>
    <p:sldId id="284" r:id="rId26"/>
    <p:sldId id="285" r:id="rId27"/>
    <p:sldId id="276"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2F4060-FBAA-8EC1-44CD-F2FADFD59F64}" v="21" dt="2026-02-20T08:12:10.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55" y="2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B9B44D-BFCB-4EB0-8F8D-4240AE22020E}" type="datetimeFigureOut">
              <a:rPr lang="en-CY" smtClean="0"/>
              <a:t>02/21/2026</a:t>
            </a:fld>
            <a:endParaRPr lang="en-CY"/>
          </a:p>
        </p:txBody>
      </p:sp>
      <p:sp>
        <p:nvSpPr>
          <p:cNvPr id="5" name="Footer Placeholder 4"/>
          <p:cNvSpPr>
            <a:spLocks noGrp="1"/>
          </p:cNvSpPr>
          <p:nvPr>
            <p:ph type="ftr" sz="quarter" idx="11"/>
          </p:nvPr>
        </p:nvSpPr>
        <p:spPr/>
        <p:txBody>
          <a:bodyPr/>
          <a:lstStyle/>
          <a:p>
            <a:endParaRPr lang="en-CY"/>
          </a:p>
        </p:txBody>
      </p:sp>
      <p:sp>
        <p:nvSpPr>
          <p:cNvPr id="6" name="Slide Number Placeholder 5"/>
          <p:cNvSpPr>
            <a:spLocks noGrp="1"/>
          </p:cNvSpPr>
          <p:nvPr>
            <p:ph type="sldNum" sz="quarter" idx="12"/>
          </p:nvPr>
        </p:nvSpPr>
        <p:spPr/>
        <p:txBody>
          <a:bodyPr/>
          <a:lstStyle/>
          <a:p>
            <a:fld id="{078CC7C0-B36E-4918-B47B-CDF7BB690E5D}" type="slidenum">
              <a:rPr lang="en-CY" smtClean="0"/>
              <a:t>‹#›</a:t>
            </a:fld>
            <a:endParaRPr lang="en-CY"/>
          </a:p>
        </p:txBody>
      </p:sp>
    </p:spTree>
    <p:extLst>
      <p:ext uri="{BB962C8B-B14F-4D97-AF65-F5344CB8AC3E}">
        <p14:creationId xmlns:p14="http://schemas.microsoft.com/office/powerpoint/2010/main" val="281357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B9B44D-BFCB-4EB0-8F8D-4240AE22020E}" type="datetimeFigureOut">
              <a:rPr lang="en-CY" smtClean="0"/>
              <a:t>02/21/2026</a:t>
            </a:fld>
            <a:endParaRPr lang="en-CY"/>
          </a:p>
        </p:txBody>
      </p:sp>
      <p:sp>
        <p:nvSpPr>
          <p:cNvPr id="6" name="Footer Placeholder 5"/>
          <p:cNvSpPr>
            <a:spLocks noGrp="1"/>
          </p:cNvSpPr>
          <p:nvPr>
            <p:ph type="ftr" sz="quarter" idx="11"/>
          </p:nvPr>
        </p:nvSpPr>
        <p:spPr/>
        <p:txBody>
          <a:bodyPr/>
          <a:lstStyle/>
          <a:p>
            <a:endParaRPr lang="en-CY"/>
          </a:p>
        </p:txBody>
      </p:sp>
      <p:sp>
        <p:nvSpPr>
          <p:cNvPr id="7" name="Slide Number Placeholder 6"/>
          <p:cNvSpPr>
            <a:spLocks noGrp="1"/>
          </p:cNvSpPr>
          <p:nvPr>
            <p:ph type="sldNum" sz="quarter" idx="12"/>
          </p:nvPr>
        </p:nvSpPr>
        <p:spPr/>
        <p:txBody>
          <a:bodyPr/>
          <a:lstStyle/>
          <a:p>
            <a:fld id="{078CC7C0-B36E-4918-B47B-CDF7BB690E5D}" type="slidenum">
              <a:rPr lang="en-CY" smtClean="0"/>
              <a:t>‹#›</a:t>
            </a:fld>
            <a:endParaRPr lang="en-CY"/>
          </a:p>
        </p:txBody>
      </p:sp>
    </p:spTree>
    <p:extLst>
      <p:ext uri="{BB962C8B-B14F-4D97-AF65-F5344CB8AC3E}">
        <p14:creationId xmlns:p14="http://schemas.microsoft.com/office/powerpoint/2010/main" val="440411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0B9B44D-BFCB-4EB0-8F8D-4240AE22020E}" type="datetimeFigureOut">
              <a:rPr lang="en-CY" smtClean="0"/>
              <a:t>02/21/2026</a:t>
            </a:fld>
            <a:endParaRPr lang="en-CY"/>
          </a:p>
        </p:txBody>
      </p:sp>
      <p:sp>
        <p:nvSpPr>
          <p:cNvPr id="5" name="Footer Placeholder 4"/>
          <p:cNvSpPr>
            <a:spLocks noGrp="1"/>
          </p:cNvSpPr>
          <p:nvPr>
            <p:ph type="ftr" sz="quarter" idx="11"/>
          </p:nvPr>
        </p:nvSpPr>
        <p:spPr/>
        <p:txBody>
          <a:bodyPr/>
          <a:lstStyle/>
          <a:p>
            <a:endParaRPr lang="en-CY"/>
          </a:p>
        </p:txBody>
      </p:sp>
      <p:sp>
        <p:nvSpPr>
          <p:cNvPr id="6" name="Slide Number Placeholder 5"/>
          <p:cNvSpPr>
            <a:spLocks noGrp="1"/>
          </p:cNvSpPr>
          <p:nvPr>
            <p:ph type="sldNum" sz="quarter" idx="12"/>
          </p:nvPr>
        </p:nvSpPr>
        <p:spPr/>
        <p:txBody>
          <a:bodyPr/>
          <a:lstStyle/>
          <a:p>
            <a:fld id="{078CC7C0-B36E-4918-B47B-CDF7BB690E5D}" type="slidenum">
              <a:rPr lang="en-CY" smtClean="0"/>
              <a:t>‹#›</a:t>
            </a:fld>
            <a:endParaRPr lang="en-CY"/>
          </a:p>
        </p:txBody>
      </p:sp>
    </p:spTree>
    <p:extLst>
      <p:ext uri="{BB962C8B-B14F-4D97-AF65-F5344CB8AC3E}">
        <p14:creationId xmlns:p14="http://schemas.microsoft.com/office/powerpoint/2010/main" val="339392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0B9B44D-BFCB-4EB0-8F8D-4240AE22020E}" type="datetimeFigureOut">
              <a:rPr lang="en-CY" smtClean="0"/>
              <a:t>02/21/2026</a:t>
            </a:fld>
            <a:endParaRPr lang="en-CY"/>
          </a:p>
        </p:txBody>
      </p:sp>
      <p:sp>
        <p:nvSpPr>
          <p:cNvPr id="5" name="Footer Placeholder 4"/>
          <p:cNvSpPr>
            <a:spLocks noGrp="1"/>
          </p:cNvSpPr>
          <p:nvPr>
            <p:ph type="ftr" sz="quarter" idx="11"/>
          </p:nvPr>
        </p:nvSpPr>
        <p:spPr/>
        <p:txBody>
          <a:bodyPr/>
          <a:lstStyle/>
          <a:p>
            <a:endParaRPr lang="en-CY"/>
          </a:p>
        </p:txBody>
      </p:sp>
      <p:sp>
        <p:nvSpPr>
          <p:cNvPr id="6" name="Slide Number Placeholder 5"/>
          <p:cNvSpPr>
            <a:spLocks noGrp="1"/>
          </p:cNvSpPr>
          <p:nvPr>
            <p:ph type="sldNum" sz="quarter" idx="12"/>
          </p:nvPr>
        </p:nvSpPr>
        <p:spPr/>
        <p:txBody>
          <a:bodyPr/>
          <a:lstStyle/>
          <a:p>
            <a:fld id="{078CC7C0-B36E-4918-B47B-CDF7BB690E5D}" type="slidenum">
              <a:rPr lang="en-CY" smtClean="0"/>
              <a:t>‹#›</a:t>
            </a:fld>
            <a:endParaRPr lang="en-CY"/>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454550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B9B44D-BFCB-4EB0-8F8D-4240AE22020E}" type="datetimeFigureOut">
              <a:rPr lang="en-CY" smtClean="0"/>
              <a:t>02/21/2026</a:t>
            </a:fld>
            <a:endParaRPr lang="en-CY"/>
          </a:p>
        </p:txBody>
      </p:sp>
      <p:sp>
        <p:nvSpPr>
          <p:cNvPr id="5" name="Footer Placeholder 4"/>
          <p:cNvSpPr>
            <a:spLocks noGrp="1"/>
          </p:cNvSpPr>
          <p:nvPr>
            <p:ph type="ftr" sz="quarter" idx="11"/>
          </p:nvPr>
        </p:nvSpPr>
        <p:spPr/>
        <p:txBody>
          <a:bodyPr/>
          <a:lstStyle/>
          <a:p>
            <a:endParaRPr lang="en-CY"/>
          </a:p>
        </p:txBody>
      </p:sp>
      <p:sp>
        <p:nvSpPr>
          <p:cNvPr id="6" name="Slide Number Placeholder 5"/>
          <p:cNvSpPr>
            <a:spLocks noGrp="1"/>
          </p:cNvSpPr>
          <p:nvPr>
            <p:ph type="sldNum" sz="quarter" idx="12"/>
          </p:nvPr>
        </p:nvSpPr>
        <p:spPr/>
        <p:txBody>
          <a:bodyPr/>
          <a:lstStyle/>
          <a:p>
            <a:fld id="{078CC7C0-B36E-4918-B47B-CDF7BB690E5D}" type="slidenum">
              <a:rPr lang="en-CY" smtClean="0"/>
              <a:t>‹#›</a:t>
            </a:fld>
            <a:endParaRPr lang="en-CY"/>
          </a:p>
        </p:txBody>
      </p:sp>
    </p:spTree>
    <p:extLst>
      <p:ext uri="{BB962C8B-B14F-4D97-AF65-F5344CB8AC3E}">
        <p14:creationId xmlns:p14="http://schemas.microsoft.com/office/powerpoint/2010/main" val="349002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0B9B44D-BFCB-4EB0-8F8D-4240AE22020E}" type="datetimeFigureOut">
              <a:rPr lang="en-CY" smtClean="0"/>
              <a:t>02/21/2026</a:t>
            </a:fld>
            <a:endParaRPr lang="en-CY"/>
          </a:p>
        </p:txBody>
      </p:sp>
      <p:sp>
        <p:nvSpPr>
          <p:cNvPr id="4" name="Footer Placeholder 4"/>
          <p:cNvSpPr>
            <a:spLocks noGrp="1"/>
          </p:cNvSpPr>
          <p:nvPr>
            <p:ph type="ftr" sz="quarter" idx="11"/>
          </p:nvPr>
        </p:nvSpPr>
        <p:spPr/>
        <p:txBody>
          <a:bodyPr/>
          <a:lstStyle/>
          <a:p>
            <a:endParaRPr lang="en-CY"/>
          </a:p>
        </p:txBody>
      </p:sp>
      <p:sp>
        <p:nvSpPr>
          <p:cNvPr id="6" name="Slide Number Placeholder 5"/>
          <p:cNvSpPr>
            <a:spLocks noGrp="1"/>
          </p:cNvSpPr>
          <p:nvPr>
            <p:ph type="sldNum" sz="quarter" idx="12"/>
          </p:nvPr>
        </p:nvSpPr>
        <p:spPr/>
        <p:txBody>
          <a:bodyPr/>
          <a:lstStyle/>
          <a:p>
            <a:fld id="{078CC7C0-B36E-4918-B47B-CDF7BB690E5D}" type="slidenum">
              <a:rPr lang="en-CY" smtClean="0"/>
              <a:t>‹#›</a:t>
            </a:fld>
            <a:endParaRPr lang="en-CY"/>
          </a:p>
        </p:txBody>
      </p:sp>
    </p:spTree>
    <p:extLst>
      <p:ext uri="{BB962C8B-B14F-4D97-AF65-F5344CB8AC3E}">
        <p14:creationId xmlns:p14="http://schemas.microsoft.com/office/powerpoint/2010/main" val="1728954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0B9B44D-BFCB-4EB0-8F8D-4240AE22020E}" type="datetimeFigureOut">
              <a:rPr lang="en-CY" smtClean="0"/>
              <a:t>02/21/2026</a:t>
            </a:fld>
            <a:endParaRPr lang="en-CY"/>
          </a:p>
        </p:txBody>
      </p:sp>
      <p:sp>
        <p:nvSpPr>
          <p:cNvPr id="4" name="Footer Placeholder 4"/>
          <p:cNvSpPr>
            <a:spLocks noGrp="1"/>
          </p:cNvSpPr>
          <p:nvPr>
            <p:ph type="ftr" sz="quarter" idx="11"/>
          </p:nvPr>
        </p:nvSpPr>
        <p:spPr/>
        <p:txBody>
          <a:bodyPr/>
          <a:lstStyle/>
          <a:p>
            <a:endParaRPr lang="en-CY"/>
          </a:p>
        </p:txBody>
      </p:sp>
      <p:sp>
        <p:nvSpPr>
          <p:cNvPr id="6" name="Slide Number Placeholder 5"/>
          <p:cNvSpPr>
            <a:spLocks noGrp="1"/>
          </p:cNvSpPr>
          <p:nvPr>
            <p:ph type="sldNum" sz="quarter" idx="12"/>
          </p:nvPr>
        </p:nvSpPr>
        <p:spPr/>
        <p:txBody>
          <a:bodyPr/>
          <a:lstStyle/>
          <a:p>
            <a:fld id="{078CC7C0-B36E-4918-B47B-CDF7BB690E5D}" type="slidenum">
              <a:rPr lang="en-CY" smtClean="0"/>
              <a:t>‹#›</a:t>
            </a:fld>
            <a:endParaRPr lang="en-CY"/>
          </a:p>
        </p:txBody>
      </p:sp>
    </p:spTree>
    <p:extLst>
      <p:ext uri="{BB962C8B-B14F-4D97-AF65-F5344CB8AC3E}">
        <p14:creationId xmlns:p14="http://schemas.microsoft.com/office/powerpoint/2010/main" val="3837949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B9B44D-BFCB-4EB0-8F8D-4240AE22020E}" type="datetimeFigureOut">
              <a:rPr lang="en-CY" smtClean="0"/>
              <a:t>02/21/2026</a:t>
            </a:fld>
            <a:endParaRPr lang="en-CY"/>
          </a:p>
        </p:txBody>
      </p:sp>
      <p:sp>
        <p:nvSpPr>
          <p:cNvPr id="5" name="Footer Placeholder 4"/>
          <p:cNvSpPr>
            <a:spLocks noGrp="1"/>
          </p:cNvSpPr>
          <p:nvPr>
            <p:ph type="ftr" sz="quarter" idx="11"/>
          </p:nvPr>
        </p:nvSpPr>
        <p:spPr/>
        <p:txBody>
          <a:bodyPr/>
          <a:lstStyle/>
          <a:p>
            <a:endParaRPr lang="en-CY"/>
          </a:p>
        </p:txBody>
      </p:sp>
      <p:sp>
        <p:nvSpPr>
          <p:cNvPr id="6" name="Slide Number Placeholder 5"/>
          <p:cNvSpPr>
            <a:spLocks noGrp="1"/>
          </p:cNvSpPr>
          <p:nvPr>
            <p:ph type="sldNum" sz="quarter" idx="12"/>
          </p:nvPr>
        </p:nvSpPr>
        <p:spPr/>
        <p:txBody>
          <a:bodyPr/>
          <a:lstStyle/>
          <a:p>
            <a:fld id="{078CC7C0-B36E-4918-B47B-CDF7BB690E5D}" type="slidenum">
              <a:rPr lang="en-CY" smtClean="0"/>
              <a:t>‹#›</a:t>
            </a:fld>
            <a:endParaRPr lang="en-CY"/>
          </a:p>
        </p:txBody>
      </p:sp>
    </p:spTree>
    <p:extLst>
      <p:ext uri="{BB962C8B-B14F-4D97-AF65-F5344CB8AC3E}">
        <p14:creationId xmlns:p14="http://schemas.microsoft.com/office/powerpoint/2010/main" val="554441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B9B44D-BFCB-4EB0-8F8D-4240AE22020E}" type="datetimeFigureOut">
              <a:rPr lang="en-CY" smtClean="0"/>
              <a:t>02/21/2026</a:t>
            </a:fld>
            <a:endParaRPr lang="en-CY"/>
          </a:p>
        </p:txBody>
      </p:sp>
      <p:sp>
        <p:nvSpPr>
          <p:cNvPr id="5" name="Footer Placeholder 4"/>
          <p:cNvSpPr>
            <a:spLocks noGrp="1"/>
          </p:cNvSpPr>
          <p:nvPr>
            <p:ph type="ftr" sz="quarter" idx="11"/>
          </p:nvPr>
        </p:nvSpPr>
        <p:spPr/>
        <p:txBody>
          <a:bodyPr/>
          <a:lstStyle/>
          <a:p>
            <a:endParaRPr lang="en-CY"/>
          </a:p>
        </p:txBody>
      </p:sp>
      <p:sp>
        <p:nvSpPr>
          <p:cNvPr id="6" name="Slide Number Placeholder 5"/>
          <p:cNvSpPr>
            <a:spLocks noGrp="1"/>
          </p:cNvSpPr>
          <p:nvPr>
            <p:ph type="sldNum" sz="quarter" idx="12"/>
          </p:nvPr>
        </p:nvSpPr>
        <p:spPr/>
        <p:txBody>
          <a:bodyPr/>
          <a:lstStyle/>
          <a:p>
            <a:fld id="{078CC7C0-B36E-4918-B47B-CDF7BB690E5D}" type="slidenum">
              <a:rPr lang="en-CY" smtClean="0"/>
              <a:t>‹#›</a:t>
            </a:fld>
            <a:endParaRPr lang="en-CY"/>
          </a:p>
        </p:txBody>
      </p:sp>
    </p:spTree>
    <p:extLst>
      <p:ext uri="{BB962C8B-B14F-4D97-AF65-F5344CB8AC3E}">
        <p14:creationId xmlns:p14="http://schemas.microsoft.com/office/powerpoint/2010/main" val="2217713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70B9B44D-BFCB-4EB0-8F8D-4240AE22020E}" type="datetimeFigureOut">
              <a:rPr lang="en-CY" smtClean="0"/>
              <a:t>02/21/2026</a:t>
            </a:fld>
            <a:endParaRPr lang="en-CY"/>
          </a:p>
        </p:txBody>
      </p:sp>
      <p:sp>
        <p:nvSpPr>
          <p:cNvPr id="5" name="Footer Placeholder 4"/>
          <p:cNvSpPr>
            <a:spLocks noGrp="1"/>
          </p:cNvSpPr>
          <p:nvPr>
            <p:ph type="ftr" sz="quarter" idx="11"/>
          </p:nvPr>
        </p:nvSpPr>
        <p:spPr/>
        <p:txBody>
          <a:bodyPr/>
          <a:lstStyle/>
          <a:p>
            <a:endParaRPr lang="en-CY"/>
          </a:p>
        </p:txBody>
      </p:sp>
      <p:sp>
        <p:nvSpPr>
          <p:cNvPr id="6" name="Slide Number Placeholder 5"/>
          <p:cNvSpPr>
            <a:spLocks noGrp="1"/>
          </p:cNvSpPr>
          <p:nvPr>
            <p:ph type="sldNum" sz="quarter" idx="12"/>
          </p:nvPr>
        </p:nvSpPr>
        <p:spPr/>
        <p:txBody>
          <a:bodyPr/>
          <a:lstStyle/>
          <a:p>
            <a:fld id="{078CC7C0-B36E-4918-B47B-CDF7BB690E5D}" type="slidenum">
              <a:rPr lang="en-CY" smtClean="0"/>
              <a:t>‹#›</a:t>
            </a:fld>
            <a:endParaRPr lang="en-CY"/>
          </a:p>
        </p:txBody>
      </p:sp>
    </p:spTree>
    <p:extLst>
      <p:ext uri="{BB962C8B-B14F-4D97-AF65-F5344CB8AC3E}">
        <p14:creationId xmlns:p14="http://schemas.microsoft.com/office/powerpoint/2010/main" val="3149502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B9B44D-BFCB-4EB0-8F8D-4240AE22020E}" type="datetimeFigureOut">
              <a:rPr lang="en-CY" smtClean="0"/>
              <a:t>02/21/2026</a:t>
            </a:fld>
            <a:endParaRPr lang="en-CY"/>
          </a:p>
        </p:txBody>
      </p:sp>
      <p:sp>
        <p:nvSpPr>
          <p:cNvPr id="5" name="Footer Placeholder 4"/>
          <p:cNvSpPr>
            <a:spLocks noGrp="1"/>
          </p:cNvSpPr>
          <p:nvPr>
            <p:ph type="ftr" sz="quarter" idx="11"/>
          </p:nvPr>
        </p:nvSpPr>
        <p:spPr/>
        <p:txBody>
          <a:bodyPr/>
          <a:lstStyle/>
          <a:p>
            <a:endParaRPr lang="en-CY"/>
          </a:p>
        </p:txBody>
      </p:sp>
      <p:sp>
        <p:nvSpPr>
          <p:cNvPr id="6" name="Slide Number Placeholder 5"/>
          <p:cNvSpPr>
            <a:spLocks noGrp="1"/>
          </p:cNvSpPr>
          <p:nvPr>
            <p:ph type="sldNum" sz="quarter" idx="12"/>
          </p:nvPr>
        </p:nvSpPr>
        <p:spPr/>
        <p:txBody>
          <a:bodyPr/>
          <a:lstStyle/>
          <a:p>
            <a:fld id="{078CC7C0-B36E-4918-B47B-CDF7BB690E5D}" type="slidenum">
              <a:rPr lang="en-CY" smtClean="0"/>
              <a:t>‹#›</a:t>
            </a:fld>
            <a:endParaRPr lang="en-CY"/>
          </a:p>
        </p:txBody>
      </p:sp>
    </p:spTree>
    <p:extLst>
      <p:ext uri="{BB962C8B-B14F-4D97-AF65-F5344CB8AC3E}">
        <p14:creationId xmlns:p14="http://schemas.microsoft.com/office/powerpoint/2010/main" val="54655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B9B44D-BFCB-4EB0-8F8D-4240AE22020E}" type="datetimeFigureOut">
              <a:rPr lang="en-CY" smtClean="0"/>
              <a:t>02/21/2026</a:t>
            </a:fld>
            <a:endParaRPr lang="en-CY"/>
          </a:p>
        </p:txBody>
      </p:sp>
      <p:sp>
        <p:nvSpPr>
          <p:cNvPr id="6" name="Footer Placeholder 5"/>
          <p:cNvSpPr>
            <a:spLocks noGrp="1"/>
          </p:cNvSpPr>
          <p:nvPr>
            <p:ph type="ftr" sz="quarter" idx="11"/>
          </p:nvPr>
        </p:nvSpPr>
        <p:spPr/>
        <p:txBody>
          <a:bodyPr/>
          <a:lstStyle/>
          <a:p>
            <a:endParaRPr lang="en-CY"/>
          </a:p>
        </p:txBody>
      </p:sp>
      <p:sp>
        <p:nvSpPr>
          <p:cNvPr id="7" name="Slide Number Placeholder 6"/>
          <p:cNvSpPr>
            <a:spLocks noGrp="1"/>
          </p:cNvSpPr>
          <p:nvPr>
            <p:ph type="sldNum" sz="quarter" idx="12"/>
          </p:nvPr>
        </p:nvSpPr>
        <p:spPr/>
        <p:txBody>
          <a:bodyPr/>
          <a:lstStyle/>
          <a:p>
            <a:fld id="{078CC7C0-B36E-4918-B47B-CDF7BB690E5D}" type="slidenum">
              <a:rPr lang="en-CY" smtClean="0"/>
              <a:t>‹#›</a:t>
            </a:fld>
            <a:endParaRPr lang="en-CY"/>
          </a:p>
        </p:txBody>
      </p:sp>
    </p:spTree>
    <p:extLst>
      <p:ext uri="{BB962C8B-B14F-4D97-AF65-F5344CB8AC3E}">
        <p14:creationId xmlns:p14="http://schemas.microsoft.com/office/powerpoint/2010/main" val="2576830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B9B44D-BFCB-4EB0-8F8D-4240AE22020E}" type="datetimeFigureOut">
              <a:rPr lang="en-CY" smtClean="0"/>
              <a:t>02/21/2026</a:t>
            </a:fld>
            <a:endParaRPr lang="en-CY"/>
          </a:p>
        </p:txBody>
      </p:sp>
      <p:sp>
        <p:nvSpPr>
          <p:cNvPr id="8" name="Footer Placeholder 7"/>
          <p:cNvSpPr>
            <a:spLocks noGrp="1"/>
          </p:cNvSpPr>
          <p:nvPr>
            <p:ph type="ftr" sz="quarter" idx="11"/>
          </p:nvPr>
        </p:nvSpPr>
        <p:spPr/>
        <p:txBody>
          <a:bodyPr/>
          <a:lstStyle/>
          <a:p>
            <a:endParaRPr lang="en-CY"/>
          </a:p>
        </p:txBody>
      </p:sp>
      <p:sp>
        <p:nvSpPr>
          <p:cNvPr id="9" name="Slide Number Placeholder 8"/>
          <p:cNvSpPr>
            <a:spLocks noGrp="1"/>
          </p:cNvSpPr>
          <p:nvPr>
            <p:ph type="sldNum" sz="quarter" idx="12"/>
          </p:nvPr>
        </p:nvSpPr>
        <p:spPr/>
        <p:txBody>
          <a:bodyPr/>
          <a:lstStyle/>
          <a:p>
            <a:fld id="{078CC7C0-B36E-4918-B47B-CDF7BB690E5D}" type="slidenum">
              <a:rPr lang="en-CY" smtClean="0"/>
              <a:t>‹#›</a:t>
            </a:fld>
            <a:endParaRPr lang="en-CY"/>
          </a:p>
        </p:txBody>
      </p:sp>
    </p:spTree>
    <p:extLst>
      <p:ext uri="{BB962C8B-B14F-4D97-AF65-F5344CB8AC3E}">
        <p14:creationId xmlns:p14="http://schemas.microsoft.com/office/powerpoint/2010/main" val="2840945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70B9B44D-BFCB-4EB0-8F8D-4240AE22020E}" type="datetimeFigureOut">
              <a:rPr lang="en-CY" smtClean="0"/>
              <a:t>02/21/2026</a:t>
            </a:fld>
            <a:endParaRPr lang="en-CY"/>
          </a:p>
        </p:txBody>
      </p:sp>
      <p:sp>
        <p:nvSpPr>
          <p:cNvPr id="5" name="Footer Placeholder 3"/>
          <p:cNvSpPr>
            <a:spLocks noGrp="1"/>
          </p:cNvSpPr>
          <p:nvPr>
            <p:ph type="ftr" sz="quarter" idx="11"/>
          </p:nvPr>
        </p:nvSpPr>
        <p:spPr/>
        <p:txBody>
          <a:bodyPr/>
          <a:lstStyle/>
          <a:p>
            <a:endParaRPr lang="en-CY"/>
          </a:p>
        </p:txBody>
      </p:sp>
      <p:sp>
        <p:nvSpPr>
          <p:cNvPr id="6" name="Slide Number Placeholder 4"/>
          <p:cNvSpPr>
            <a:spLocks noGrp="1"/>
          </p:cNvSpPr>
          <p:nvPr>
            <p:ph type="sldNum" sz="quarter" idx="12"/>
          </p:nvPr>
        </p:nvSpPr>
        <p:spPr/>
        <p:txBody>
          <a:bodyPr/>
          <a:lstStyle/>
          <a:p>
            <a:fld id="{078CC7C0-B36E-4918-B47B-CDF7BB690E5D}" type="slidenum">
              <a:rPr lang="en-CY" smtClean="0"/>
              <a:t>‹#›</a:t>
            </a:fld>
            <a:endParaRPr lang="en-CY"/>
          </a:p>
        </p:txBody>
      </p:sp>
    </p:spTree>
    <p:extLst>
      <p:ext uri="{BB962C8B-B14F-4D97-AF65-F5344CB8AC3E}">
        <p14:creationId xmlns:p14="http://schemas.microsoft.com/office/powerpoint/2010/main" val="801221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0B9B44D-BFCB-4EB0-8F8D-4240AE22020E}" type="datetimeFigureOut">
              <a:rPr lang="en-CY" smtClean="0"/>
              <a:t>02/21/2026</a:t>
            </a:fld>
            <a:endParaRPr lang="en-CY"/>
          </a:p>
        </p:txBody>
      </p:sp>
      <p:sp>
        <p:nvSpPr>
          <p:cNvPr id="5" name="Footer Placeholder 2"/>
          <p:cNvSpPr>
            <a:spLocks noGrp="1"/>
          </p:cNvSpPr>
          <p:nvPr>
            <p:ph type="ftr" sz="quarter" idx="11"/>
          </p:nvPr>
        </p:nvSpPr>
        <p:spPr/>
        <p:txBody>
          <a:bodyPr/>
          <a:lstStyle/>
          <a:p>
            <a:endParaRPr lang="en-CY"/>
          </a:p>
        </p:txBody>
      </p:sp>
      <p:sp>
        <p:nvSpPr>
          <p:cNvPr id="6" name="Slide Number Placeholder 3"/>
          <p:cNvSpPr>
            <a:spLocks noGrp="1"/>
          </p:cNvSpPr>
          <p:nvPr>
            <p:ph type="sldNum" sz="quarter" idx="12"/>
          </p:nvPr>
        </p:nvSpPr>
        <p:spPr/>
        <p:txBody>
          <a:bodyPr/>
          <a:lstStyle/>
          <a:p>
            <a:fld id="{078CC7C0-B36E-4918-B47B-CDF7BB690E5D}" type="slidenum">
              <a:rPr lang="en-CY" smtClean="0"/>
              <a:t>‹#›</a:t>
            </a:fld>
            <a:endParaRPr lang="en-CY"/>
          </a:p>
        </p:txBody>
      </p:sp>
    </p:spTree>
    <p:extLst>
      <p:ext uri="{BB962C8B-B14F-4D97-AF65-F5344CB8AC3E}">
        <p14:creationId xmlns:p14="http://schemas.microsoft.com/office/powerpoint/2010/main" val="3761776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0B9B44D-BFCB-4EB0-8F8D-4240AE22020E}" type="datetimeFigureOut">
              <a:rPr lang="en-CY" smtClean="0"/>
              <a:t>02/21/2026</a:t>
            </a:fld>
            <a:endParaRPr lang="en-CY"/>
          </a:p>
        </p:txBody>
      </p:sp>
      <p:sp>
        <p:nvSpPr>
          <p:cNvPr id="5" name="Footer Placeholder 5"/>
          <p:cNvSpPr>
            <a:spLocks noGrp="1"/>
          </p:cNvSpPr>
          <p:nvPr>
            <p:ph type="ftr" sz="quarter" idx="11"/>
          </p:nvPr>
        </p:nvSpPr>
        <p:spPr/>
        <p:txBody>
          <a:bodyPr/>
          <a:lstStyle/>
          <a:p>
            <a:endParaRPr lang="en-CY"/>
          </a:p>
        </p:txBody>
      </p:sp>
      <p:sp>
        <p:nvSpPr>
          <p:cNvPr id="6" name="Slide Number Placeholder 6"/>
          <p:cNvSpPr>
            <a:spLocks noGrp="1"/>
          </p:cNvSpPr>
          <p:nvPr>
            <p:ph type="sldNum" sz="quarter" idx="12"/>
          </p:nvPr>
        </p:nvSpPr>
        <p:spPr/>
        <p:txBody>
          <a:bodyPr/>
          <a:lstStyle/>
          <a:p>
            <a:fld id="{078CC7C0-B36E-4918-B47B-CDF7BB690E5D}" type="slidenum">
              <a:rPr lang="en-CY" smtClean="0"/>
              <a:t>‹#›</a:t>
            </a:fld>
            <a:endParaRPr lang="en-CY"/>
          </a:p>
        </p:txBody>
      </p:sp>
    </p:spTree>
    <p:extLst>
      <p:ext uri="{BB962C8B-B14F-4D97-AF65-F5344CB8AC3E}">
        <p14:creationId xmlns:p14="http://schemas.microsoft.com/office/powerpoint/2010/main" val="3438668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B9B44D-BFCB-4EB0-8F8D-4240AE22020E}" type="datetimeFigureOut">
              <a:rPr lang="en-CY" smtClean="0"/>
              <a:t>02/21/2026</a:t>
            </a:fld>
            <a:endParaRPr lang="en-CY"/>
          </a:p>
        </p:txBody>
      </p:sp>
      <p:sp>
        <p:nvSpPr>
          <p:cNvPr id="6" name="Footer Placeholder 5"/>
          <p:cNvSpPr>
            <a:spLocks noGrp="1"/>
          </p:cNvSpPr>
          <p:nvPr>
            <p:ph type="ftr" sz="quarter" idx="11"/>
          </p:nvPr>
        </p:nvSpPr>
        <p:spPr/>
        <p:txBody>
          <a:bodyPr/>
          <a:lstStyle/>
          <a:p>
            <a:endParaRPr lang="en-CY"/>
          </a:p>
        </p:txBody>
      </p:sp>
      <p:sp>
        <p:nvSpPr>
          <p:cNvPr id="7" name="Slide Number Placeholder 6"/>
          <p:cNvSpPr>
            <a:spLocks noGrp="1"/>
          </p:cNvSpPr>
          <p:nvPr>
            <p:ph type="sldNum" sz="quarter" idx="12"/>
          </p:nvPr>
        </p:nvSpPr>
        <p:spPr/>
        <p:txBody>
          <a:bodyPr/>
          <a:lstStyle/>
          <a:p>
            <a:fld id="{078CC7C0-B36E-4918-B47B-CDF7BB690E5D}" type="slidenum">
              <a:rPr lang="en-CY" smtClean="0"/>
              <a:t>‹#›</a:t>
            </a:fld>
            <a:endParaRPr lang="en-CY"/>
          </a:p>
        </p:txBody>
      </p:sp>
    </p:spTree>
    <p:extLst>
      <p:ext uri="{BB962C8B-B14F-4D97-AF65-F5344CB8AC3E}">
        <p14:creationId xmlns:p14="http://schemas.microsoft.com/office/powerpoint/2010/main" val="869624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Y"/>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Y"/>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0B9B44D-BFCB-4EB0-8F8D-4240AE22020E}" type="datetimeFigureOut">
              <a:rPr lang="en-CY" smtClean="0"/>
              <a:t>02/21/2026</a:t>
            </a:fld>
            <a:endParaRPr lang="en-CY"/>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CY"/>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78CC7C0-B36E-4918-B47B-CDF7BB690E5D}" type="slidenum">
              <a:rPr lang="en-CY" smtClean="0"/>
              <a:t>‹#›</a:t>
            </a:fld>
            <a:endParaRPr lang="en-CY"/>
          </a:p>
        </p:txBody>
      </p:sp>
    </p:spTree>
    <p:extLst>
      <p:ext uri="{BB962C8B-B14F-4D97-AF65-F5344CB8AC3E}">
        <p14:creationId xmlns:p14="http://schemas.microsoft.com/office/powerpoint/2010/main" val="42395373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C8019-DF22-4733-A7BC-65E1FC5D34D4}"/>
              </a:ext>
            </a:extLst>
          </p:cNvPr>
          <p:cNvSpPr>
            <a:spLocks noGrp="1"/>
          </p:cNvSpPr>
          <p:nvPr>
            <p:ph type="title"/>
          </p:nvPr>
        </p:nvSpPr>
        <p:spPr>
          <a:xfrm>
            <a:off x="618978" y="4738887"/>
            <a:ext cx="9361635" cy="834720"/>
          </a:xfrm>
        </p:spPr>
        <p:txBody>
          <a:bodyPr vert="horz" lIns="91440" tIns="45720" rIns="91440" bIns="45720" rtlCol="0" anchor="b">
            <a:normAutofit fontScale="90000"/>
          </a:bodyPr>
          <a:lstStyle/>
          <a:p>
            <a:r>
              <a:rPr lang="el-GR" sz="4800" dirty="0"/>
              <a:t>Ημέρα μνήμης Γρηγόρη Αυξεντίου</a:t>
            </a:r>
            <a:endParaRPr lang="en-US" sz="4800" dirty="0"/>
          </a:p>
        </p:txBody>
      </p:sp>
      <p:pic>
        <p:nvPicPr>
          <p:cNvPr id="4" name="Content Placeholder 3" descr="A person in a uniform&#10;&#10;Description automatically generated with low confidence">
            <a:extLst>
              <a:ext uri="{FF2B5EF4-FFF2-40B4-BE49-F238E27FC236}">
                <a16:creationId xmlns:a16="http://schemas.microsoft.com/office/drawing/2014/main" id="{FC1DE362-9EFB-4CDF-AC71-AD917493D195}"/>
              </a:ext>
            </a:extLst>
          </p:cNvPr>
          <p:cNvPicPr>
            <a:picLocks noGrp="1" noChangeAspect="1"/>
          </p:cNvPicPr>
          <p:nvPr>
            <p:ph idx="1"/>
          </p:nvPr>
        </p:nvPicPr>
        <p:blipFill rotWithShape="1">
          <a:blip r:embed="rId3"/>
          <a:srcRect t="7928" r="-1" b="7927"/>
          <a:stretch/>
        </p:blipFill>
        <p:spPr>
          <a:xfrm>
            <a:off x="1142078" y="372139"/>
            <a:ext cx="8831262" cy="4267831"/>
          </a:xfrm>
          <a:prstGeom prst="rect">
            <a:avLst/>
          </a:prstGeom>
          <a:effectLst>
            <a:outerShdw blurRad="50800" dist="50800" dir="5400000" algn="tl" rotWithShape="0">
              <a:prstClr val="black">
                <a:alpha val="43000"/>
              </a:prstClr>
            </a:outerShdw>
          </a:effectLst>
        </p:spPr>
      </p:pic>
    </p:spTree>
    <p:extLst>
      <p:ext uri="{BB962C8B-B14F-4D97-AF65-F5344CB8AC3E}">
        <p14:creationId xmlns:p14="http://schemas.microsoft.com/office/powerpoint/2010/main" val="3912865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378546-5F9B-4A3B-8E05-CE06E57CB83C}"/>
              </a:ext>
            </a:extLst>
          </p:cNvPr>
          <p:cNvSpPr>
            <a:spLocks noGrp="1"/>
          </p:cNvSpPr>
          <p:nvPr>
            <p:ph idx="1"/>
          </p:nvPr>
        </p:nvSpPr>
        <p:spPr>
          <a:xfrm>
            <a:off x="684212" y="357188"/>
            <a:ext cx="7326313" cy="6079124"/>
          </a:xfrm>
        </p:spPr>
        <p:txBody>
          <a:bodyPr>
            <a:normAutofit fontScale="92500" lnSpcReduction="10000"/>
          </a:bodyPr>
          <a:lstStyle/>
          <a:p>
            <a:r>
              <a:rPr lang="el-GR" sz="3200" b="1" dirty="0">
                <a:solidFill>
                  <a:schemeClr val="tx1"/>
                </a:solidFill>
                <a:latin typeface="Century Gothic" panose="020B0502020202020204" pitchFamily="34" charset="0"/>
                <a:ea typeface="Cambria" panose="02040503050406030204" pitchFamily="18" charset="0"/>
              </a:rPr>
              <a:t>Κατάφερε πολλές φορές να ξεγελάσει τον θάνατο ξεφεύγοντας κυριολεκτικά μέσα απ' τα χέρια των Βρετανών. Αυτό, όμως, που δεν κατάφερε να ξεγελάσει ήταν την προδοσία, που του έστησε καρτέρι στις 3 Μαρτίου 1957.</a:t>
            </a:r>
          </a:p>
          <a:p>
            <a:pPr algn="just"/>
            <a:r>
              <a:rPr lang="el-GR" sz="3200" b="1" dirty="0">
                <a:solidFill>
                  <a:schemeClr val="tx1"/>
                </a:solidFill>
                <a:latin typeface="Century Gothic" panose="020B0502020202020204" pitchFamily="34" charset="0"/>
                <a:ea typeface="Cambria" panose="02040503050406030204" pitchFamily="18" charset="0"/>
              </a:rPr>
              <a:t>Οι Βρετανοί κινήθηκαν προς το Μοναστήρι του Μαχαιρά για ακόμα μια φορά. Σύντομα εντ</a:t>
            </a:r>
            <a:r>
              <a:rPr lang="el-GR" sz="3200" b="1" dirty="0">
                <a:latin typeface="Century Gothic" panose="020B0502020202020204" pitchFamily="34" charset="0"/>
                <a:ea typeface="Cambria" panose="02040503050406030204" pitchFamily="18" charset="0"/>
              </a:rPr>
              <a:t>όπισαν</a:t>
            </a:r>
            <a:r>
              <a:rPr lang="el-GR" sz="3200" b="1" dirty="0">
                <a:solidFill>
                  <a:schemeClr val="tx1"/>
                </a:solidFill>
                <a:latin typeface="Century Gothic" panose="020B0502020202020204" pitchFamily="34" charset="0"/>
                <a:ea typeface="Cambria" panose="02040503050406030204" pitchFamily="18" charset="0"/>
              </a:rPr>
              <a:t> τον χώρο του </a:t>
            </a:r>
            <a:r>
              <a:rPr lang="el-GR" sz="3200" b="1" dirty="0" err="1">
                <a:solidFill>
                  <a:schemeClr val="tx1"/>
                </a:solidFill>
                <a:latin typeface="Century Gothic" panose="020B0502020202020204" pitchFamily="34" charset="0"/>
                <a:ea typeface="Cambria" panose="02040503050406030204" pitchFamily="18" charset="0"/>
              </a:rPr>
              <a:t>κρησφυγέτου</a:t>
            </a:r>
            <a:r>
              <a:rPr lang="el-GR" sz="3200" b="1" dirty="0">
                <a:solidFill>
                  <a:schemeClr val="tx1"/>
                </a:solidFill>
                <a:latin typeface="Century Gothic" panose="020B0502020202020204" pitchFamily="34" charset="0"/>
                <a:ea typeface="Cambria" panose="02040503050406030204" pitchFamily="18" charset="0"/>
              </a:rPr>
              <a:t> βάσει των πληροφοριών που κατείχαν, το οποίο και περικύκλωσαν. </a:t>
            </a:r>
            <a:endParaRPr lang="en-CY" sz="3200" b="1" dirty="0">
              <a:solidFill>
                <a:schemeClr val="tx1"/>
              </a:solidFill>
              <a:latin typeface="Century Gothic" panose="020B0502020202020204" pitchFamily="34" charset="0"/>
              <a:ea typeface="Cambria" panose="02040503050406030204" pitchFamily="18" charset="0"/>
            </a:endParaRPr>
          </a:p>
        </p:txBody>
      </p:sp>
      <p:pic>
        <p:nvPicPr>
          <p:cNvPr id="4" name="Picture 3">
            <a:extLst>
              <a:ext uri="{FF2B5EF4-FFF2-40B4-BE49-F238E27FC236}">
                <a16:creationId xmlns:a16="http://schemas.microsoft.com/office/drawing/2014/main" id="{1E423E90-D934-4158-B583-A1B647CE5F5E}"/>
              </a:ext>
            </a:extLst>
          </p:cNvPr>
          <p:cNvPicPr>
            <a:picLocks noChangeAspect="1"/>
          </p:cNvPicPr>
          <p:nvPr/>
        </p:nvPicPr>
        <p:blipFill>
          <a:blip r:embed="rId2"/>
          <a:stretch>
            <a:fillRect/>
          </a:stretch>
        </p:blipFill>
        <p:spPr>
          <a:xfrm>
            <a:off x="8619616" y="357187"/>
            <a:ext cx="3324225" cy="6143625"/>
          </a:xfrm>
          <a:prstGeom prst="rect">
            <a:avLst/>
          </a:prstGeom>
        </p:spPr>
      </p:pic>
    </p:spTree>
    <p:extLst>
      <p:ext uri="{BB962C8B-B14F-4D97-AF65-F5344CB8AC3E}">
        <p14:creationId xmlns:p14="http://schemas.microsoft.com/office/powerpoint/2010/main" val="3219511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01B930-94E9-4A03-B8F6-EB86AA8B244E}"/>
              </a:ext>
            </a:extLst>
          </p:cNvPr>
          <p:cNvSpPr>
            <a:spLocks noGrp="1"/>
          </p:cNvSpPr>
          <p:nvPr>
            <p:ph idx="1"/>
          </p:nvPr>
        </p:nvSpPr>
        <p:spPr>
          <a:xfrm>
            <a:off x="516733" y="419100"/>
            <a:ext cx="6636542" cy="6096000"/>
          </a:xfrm>
        </p:spPr>
        <p:txBody>
          <a:bodyPr>
            <a:normAutofit lnSpcReduction="10000"/>
          </a:bodyPr>
          <a:lstStyle/>
          <a:p>
            <a:r>
              <a:rPr lang="el-GR" sz="2800" b="1" dirty="0">
                <a:solidFill>
                  <a:schemeClr val="tx1"/>
                </a:solidFill>
                <a:latin typeface="Century Gothic" panose="020B0502020202020204" pitchFamily="34" charset="0"/>
                <a:ea typeface="Cambria" panose="02040503050406030204" pitchFamily="18" charset="0"/>
              </a:rPr>
              <a:t>Μαζί με τον Αυξεντίου, στο κρησφύγετο βρίσκονται και οι σύντροφοί του Ανδρέας Στυλιανού, </a:t>
            </a:r>
            <a:r>
              <a:rPr lang="el-GR" sz="2800" b="1" dirty="0" err="1">
                <a:solidFill>
                  <a:schemeClr val="tx1"/>
                </a:solidFill>
                <a:latin typeface="Century Gothic" panose="020B0502020202020204" pitchFamily="34" charset="0"/>
                <a:ea typeface="Cambria" panose="02040503050406030204" pitchFamily="18" charset="0"/>
              </a:rPr>
              <a:t>Αυγουστής</a:t>
            </a:r>
            <a:r>
              <a:rPr lang="el-GR" sz="2800" b="1" dirty="0">
                <a:solidFill>
                  <a:schemeClr val="tx1"/>
                </a:solidFill>
                <a:latin typeface="Century Gothic" panose="020B0502020202020204" pitchFamily="34" charset="0"/>
                <a:ea typeface="Cambria" panose="02040503050406030204" pitchFamily="18" charset="0"/>
              </a:rPr>
              <a:t> Ευσταθίου, Αντώνης Παπαδόπουλος και Φειδίας Συμεωνίδης. </a:t>
            </a:r>
          </a:p>
          <a:p>
            <a:r>
              <a:rPr lang="el-GR" sz="2800" b="1" dirty="0">
                <a:solidFill>
                  <a:schemeClr val="tx1"/>
                </a:solidFill>
                <a:latin typeface="Century Gothic" panose="020B0502020202020204" pitchFamily="34" charset="0"/>
                <a:ea typeface="Cambria" panose="02040503050406030204" pitchFamily="18" charset="0"/>
              </a:rPr>
              <a:t>Αμέσως τους καλούν να παραδοθούν. Ο "Ζήδρος", γνωρίζει ότι αυτός είναι ο ηρωικός επίλογος που πάντα περίμενε. Γι' αυτό διατάζει τους συντρόφους του να βγουν έξω από το κρησφύγετο, ενώ ο ίδιος μένει, αποφασισμένος να πολεμήσει μέχρις εσχάτων. </a:t>
            </a:r>
            <a:endParaRPr lang="en-CY" sz="2800" b="1" dirty="0">
              <a:solidFill>
                <a:schemeClr val="tx1"/>
              </a:solidFill>
              <a:latin typeface="Century Gothic" panose="020B0502020202020204" pitchFamily="34" charset="0"/>
              <a:ea typeface="Cambria" panose="02040503050406030204" pitchFamily="18" charset="0"/>
            </a:endParaRPr>
          </a:p>
        </p:txBody>
      </p:sp>
      <p:pic>
        <p:nvPicPr>
          <p:cNvPr id="4" name="Picture 3">
            <a:extLst>
              <a:ext uri="{FF2B5EF4-FFF2-40B4-BE49-F238E27FC236}">
                <a16:creationId xmlns:a16="http://schemas.microsoft.com/office/drawing/2014/main" id="{60F42C36-A9A2-448C-A235-72C0BB3FCDE7}"/>
              </a:ext>
            </a:extLst>
          </p:cNvPr>
          <p:cNvPicPr>
            <a:picLocks noChangeAspect="1"/>
          </p:cNvPicPr>
          <p:nvPr/>
        </p:nvPicPr>
        <p:blipFill rotWithShape="1">
          <a:blip r:embed="rId2"/>
          <a:srcRect l="2933" r="2340"/>
          <a:stretch/>
        </p:blipFill>
        <p:spPr>
          <a:xfrm>
            <a:off x="7572375" y="0"/>
            <a:ext cx="4619625" cy="3359949"/>
          </a:xfrm>
          <a:prstGeom prst="rect">
            <a:avLst/>
          </a:prstGeom>
        </p:spPr>
      </p:pic>
      <p:pic>
        <p:nvPicPr>
          <p:cNvPr id="4098" name="Picture 2" descr="Το σώμα και το αίμα του Γρηγόρη Αυξεντίου»(pics + vids) | Διακόνημα">
            <a:extLst>
              <a:ext uri="{FF2B5EF4-FFF2-40B4-BE49-F238E27FC236}">
                <a16:creationId xmlns:a16="http://schemas.microsoft.com/office/drawing/2014/main" id="{499EC0C2-A79D-4F8A-953E-1B4C355DB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75" y="3359949"/>
            <a:ext cx="4619625" cy="348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019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270F28-3CB3-4AF2-9A18-C857AB8D4B47}"/>
              </a:ext>
            </a:extLst>
          </p:cNvPr>
          <p:cNvSpPr>
            <a:spLocks noGrp="1"/>
          </p:cNvSpPr>
          <p:nvPr>
            <p:ph idx="1"/>
          </p:nvPr>
        </p:nvSpPr>
        <p:spPr>
          <a:xfrm>
            <a:off x="478301" y="464234"/>
            <a:ext cx="5616109" cy="5784165"/>
          </a:xfrm>
        </p:spPr>
        <p:txBody>
          <a:bodyPr>
            <a:noAutofit/>
          </a:bodyPr>
          <a:lstStyle/>
          <a:p>
            <a:r>
              <a:rPr lang="en-CY" sz="2800" b="1" dirty="0" err="1">
                <a:effectLst/>
                <a:latin typeface="Century Gothic" panose="020B0502020202020204" pitchFamily="34" charset="0"/>
                <a:ea typeface="Cambria" panose="02040503050406030204" pitchFamily="18" charset="0"/>
                <a:cs typeface="Times New Roman" panose="02020603050405020304" pitchFamily="18" charset="0"/>
              </a:rPr>
              <a:t>Δέκ</a:t>
            </a:r>
            <a:r>
              <a:rPr lang="en-CY" sz="2800" b="1" dirty="0">
                <a:effectLst/>
                <a:latin typeface="Century Gothic" panose="020B0502020202020204" pitchFamily="34" charset="0"/>
                <a:ea typeface="Cambria" panose="02040503050406030204" pitchFamily="18" charset="0"/>
                <a:cs typeface="Times New Roman" panose="02020603050405020304" pitchFamily="18" charset="0"/>
              </a:rPr>
              <a:t>α ολόκληρες ώρες μάχης πέρασαν, ενώ οι Άγγλοι άρχισαν να καλούν ενισχύσεις.  «</a:t>
            </a:r>
            <a:r>
              <a:rPr lang="en-CY" sz="2800" b="1" dirty="0" err="1">
                <a:effectLst/>
                <a:latin typeface="Century Gothic" panose="020B0502020202020204" pitchFamily="34" charset="0"/>
                <a:ea typeface="Cambria" panose="02040503050406030204" pitchFamily="18" charset="0"/>
                <a:cs typeface="Times New Roman" panose="02020603050405020304" pitchFamily="18" charset="0"/>
              </a:rPr>
              <a:t>Γρηγόρη</a:t>
            </a:r>
            <a:r>
              <a:rPr lang="en-CY" sz="2800" b="1" dirty="0">
                <a:effectLst/>
                <a:latin typeface="Century Gothic" panose="020B0502020202020204" pitchFamily="34" charset="0"/>
                <a:ea typeface="Cambria" panose="02040503050406030204" pitchFamily="18" charset="0"/>
                <a:cs typeface="Times New Roman" panose="02020603050405020304" pitchFamily="18" charset="0"/>
              </a:rPr>
              <a:t>, παρα</a:t>
            </a:r>
            <a:r>
              <a:rPr lang="en-CY" sz="2800" b="1" dirty="0" err="1">
                <a:effectLst/>
                <a:latin typeface="Century Gothic" panose="020B0502020202020204" pitchFamily="34" charset="0"/>
                <a:ea typeface="Cambria" panose="02040503050406030204" pitchFamily="18" charset="0"/>
                <a:cs typeface="Times New Roman" panose="02020603050405020304" pitchFamily="18" charset="0"/>
              </a:rPr>
              <a:t>δώσου</a:t>
            </a:r>
            <a:r>
              <a:rPr lang="en-CY" sz="2800" b="1" dirty="0">
                <a:effectLst/>
                <a:latin typeface="Century Gothic" panose="020B0502020202020204" pitchFamily="34" charset="0"/>
                <a:ea typeface="Cambria" panose="02040503050406030204" pitchFamily="18" charset="0"/>
                <a:cs typeface="Times New Roman" panose="02020603050405020304" pitchFamily="18" charset="0"/>
              </a:rPr>
              <a:t>», </a:t>
            </a:r>
            <a:r>
              <a:rPr lang="en-CY" sz="2800" b="1" dirty="0" err="1">
                <a:effectLst/>
                <a:latin typeface="Century Gothic" panose="020B0502020202020204" pitchFamily="34" charset="0"/>
                <a:ea typeface="Cambria" panose="02040503050406030204" pitchFamily="18" charset="0"/>
                <a:cs typeface="Times New Roman" panose="02020603050405020304" pitchFamily="18" charset="0"/>
              </a:rPr>
              <a:t>φών</a:t>
            </a:r>
            <a:r>
              <a:rPr lang="en-CY" sz="2800" b="1" dirty="0">
                <a:effectLst/>
                <a:latin typeface="Century Gothic" panose="020B0502020202020204" pitchFamily="34" charset="0"/>
                <a:ea typeface="Cambria" panose="02040503050406030204" pitchFamily="18" charset="0"/>
                <a:cs typeface="Times New Roman" panose="02020603050405020304" pitchFamily="18" charset="0"/>
              </a:rPr>
              <a:t>αζε σε σπαστά ελληνικά ο Εγγλέζος στρατιώτης. «</a:t>
            </a:r>
            <a:r>
              <a:rPr lang="en-CY" sz="2800" b="1" dirty="0" err="1">
                <a:effectLst/>
                <a:latin typeface="Century Gothic" panose="020B0502020202020204" pitchFamily="34" charset="0"/>
                <a:ea typeface="Cambria" panose="02040503050406030204" pitchFamily="18" charset="0"/>
                <a:cs typeface="Times New Roman" panose="02020603050405020304" pitchFamily="18" charset="0"/>
              </a:rPr>
              <a:t>Μολών</a:t>
            </a:r>
            <a:r>
              <a:rPr lang="en-CY" sz="2800" b="1" dirty="0">
                <a:effectLst/>
                <a:latin typeface="Century Gothic" panose="020B0502020202020204" pitchFamily="34" charset="0"/>
                <a:ea typeface="Cambria" panose="02040503050406030204" pitchFamily="18" charset="0"/>
                <a:cs typeface="Times New Roman" panose="02020603050405020304" pitchFamily="18" charset="0"/>
              </a:rPr>
              <a:t> λαβέ», απ</a:t>
            </a:r>
            <a:r>
              <a:rPr lang="en-CY" sz="2800" b="1" dirty="0" err="1">
                <a:effectLst/>
                <a:latin typeface="Century Gothic" panose="020B0502020202020204" pitchFamily="34" charset="0"/>
                <a:ea typeface="Cambria" panose="02040503050406030204" pitchFamily="18" charset="0"/>
                <a:cs typeface="Times New Roman" panose="02020603050405020304" pitchFamily="18" charset="0"/>
              </a:rPr>
              <a:t>άντησε</a:t>
            </a:r>
            <a:r>
              <a:rPr lang="en-CY" sz="2800" b="1" dirty="0">
                <a:effectLst/>
                <a:latin typeface="Century Gothic" panose="020B0502020202020204" pitchFamily="34" charset="0"/>
                <a:ea typeface="Cambria" panose="02040503050406030204" pitchFamily="18" charset="0"/>
                <a:cs typeface="Times New Roman" panose="02020603050405020304" pitchFamily="18" charset="0"/>
              </a:rPr>
              <a:t> ο </a:t>
            </a:r>
            <a:r>
              <a:rPr lang="en-CY" sz="2800" b="1" dirty="0" err="1">
                <a:effectLst/>
                <a:latin typeface="Century Gothic" panose="020B0502020202020204" pitchFamily="34" charset="0"/>
                <a:ea typeface="Cambria" panose="02040503050406030204" pitchFamily="18" charset="0"/>
                <a:cs typeface="Times New Roman" panose="02020603050405020304" pitchFamily="18" charset="0"/>
              </a:rPr>
              <a:t>Γρηγόρης</a:t>
            </a:r>
            <a:r>
              <a:rPr lang="en-CY" sz="2800" b="1" dirty="0">
                <a:effectLst/>
                <a:latin typeface="Century Gothic" panose="020B0502020202020204" pitchFamily="34" charset="0"/>
                <a:ea typeface="Cambria" panose="02040503050406030204" pitchFamily="18" charset="0"/>
                <a:cs typeface="Times New Roman" panose="02020603050405020304" pitchFamily="18" charset="0"/>
              </a:rPr>
              <a:t>. </a:t>
            </a:r>
            <a:endParaRPr lang="el-GR" sz="2800" b="1" dirty="0">
              <a:effectLst/>
              <a:latin typeface="Century Gothic" panose="020B0502020202020204" pitchFamily="34" charset="0"/>
              <a:ea typeface="Cambria" panose="02040503050406030204" pitchFamily="18" charset="0"/>
              <a:cs typeface="Times New Roman" panose="02020603050405020304" pitchFamily="18" charset="0"/>
            </a:endParaRPr>
          </a:p>
          <a:p>
            <a:r>
              <a:rPr lang="en-CY" sz="2800" b="1" dirty="0">
                <a:effectLst/>
                <a:latin typeface="Century Gothic" panose="020B0502020202020204" pitchFamily="34" charset="0"/>
                <a:ea typeface="Cambria" panose="02040503050406030204" pitchFamily="18" charset="0"/>
                <a:cs typeface="Times New Roman" panose="02020603050405020304" pitchFamily="18" charset="0"/>
              </a:rPr>
              <a:t> </a:t>
            </a:r>
            <a:r>
              <a:rPr lang="en-CY" sz="2800" b="1" dirty="0" err="1">
                <a:effectLst/>
                <a:latin typeface="Century Gothic" panose="020B0502020202020204" pitchFamily="34" charset="0"/>
                <a:ea typeface="Cambria" panose="02040503050406030204" pitchFamily="18" charset="0"/>
                <a:cs typeface="Times New Roman" panose="02020603050405020304" pitchFamily="18" charset="0"/>
              </a:rPr>
              <a:t>Αμέσως</a:t>
            </a:r>
            <a:r>
              <a:rPr lang="en-CY" sz="2800" b="1" dirty="0">
                <a:effectLst/>
                <a:latin typeface="Century Gothic" panose="020B0502020202020204" pitchFamily="34" charset="0"/>
                <a:ea typeface="Cambria" panose="02040503050406030204" pitchFamily="18" charset="0"/>
                <a:cs typeface="Times New Roman" panose="02020603050405020304" pitchFamily="18" charset="0"/>
              </a:rPr>
              <a:t>, </a:t>
            </a:r>
            <a:r>
              <a:rPr lang="en-CY" sz="2800" b="1" dirty="0" err="1">
                <a:effectLst/>
                <a:latin typeface="Century Gothic" panose="020B0502020202020204" pitchFamily="34" charset="0"/>
                <a:ea typeface="Cambria" panose="02040503050406030204" pitchFamily="18" charset="0"/>
                <a:cs typeface="Times New Roman" panose="02020603050405020304" pitchFamily="18" charset="0"/>
              </a:rPr>
              <a:t>τέσσερις</a:t>
            </a:r>
            <a:r>
              <a:rPr lang="en-CY" sz="2800" b="1" dirty="0">
                <a:effectLst/>
                <a:latin typeface="Century Gothic" panose="020B0502020202020204" pitchFamily="34" charset="0"/>
                <a:ea typeface="Cambria" panose="02040503050406030204" pitchFamily="18" charset="0"/>
                <a:cs typeface="Times New Roman" panose="02020603050405020304" pitchFamily="18" charset="0"/>
              </a:rPr>
              <a:t> </a:t>
            </a:r>
            <a:r>
              <a:rPr lang="en-CY" sz="2800" b="1" dirty="0" err="1">
                <a:effectLst/>
                <a:latin typeface="Century Gothic" panose="020B0502020202020204" pitchFamily="34" charset="0"/>
                <a:ea typeface="Cambria" panose="02040503050406030204" pitchFamily="18" charset="0"/>
                <a:cs typeface="Times New Roman" panose="02020603050405020304" pitchFamily="18" charset="0"/>
              </a:rPr>
              <a:t>στρ</a:t>
            </a:r>
            <a:r>
              <a:rPr lang="en-CY" sz="2800" b="1" dirty="0">
                <a:effectLst/>
                <a:latin typeface="Century Gothic" panose="020B0502020202020204" pitchFamily="34" charset="0"/>
                <a:ea typeface="Cambria" panose="02040503050406030204" pitchFamily="18" charset="0"/>
                <a:cs typeface="Times New Roman" panose="02020603050405020304" pitchFamily="18" charset="0"/>
              </a:rPr>
              <a:t>ατιώτες όρμησαν προς το στόμιο του κρησφ</a:t>
            </a:r>
            <a:r>
              <a:rPr lang="el-GR" sz="2800" b="1" dirty="0" err="1">
                <a:effectLst/>
                <a:latin typeface="Century Gothic" panose="020B0502020202020204" pitchFamily="34" charset="0"/>
                <a:ea typeface="Cambria" panose="02040503050406030204" pitchFamily="18" charset="0"/>
                <a:cs typeface="Times New Roman" panose="02020603050405020304" pitchFamily="18" charset="0"/>
              </a:rPr>
              <a:t>υγέ</a:t>
            </a:r>
            <a:r>
              <a:rPr lang="en-CY" sz="2800" b="1" dirty="0" err="1">
                <a:effectLst/>
                <a:latin typeface="Century Gothic" panose="020B0502020202020204" pitchFamily="34" charset="0"/>
                <a:ea typeface="Cambria" panose="02040503050406030204" pitchFamily="18" charset="0"/>
                <a:cs typeface="Times New Roman" panose="02020603050405020304" pitchFamily="18" charset="0"/>
              </a:rPr>
              <a:t>του</a:t>
            </a:r>
            <a:r>
              <a:rPr lang="en-CY" sz="2800" b="1" dirty="0">
                <a:effectLst/>
                <a:latin typeface="Century Gothic" panose="020B0502020202020204" pitchFamily="34" charset="0"/>
                <a:ea typeface="Cambria" panose="02040503050406030204" pitchFamily="18" charset="0"/>
                <a:cs typeface="Times New Roman" panose="02020603050405020304" pitchFamily="18" charset="0"/>
              </a:rPr>
              <a:t>. Ο </a:t>
            </a:r>
            <a:r>
              <a:rPr lang="en-CY" sz="2800" b="1" dirty="0" err="1">
                <a:effectLst/>
                <a:latin typeface="Century Gothic" panose="020B0502020202020204" pitchFamily="34" charset="0"/>
                <a:ea typeface="Cambria" panose="02040503050406030204" pitchFamily="18" charset="0"/>
                <a:cs typeface="Times New Roman" panose="02020603050405020304" pitchFamily="18" charset="0"/>
              </a:rPr>
              <a:t>Αυξεντίου</a:t>
            </a:r>
            <a:r>
              <a:rPr lang="en-CY" sz="2800" b="1" dirty="0">
                <a:effectLst/>
                <a:latin typeface="Century Gothic" panose="020B0502020202020204" pitchFamily="34" charset="0"/>
                <a:ea typeface="Cambria" panose="02040503050406030204" pitchFamily="18" charset="0"/>
                <a:cs typeface="Times New Roman" panose="02020603050405020304" pitchFamily="18" charset="0"/>
              </a:rPr>
              <a:t> </a:t>
            </a:r>
            <a:r>
              <a:rPr lang="en-CY" sz="2800" b="1" dirty="0" err="1">
                <a:effectLst/>
                <a:latin typeface="Century Gothic" panose="020B0502020202020204" pitchFamily="34" charset="0"/>
                <a:ea typeface="Cambria" panose="02040503050406030204" pitchFamily="18" charset="0"/>
                <a:cs typeface="Times New Roman" panose="02020603050405020304" pitchFamily="18" charset="0"/>
              </a:rPr>
              <a:t>άρχισε</a:t>
            </a:r>
            <a:r>
              <a:rPr lang="en-CY" sz="2800" b="1" dirty="0">
                <a:effectLst/>
                <a:latin typeface="Century Gothic" panose="020B0502020202020204" pitchFamily="34" charset="0"/>
                <a:ea typeface="Cambria" panose="02040503050406030204" pitchFamily="18" charset="0"/>
                <a:cs typeface="Times New Roman" panose="02020603050405020304" pitchFamily="18" charset="0"/>
              </a:rPr>
              <a:t> να π</a:t>
            </a:r>
            <a:r>
              <a:rPr lang="en-CY" sz="2800" b="1" dirty="0" err="1">
                <a:effectLst/>
                <a:latin typeface="Century Gothic" panose="020B0502020202020204" pitchFamily="34" charset="0"/>
                <a:ea typeface="Cambria" panose="02040503050406030204" pitchFamily="18" charset="0"/>
                <a:cs typeface="Times New Roman" panose="02020603050405020304" pitchFamily="18" charset="0"/>
              </a:rPr>
              <a:t>υρο</a:t>
            </a:r>
            <a:r>
              <a:rPr lang="en-CY" sz="2800" b="1" dirty="0">
                <a:effectLst/>
                <a:latin typeface="Century Gothic" panose="020B0502020202020204" pitchFamily="34" charset="0"/>
                <a:ea typeface="Cambria" panose="02040503050406030204" pitchFamily="18" charset="0"/>
                <a:cs typeface="Times New Roman" panose="02020603050405020304" pitchFamily="18" charset="0"/>
              </a:rPr>
              <a:t>βολεί, σκοτώνοντας τον έναν από αυτούς. </a:t>
            </a:r>
            <a:endParaRPr lang="en-CY" sz="2800" b="1" dirty="0">
              <a:latin typeface="Century Gothic" panose="020B0502020202020204" pitchFamily="34" charset="0"/>
              <a:ea typeface="Cambria" panose="02040503050406030204" pitchFamily="18" charset="0"/>
            </a:endParaRPr>
          </a:p>
        </p:txBody>
      </p:sp>
      <p:pic>
        <p:nvPicPr>
          <p:cNvPr id="4" name="Picture 3">
            <a:extLst>
              <a:ext uri="{FF2B5EF4-FFF2-40B4-BE49-F238E27FC236}">
                <a16:creationId xmlns:a16="http://schemas.microsoft.com/office/drawing/2014/main" id="{6B3B73A4-83AE-4941-BB04-9EBF36D5C698}"/>
              </a:ext>
            </a:extLst>
          </p:cNvPr>
          <p:cNvPicPr>
            <a:picLocks noChangeAspect="1"/>
          </p:cNvPicPr>
          <p:nvPr/>
        </p:nvPicPr>
        <p:blipFill rotWithShape="1">
          <a:blip r:embed="rId3"/>
          <a:srcRect l="1679" r="52897" b="1"/>
          <a:stretch/>
        </p:blipFill>
        <p:spPr>
          <a:xfrm>
            <a:off x="6094410" y="609601"/>
            <a:ext cx="5449889" cy="563879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307856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CY"/>
          </a:p>
        </p:txBody>
      </p:sp>
      <p:pic>
        <p:nvPicPr>
          <p:cNvPr id="4" name="Picture 3">
            <a:extLst>
              <a:ext uri="{FF2B5EF4-FFF2-40B4-BE49-F238E27FC236}">
                <a16:creationId xmlns:a16="http://schemas.microsoft.com/office/drawing/2014/main" id="{3B0BFC8B-91C5-2E52-8374-5B259C01D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3992" y="1794032"/>
            <a:ext cx="5449889" cy="3269933"/>
          </a:xfrm>
          <a:prstGeom prst="rect">
            <a:avLst/>
          </a:prstGeom>
          <a:effectLst/>
        </p:spPr>
      </p:pic>
      <p:sp>
        <p:nvSpPr>
          <p:cNvPr id="15" name="Rectangle 14">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Y"/>
          </a:p>
        </p:txBody>
      </p:sp>
      <p:sp>
        <p:nvSpPr>
          <p:cNvPr id="3" name="Content Placeholder 2">
            <a:extLst>
              <a:ext uri="{FF2B5EF4-FFF2-40B4-BE49-F238E27FC236}">
                <a16:creationId xmlns:a16="http://schemas.microsoft.com/office/drawing/2014/main" id="{762688FD-9F4E-4798-9ECC-16529651EB9E}"/>
              </a:ext>
            </a:extLst>
          </p:cNvPr>
          <p:cNvSpPr>
            <a:spLocks noGrp="1"/>
          </p:cNvSpPr>
          <p:nvPr>
            <p:ph idx="1"/>
          </p:nvPr>
        </p:nvSpPr>
        <p:spPr>
          <a:xfrm>
            <a:off x="329785" y="194872"/>
            <a:ext cx="4485656" cy="6028947"/>
          </a:xfrm>
        </p:spPr>
        <p:txBody>
          <a:bodyPr>
            <a:normAutofit fontScale="92500" lnSpcReduction="10000"/>
          </a:bodyPr>
          <a:lstStyle/>
          <a:p>
            <a:pPr marL="800100" indent="-457200">
              <a:spcAft>
                <a:spcPts val="800"/>
              </a:spcAft>
            </a:pPr>
            <a:r>
              <a:rPr lang="en-CY" sz="2800" b="1" dirty="0" err="1">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Σύμφων</a:t>
            </a:r>
            <a:r>
              <a:rPr lang="en-CY" sz="2800" b="1" dirty="0">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α με μαρτυρία του συμπολεμιστή του, Αυγουστή Ευσταθίου, μετά τη ρίψη χειροβομβίδας στο κρησφύγετο, οι Άγγλοι τον διέταξαν να επιστρέψει εκεί</a:t>
            </a:r>
            <a:r>
              <a:rPr lang="el-GR" sz="2800" b="1" dirty="0">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a:t>
            </a:r>
            <a:r>
              <a:rPr lang="en-CY" sz="2800" b="1" dirty="0">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 </a:t>
            </a:r>
            <a:r>
              <a:rPr lang="en-CY" sz="2800" b="1" dirty="0" err="1">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γι</a:t>
            </a:r>
            <a:r>
              <a:rPr lang="en-CY" sz="2800" b="1" dirty="0">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α να εξακριβώσει</a:t>
            </a:r>
            <a:r>
              <a:rPr lang="el-GR" sz="2800" b="1" dirty="0">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a:t>
            </a:r>
            <a:r>
              <a:rPr lang="en-CY" sz="2800" b="1" dirty="0">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 αν ο </a:t>
            </a:r>
            <a:r>
              <a:rPr lang="en-CY" sz="2800" b="1" dirty="0" err="1">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Αυξεντίου</a:t>
            </a:r>
            <a:r>
              <a:rPr lang="en-CY" sz="2800" b="1" dirty="0">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 </a:t>
            </a:r>
            <a:r>
              <a:rPr lang="en-CY" sz="2800" b="1" dirty="0" err="1">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ήτ</a:t>
            </a:r>
            <a:r>
              <a:rPr lang="en-CY" sz="2800" b="1" dirty="0">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αν νεκρός και να τον σύρει έξω.  </a:t>
            </a:r>
            <a:r>
              <a:rPr lang="en-CY" sz="2800" b="1" dirty="0" err="1">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Αν</a:t>
            </a:r>
            <a:r>
              <a:rPr lang="en-CY" sz="2800" b="1" dirty="0">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 </a:t>
            </a:r>
            <a:r>
              <a:rPr lang="en-CY" sz="2800" b="1" dirty="0" err="1">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όμως</a:t>
            </a:r>
            <a:r>
              <a:rPr lang="en-CY" sz="2800" b="1" dirty="0">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 </a:t>
            </a:r>
            <a:r>
              <a:rPr lang="en-CY" sz="2800" b="1" dirty="0" err="1">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ήτ</a:t>
            </a:r>
            <a:r>
              <a:rPr lang="en-CY" sz="2800" b="1" dirty="0">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rPr>
              <a:t>αν ζωντανός, έπρεπε να τον πείσει να παραδοθεί. </a:t>
            </a:r>
            <a:endParaRPr lang="el-GR" sz="2800" b="1" dirty="0">
              <a:solidFill>
                <a:srgbClr val="EBEBEB"/>
              </a:solidFill>
              <a:effectLst/>
              <a:latin typeface="Century Gothic" panose="020B050202020202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2505243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2C8AF3-D811-46B6-9EF1-1ECA506F8501}"/>
              </a:ext>
            </a:extLst>
          </p:cNvPr>
          <p:cNvSpPr>
            <a:spLocks noGrp="1"/>
          </p:cNvSpPr>
          <p:nvPr>
            <p:ph idx="1"/>
          </p:nvPr>
        </p:nvSpPr>
        <p:spPr/>
        <p:txBody>
          <a:bodyPr/>
          <a:lstStyle/>
          <a:p>
            <a:r>
              <a:rPr lang="el-GR" sz="3200" dirty="0">
                <a:latin typeface="Century Gothic" panose="020B0502020202020204" pitchFamily="34" charset="0"/>
                <a:ea typeface="Cambria" panose="02040503050406030204" pitchFamily="18" charset="0"/>
              </a:rPr>
              <a:t>Ο Αυγουστής μπήκε μέσα και βρήκε τον Αυξέντιου μισοτραυματισμένο αλλά ζωντανό και έτοιμο να ξαναεπιδοθεί στη μάχη. «Πάρε το όπλο και άρχισε να ρίχνεις». Ο Γρηγόρης φώναξε: «Τώρα είμαστε δύο. Ελάτε να μας πάρετε». Και η μάχη συνεχίστηκε ως το απόγευμα.</a:t>
            </a:r>
          </a:p>
          <a:p>
            <a:endParaRPr lang="en-CY" dirty="0"/>
          </a:p>
        </p:txBody>
      </p:sp>
    </p:spTree>
    <p:extLst>
      <p:ext uri="{BB962C8B-B14F-4D97-AF65-F5344CB8AC3E}">
        <p14:creationId xmlns:p14="http://schemas.microsoft.com/office/powerpoint/2010/main" val="1393844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ACBEBF-F6CF-4DF3-ADBC-E17FA5F76075}"/>
              </a:ext>
            </a:extLst>
          </p:cNvPr>
          <p:cNvPicPr>
            <a:picLocks noChangeAspect="1"/>
          </p:cNvPicPr>
          <p:nvPr/>
        </p:nvPicPr>
        <p:blipFill rotWithShape="1">
          <a:blip r:embed="rId2">
            <a:alphaModFix amt="35000"/>
          </a:blip>
          <a:srcRect t="15414"/>
          <a:stretch/>
        </p:blipFill>
        <p:spPr>
          <a:xfrm>
            <a:off x="3174" y="10"/>
            <a:ext cx="12192000" cy="6857990"/>
          </a:xfrm>
          <a:prstGeom prst="rect">
            <a:avLst/>
          </a:prstGeom>
        </p:spPr>
      </p:pic>
      <p:sp>
        <p:nvSpPr>
          <p:cNvPr id="3" name="Content Placeholder 2">
            <a:extLst>
              <a:ext uri="{FF2B5EF4-FFF2-40B4-BE49-F238E27FC236}">
                <a16:creationId xmlns:a16="http://schemas.microsoft.com/office/drawing/2014/main" id="{46E5D5F1-FA3B-4B39-BA8F-8165BA26D0E0}"/>
              </a:ext>
            </a:extLst>
          </p:cNvPr>
          <p:cNvSpPr>
            <a:spLocks noGrp="1"/>
          </p:cNvSpPr>
          <p:nvPr>
            <p:ph idx="1"/>
          </p:nvPr>
        </p:nvSpPr>
        <p:spPr>
          <a:xfrm>
            <a:off x="9523" y="4696287"/>
            <a:ext cx="12192000" cy="2161703"/>
          </a:xfrm>
        </p:spPr>
        <p:txBody>
          <a:bodyPr>
            <a:normAutofit/>
          </a:bodyPr>
          <a:lstStyle/>
          <a:p>
            <a:pPr marL="0" indent="0">
              <a:buNone/>
            </a:pPr>
            <a:r>
              <a:rPr lang="el-GR" sz="3200" b="1" dirty="0">
                <a:solidFill>
                  <a:schemeClr val="tx1"/>
                </a:solidFill>
                <a:latin typeface="Century Gothic" panose="020B0502020202020204" pitchFamily="34" charset="0"/>
                <a:ea typeface="Cambria" panose="02040503050406030204" pitchFamily="18" charset="0"/>
              </a:rPr>
              <a:t>Οι Άγγλοι αντιλαμβάνονται πως δεν ήταν δυνατόν να πάρουν τον Αυξέντιου ζωντανό. Γι' αυτό αποφασίζουν να βάλουν φωτιά εντός του κρησφύγετου, για να τους αναγκάσουν να εξέλθουν. </a:t>
            </a:r>
            <a:endParaRPr lang="en-CY" sz="3200" b="1" dirty="0">
              <a:solidFill>
                <a:schemeClr val="tx1"/>
              </a:solidFill>
              <a:latin typeface="Century Gothic" panose="020B0502020202020204" pitchFamily="34" charset="0"/>
              <a:ea typeface="Cambria" panose="02040503050406030204" pitchFamily="18" charset="0"/>
            </a:endParaRPr>
          </a:p>
        </p:txBody>
      </p:sp>
    </p:spTree>
    <p:extLst>
      <p:ext uri="{BB962C8B-B14F-4D97-AF65-F5344CB8AC3E}">
        <p14:creationId xmlns:p14="http://schemas.microsoft.com/office/powerpoint/2010/main" val="454605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8F68F8-9CBE-436E-83F0-A045D641BBF8}"/>
              </a:ext>
            </a:extLst>
          </p:cNvPr>
          <p:cNvPicPr>
            <a:picLocks noChangeAspect="1"/>
          </p:cNvPicPr>
          <p:nvPr/>
        </p:nvPicPr>
        <p:blipFill rotWithShape="1">
          <a:blip r:embed="rId2"/>
          <a:srcRect r="-2" b="6363"/>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3" name="Content Placeholder 2">
            <a:extLst>
              <a:ext uri="{FF2B5EF4-FFF2-40B4-BE49-F238E27FC236}">
                <a16:creationId xmlns:a16="http://schemas.microsoft.com/office/drawing/2014/main" id="{F0EBB0C2-C38D-4A4B-9478-E2FEBC54DEA9}"/>
              </a:ext>
            </a:extLst>
          </p:cNvPr>
          <p:cNvSpPr>
            <a:spLocks noGrp="1"/>
          </p:cNvSpPr>
          <p:nvPr>
            <p:ph idx="1"/>
          </p:nvPr>
        </p:nvSpPr>
        <p:spPr>
          <a:xfrm>
            <a:off x="7380600" y="523782"/>
            <a:ext cx="4488845" cy="5903651"/>
          </a:xfrm>
        </p:spPr>
        <p:txBody>
          <a:bodyPr anchor="t">
            <a:normAutofit fontScale="92500" lnSpcReduction="10000"/>
          </a:bodyPr>
          <a:lstStyle/>
          <a:p>
            <a:r>
              <a:rPr lang="el-GR" sz="2800" b="1" dirty="0">
                <a:solidFill>
                  <a:schemeClr val="tx1"/>
                </a:solidFill>
                <a:latin typeface="Century Gothic" panose="020B0502020202020204" pitchFamily="34" charset="0"/>
                <a:ea typeface="Cambria" panose="02040503050406030204" pitchFamily="18" charset="0"/>
              </a:rPr>
              <a:t>Ο Αυξεντίου διατάζει για ακόμα μια φορά τον </a:t>
            </a:r>
            <a:r>
              <a:rPr lang="el-GR" sz="2800" b="1" dirty="0" err="1">
                <a:solidFill>
                  <a:schemeClr val="tx1"/>
                </a:solidFill>
                <a:latin typeface="Century Gothic" panose="020B0502020202020204" pitchFamily="34" charset="0"/>
                <a:ea typeface="Cambria" panose="02040503050406030204" pitchFamily="18" charset="0"/>
              </a:rPr>
              <a:t>Αυγουστή</a:t>
            </a:r>
            <a:r>
              <a:rPr lang="el-GR" sz="2800" b="1" dirty="0">
                <a:solidFill>
                  <a:schemeClr val="tx1"/>
                </a:solidFill>
                <a:latin typeface="Century Gothic" panose="020B0502020202020204" pitchFamily="34" charset="0"/>
                <a:ea typeface="Cambria" panose="02040503050406030204" pitchFamily="18" charset="0"/>
              </a:rPr>
              <a:t> να φύγει. </a:t>
            </a:r>
          </a:p>
          <a:p>
            <a:r>
              <a:rPr lang="el-GR" sz="2800" b="1" dirty="0">
                <a:solidFill>
                  <a:schemeClr val="tx1"/>
                </a:solidFill>
                <a:latin typeface="Century Gothic" panose="020B0502020202020204" pitchFamily="34" charset="0"/>
                <a:ea typeface="Cambria" panose="02040503050406030204" pitchFamily="18" charset="0"/>
              </a:rPr>
              <a:t>Ξέρει ότι τώρα βρίσκεται αντιμέτωπος με το πεπρωμένο του. Δεν μπορεί αυτή τη φορά να ξεφύγει. </a:t>
            </a:r>
          </a:p>
          <a:p>
            <a:r>
              <a:rPr lang="el-GR" sz="2800" b="1" dirty="0">
                <a:solidFill>
                  <a:schemeClr val="tx1"/>
                </a:solidFill>
                <a:latin typeface="Century Gothic" panose="020B0502020202020204" pitchFamily="34" charset="0"/>
                <a:ea typeface="Cambria" panose="02040503050406030204" pitchFamily="18" charset="0"/>
              </a:rPr>
              <a:t>Το κρησφύγετο σύντομα γίνεται παρανάλωμα του πυρός. Ο «</a:t>
            </a:r>
            <a:r>
              <a:rPr lang="el-GR" sz="2800" b="1" dirty="0" err="1">
                <a:solidFill>
                  <a:schemeClr val="tx1"/>
                </a:solidFill>
                <a:latin typeface="Century Gothic" panose="020B0502020202020204" pitchFamily="34" charset="0"/>
                <a:ea typeface="Cambria" panose="02040503050406030204" pitchFamily="18" charset="0"/>
              </a:rPr>
              <a:t>Μάστρος</a:t>
            </a:r>
            <a:r>
              <a:rPr lang="el-GR" sz="2800" b="1" dirty="0">
                <a:solidFill>
                  <a:schemeClr val="tx1"/>
                </a:solidFill>
                <a:latin typeface="Century Gothic" panose="020B0502020202020204" pitchFamily="34" charset="0"/>
                <a:ea typeface="Cambria" panose="02040503050406030204" pitchFamily="18" charset="0"/>
              </a:rPr>
              <a:t>» βρίσκει ηρωικό θάνατο, μαχόμενος για τα ιδανικά του, την Πατρίδα, την Ελευθερία.</a:t>
            </a:r>
            <a:endParaRPr lang="en-CY" sz="2800" b="1" dirty="0">
              <a:solidFill>
                <a:schemeClr val="tx1"/>
              </a:solidFill>
              <a:latin typeface="Century Gothic" panose="020B0502020202020204" pitchFamily="34" charset="0"/>
              <a:ea typeface="Cambria" panose="02040503050406030204" pitchFamily="18" charset="0"/>
            </a:endParaRPr>
          </a:p>
        </p:txBody>
      </p:sp>
    </p:spTree>
    <p:extLst>
      <p:ext uri="{BB962C8B-B14F-4D97-AF65-F5344CB8AC3E}">
        <p14:creationId xmlns:p14="http://schemas.microsoft.com/office/powerpoint/2010/main" val="2664932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CE6888-F3D0-417B-9BF4-F133189F3B77}"/>
              </a:ext>
            </a:extLst>
          </p:cNvPr>
          <p:cNvSpPr>
            <a:spLocks noGrp="1"/>
          </p:cNvSpPr>
          <p:nvPr>
            <p:ph idx="1"/>
          </p:nvPr>
        </p:nvSpPr>
        <p:spPr>
          <a:xfrm>
            <a:off x="614364" y="1343026"/>
            <a:ext cx="6222756" cy="4880794"/>
          </a:xfrm>
        </p:spPr>
        <p:txBody>
          <a:bodyPr>
            <a:normAutofit/>
          </a:bodyPr>
          <a:lstStyle/>
          <a:p>
            <a:pPr marL="0" indent="0">
              <a:buNone/>
            </a:pPr>
            <a:r>
              <a:rPr lang="el-GR" sz="3600" b="1" dirty="0">
                <a:solidFill>
                  <a:srgbClr val="FFFFFF"/>
                </a:solidFill>
                <a:latin typeface="Century Gothic" panose="020B0502020202020204" pitchFamily="34" charset="0"/>
                <a:ea typeface="Cambria" panose="02040503050406030204" pitchFamily="18" charset="0"/>
              </a:rPr>
              <a:t>Το καμένο σώμα του μεταφέρεται από τους Βρετανούς στον χώρο όπου σήμερα βρίσκονται τα φυλακισμένα μνήματα, όπου και θάβεται κρυφά, υπό τον φόβο μαζικών εκδηλώσεων από τον λαό.</a:t>
            </a:r>
            <a:endParaRPr lang="en-CY" sz="3600" b="1" dirty="0">
              <a:solidFill>
                <a:srgbClr val="FFFFFF"/>
              </a:solidFill>
              <a:latin typeface="Century Gothic" panose="020B0502020202020204" pitchFamily="34" charset="0"/>
              <a:ea typeface="Cambria" panose="02040503050406030204" pitchFamily="18" charset="0"/>
            </a:endParaRPr>
          </a:p>
        </p:txBody>
      </p:sp>
      <p:pic>
        <p:nvPicPr>
          <p:cNvPr id="4" name="Picture 3">
            <a:extLst>
              <a:ext uri="{FF2B5EF4-FFF2-40B4-BE49-F238E27FC236}">
                <a16:creationId xmlns:a16="http://schemas.microsoft.com/office/drawing/2014/main" id="{E17D7C9E-9494-4AF6-BB67-C3E8433E5710}"/>
              </a:ext>
            </a:extLst>
          </p:cNvPr>
          <p:cNvPicPr>
            <a:picLocks noChangeAspect="1"/>
          </p:cNvPicPr>
          <p:nvPr/>
        </p:nvPicPr>
        <p:blipFill rotWithShape="1">
          <a:blip r:embed="rId3"/>
          <a:srcRect r="-1" b="1978"/>
          <a:stretch/>
        </p:blipFill>
        <p:spPr>
          <a:xfrm>
            <a:off x="7230352" y="2"/>
            <a:ext cx="4962068" cy="34289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p:spPr>
      </p:pic>
      <p:pic>
        <p:nvPicPr>
          <p:cNvPr id="5" name="Picture 4" descr="Timeline&#10;&#10;Description automatically generated">
            <a:extLst>
              <a:ext uri="{FF2B5EF4-FFF2-40B4-BE49-F238E27FC236}">
                <a16:creationId xmlns:a16="http://schemas.microsoft.com/office/drawing/2014/main" id="{F6967C03-1741-44B8-91BA-CA19A36F18B5}"/>
              </a:ext>
            </a:extLst>
          </p:cNvPr>
          <p:cNvPicPr>
            <a:picLocks noChangeAspect="1"/>
          </p:cNvPicPr>
          <p:nvPr/>
        </p:nvPicPr>
        <p:blipFill rotWithShape="1">
          <a:blip r:embed="rId4"/>
          <a:srcRect r="8088"/>
          <a:stretch/>
        </p:blipFill>
        <p:spPr>
          <a:xfrm>
            <a:off x="7228756" y="3428997"/>
            <a:ext cx="4963244" cy="34290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p:spPr>
      </p:pic>
    </p:spTree>
    <p:extLst>
      <p:ext uri="{BB962C8B-B14F-4D97-AF65-F5344CB8AC3E}">
        <p14:creationId xmlns:p14="http://schemas.microsoft.com/office/powerpoint/2010/main" val="1138799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F40197-1BE1-427F-AC9C-FEAAE39544FE}"/>
              </a:ext>
            </a:extLst>
          </p:cNvPr>
          <p:cNvSpPr>
            <a:spLocks noGrp="1"/>
          </p:cNvSpPr>
          <p:nvPr>
            <p:ph idx="1"/>
          </p:nvPr>
        </p:nvSpPr>
        <p:spPr>
          <a:xfrm>
            <a:off x="74355" y="408996"/>
            <a:ext cx="7350079" cy="5759388"/>
          </a:xfrm>
        </p:spPr>
        <p:txBody>
          <a:bodyPr>
            <a:normAutofit/>
          </a:bodyPr>
          <a:lstStyle/>
          <a:p>
            <a:pPr marL="800100" indent="-457200">
              <a:spcAft>
                <a:spcPts val="800"/>
              </a:spcAft>
            </a:pPr>
            <a:r>
              <a:rPr lang="en-CY" sz="28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Ο μα</a:t>
            </a:r>
            <a:r>
              <a:rPr lang="en-CY" sz="28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ρτυρικός</a:t>
            </a:r>
            <a:r>
              <a:rPr lang="en-CY" sz="28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CY" sz="28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θάν</a:t>
            </a:r>
            <a:r>
              <a:rPr lang="en-CY" sz="28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ατος του Γρηγόρη Αυξεντίου έχει γίνει πηγή έμπνευσης για πολλούς ποιητές, με σημαντικότερο το ποίημα του Γιάννη Ρίτσου «</a:t>
            </a:r>
            <a:r>
              <a:rPr lang="el-GR" sz="28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Ο</a:t>
            </a:r>
            <a:r>
              <a:rPr lang="en-CY" sz="28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l-GR" sz="2800" b="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Α</a:t>
            </a:r>
            <a:r>
              <a:rPr lang="en-CY" sz="28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π</a:t>
            </a:r>
            <a:r>
              <a:rPr lang="en-CY" sz="28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οχ</a:t>
            </a:r>
            <a:r>
              <a:rPr lang="en-CY" sz="28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αιρετισμός». </a:t>
            </a:r>
            <a:endParaRPr lang="el-GR" sz="28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p>
            <a:pPr marL="800100" indent="-457200">
              <a:spcAft>
                <a:spcPts val="800"/>
              </a:spcAft>
            </a:pPr>
            <a:r>
              <a:rPr lang="en-CY" sz="28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Ο </a:t>
            </a:r>
            <a:r>
              <a:rPr lang="en-CY" sz="28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Γρηγόρης</a:t>
            </a:r>
            <a:r>
              <a:rPr lang="en-CY" sz="28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CY" sz="28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Αυξεντίου</a:t>
            </a:r>
            <a:r>
              <a:rPr lang="en-CY" sz="28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CY" sz="28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έχει</a:t>
            </a:r>
            <a:r>
              <a:rPr lang="en-CY" sz="28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κατα</a:t>
            </a:r>
            <a:r>
              <a:rPr lang="en-CY" sz="28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λά</a:t>
            </a:r>
            <a:r>
              <a:rPr lang="en-CY" sz="28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βει τη θέση του στο Πάνθεο των Ηρώων του Έθνους. Η </a:t>
            </a:r>
            <a:r>
              <a:rPr lang="en-CY" sz="2800" b="1"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θυσί</a:t>
            </a:r>
            <a:r>
              <a:rPr lang="en-CY" sz="28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α του πρέπει να είναι πρότυπο για τις νέες γενιές αλλά και φάρος διδασκαλίας για τους πιο παλιούς.</a:t>
            </a:r>
          </a:p>
          <a:p>
            <a:pPr marL="0" indent="0">
              <a:buNone/>
            </a:pPr>
            <a:endParaRPr lang="en-CY" dirty="0"/>
          </a:p>
        </p:txBody>
      </p:sp>
      <p:pic>
        <p:nvPicPr>
          <p:cNvPr id="4" name="Picture 3" descr="Text, letter&#10;&#10;Description automatically generated">
            <a:extLst>
              <a:ext uri="{FF2B5EF4-FFF2-40B4-BE49-F238E27FC236}">
                <a16:creationId xmlns:a16="http://schemas.microsoft.com/office/drawing/2014/main" id="{E7432BB5-E61F-48C3-BBCF-651732065F23}"/>
              </a:ext>
            </a:extLst>
          </p:cNvPr>
          <p:cNvPicPr>
            <a:picLocks noChangeAspect="1"/>
          </p:cNvPicPr>
          <p:nvPr/>
        </p:nvPicPr>
        <p:blipFill rotWithShape="1">
          <a:blip r:embed="rId2"/>
          <a:srcRect t="1940" b="7412"/>
          <a:stretch/>
        </p:blipFill>
        <p:spPr>
          <a:xfrm>
            <a:off x="7480785" y="484763"/>
            <a:ext cx="4537691" cy="6071358"/>
          </a:xfrm>
          <a:custGeom>
            <a:avLst/>
            <a:gdLst/>
            <a:ahLst/>
            <a:cxnLst/>
            <a:rect l="l" t="t" r="r" b="b"/>
            <a:pathLst>
              <a:path w="3239538" h="4334450">
                <a:moveTo>
                  <a:pt x="322464" y="0"/>
                </a:moveTo>
                <a:lnTo>
                  <a:pt x="3239538" y="0"/>
                </a:lnTo>
                <a:lnTo>
                  <a:pt x="3239538" y="4011987"/>
                </a:lnTo>
                <a:lnTo>
                  <a:pt x="2917075" y="4334450"/>
                </a:lnTo>
                <a:lnTo>
                  <a:pt x="0" y="4334450"/>
                </a:lnTo>
                <a:lnTo>
                  <a:pt x="0" y="322464"/>
                </a:lnTo>
                <a:close/>
              </a:path>
            </a:pathLst>
          </a:custGeom>
          <a:ln w="15875">
            <a:solidFill>
              <a:srgbClr val="FFFFFF">
                <a:alpha val="40000"/>
              </a:srgbClr>
            </a:solidFill>
          </a:ln>
          <a:effectLst>
            <a:innerShdw blurRad="57150" dist="38100" dir="14460000">
              <a:prstClr val="black">
                <a:alpha val="70000"/>
              </a:prstClr>
            </a:innerShdw>
          </a:effectLst>
        </p:spPr>
      </p:pic>
    </p:spTree>
    <p:extLst>
      <p:ext uri="{BB962C8B-B14F-4D97-AF65-F5344CB8AC3E}">
        <p14:creationId xmlns:p14="http://schemas.microsoft.com/office/powerpoint/2010/main" val="1963913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itsosapoxairetismosnew">
            <a:hlinkClick r:id="" action="ppaction://media"/>
            <a:extLst>
              <a:ext uri="{FF2B5EF4-FFF2-40B4-BE49-F238E27FC236}">
                <a16:creationId xmlns:a16="http://schemas.microsoft.com/office/drawing/2014/main" id="{A623EA05-61D0-65DC-3FDB-4170F553F4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1194" y="194449"/>
            <a:ext cx="10916419" cy="6135692"/>
          </a:xfrm>
          <a:prstGeom prst="rect">
            <a:avLst/>
          </a:prstGeom>
        </p:spPr>
      </p:pic>
    </p:spTree>
    <p:extLst>
      <p:ext uri="{BB962C8B-B14F-4D97-AF65-F5344CB8AC3E}">
        <p14:creationId xmlns:p14="http://schemas.microsoft.com/office/powerpoint/2010/main" val="216036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B6E48B-23D4-4C3A-9BB0-859F527DA361}"/>
              </a:ext>
            </a:extLst>
          </p:cNvPr>
          <p:cNvSpPr>
            <a:spLocks noGrp="1"/>
          </p:cNvSpPr>
          <p:nvPr>
            <p:ph idx="1"/>
          </p:nvPr>
        </p:nvSpPr>
        <p:spPr>
          <a:xfrm>
            <a:off x="300252" y="682389"/>
            <a:ext cx="10849970" cy="5936776"/>
          </a:xfrm>
        </p:spPr>
        <p:txBody>
          <a:bodyPr vert="horz" lIns="91440" tIns="45720" rIns="91440" bIns="45720" rtlCol="0" anchor="t">
            <a:normAutofit fontScale="92500" lnSpcReduction="20000"/>
          </a:bodyPr>
          <a:lstStyle/>
          <a:p>
            <a:pPr>
              <a:lnSpc>
                <a:spcPct val="115000"/>
              </a:lnSpc>
              <a:spcAft>
                <a:spcPts val="1000"/>
              </a:spcAft>
            </a:pPr>
            <a:r>
              <a:rPr lang="el-GR" sz="4200" dirty="0">
                <a:latin typeface="Century Gothic"/>
                <a:ea typeface="Cambria"/>
                <a:cs typeface="Times New Roman"/>
              </a:rPr>
              <a:t>3</a:t>
            </a:r>
            <a:r>
              <a:rPr lang="el-GR" sz="4200" dirty="0">
                <a:effectLst/>
                <a:latin typeface="Century Gothic"/>
                <a:ea typeface="Cambria"/>
                <a:cs typeface="Times New Roman"/>
              </a:rPr>
              <a:t> του Μάρτη  του 1957.  Η θύμηση  γυρνά πίσω…Σ’ εκείνη τη μέρα, που στα βουνά του Μαχαιρά ένα 29χρονο παλικάρι, ένας ωραίος Έλληνας, ο Γρηγόρης Αυξεντίου, κάηκε σαν λαμπάδα, για τη ΛΕΥΤΕΡΙΑ και την ΕΝΩΣΗ της Κύπρου με την Ελλάδα</a:t>
            </a:r>
            <a:r>
              <a:rPr lang="el-GR" sz="4200" dirty="0">
                <a:latin typeface="Century Gothic"/>
                <a:ea typeface="Cambria"/>
                <a:cs typeface="Times New Roman"/>
              </a:rPr>
              <a:t>….!</a:t>
            </a:r>
            <a:endParaRPr lang="en-CY" sz="4200" dirty="0">
              <a:effectLst/>
              <a:latin typeface="Century Gothic" panose="020B0502020202020204" pitchFamily="34" charset="0"/>
              <a:ea typeface="Cambria" panose="02040503050406030204" pitchFamily="18" charset="0"/>
              <a:cs typeface="Times New Roman" panose="02020603050405020304" pitchFamily="18" charset="0"/>
            </a:endParaRPr>
          </a:p>
          <a:p>
            <a:pPr marL="228600">
              <a:lnSpc>
                <a:spcPct val="115000"/>
              </a:lnSpc>
              <a:spcAft>
                <a:spcPts val="1000"/>
              </a:spcAft>
            </a:pPr>
            <a:r>
              <a:rPr lang="el-GR" sz="4200" dirty="0">
                <a:effectLst/>
                <a:latin typeface="Century Gothic" panose="020B0502020202020204" pitchFamily="34" charset="0"/>
                <a:ea typeface="Cambria" panose="02040503050406030204" pitchFamily="18" charset="0"/>
                <a:cs typeface="Times New Roman" panose="02020603050405020304" pitchFamily="18" charset="0"/>
              </a:rPr>
              <a:t>Τη μνήμη  του τιμούμε εμείς εδώ σήμερα</a:t>
            </a:r>
            <a:r>
              <a:rPr lang="en-US" sz="4200" dirty="0">
                <a:effectLst/>
                <a:latin typeface="Century Gothic" panose="020B0502020202020204" pitchFamily="34" charset="0"/>
                <a:ea typeface="Cambria" panose="02040503050406030204" pitchFamily="18" charset="0"/>
                <a:cs typeface="Times New Roman" panose="02020603050405020304" pitchFamily="18" charset="0"/>
              </a:rPr>
              <a:t>,</a:t>
            </a:r>
            <a:r>
              <a:rPr lang="el-GR" sz="4200" dirty="0">
                <a:effectLst/>
                <a:latin typeface="Century Gothic" panose="020B0502020202020204" pitchFamily="34" charset="0"/>
                <a:ea typeface="Cambria" panose="02040503050406030204" pitchFamily="18" charset="0"/>
                <a:cs typeface="Times New Roman" panose="02020603050405020304" pitchFamily="18" charset="0"/>
              </a:rPr>
              <a:t> </a:t>
            </a:r>
            <a:r>
              <a:rPr lang="en-US" sz="4200" dirty="0">
                <a:effectLst/>
                <a:latin typeface="Century Gothic" panose="020B0502020202020204" pitchFamily="34" charset="0"/>
                <a:ea typeface="Cambria" panose="02040503050406030204" pitchFamily="18" charset="0"/>
                <a:cs typeface="Times New Roman" panose="02020603050405020304" pitchFamily="18" charset="0"/>
              </a:rPr>
              <a:t>69</a:t>
            </a:r>
            <a:r>
              <a:rPr lang="el-GR" sz="4200" dirty="0">
                <a:effectLst/>
                <a:latin typeface="Century Gothic" panose="020B0502020202020204" pitchFamily="34" charset="0"/>
                <a:ea typeface="Cambria" panose="02040503050406030204" pitchFamily="18" charset="0"/>
                <a:cs typeface="Times New Roman" panose="02020603050405020304" pitchFamily="18" charset="0"/>
              </a:rPr>
              <a:t> χρόνια μετά, υποκλινόμενοι ευλαβικά στον ηρωισμό και την αυτοθυσία του. </a:t>
            </a:r>
            <a:endParaRPr lang="en-CY" sz="4200" dirty="0">
              <a:effectLst/>
              <a:latin typeface="Century Gothic" panose="020B0502020202020204" pitchFamily="34" charset="0"/>
              <a:ea typeface="Cambria" panose="02040503050406030204" pitchFamily="18" charset="0"/>
              <a:cs typeface="Times New Roman" panose="02020603050405020304" pitchFamily="18" charset="0"/>
            </a:endParaRPr>
          </a:p>
          <a:p>
            <a:endParaRPr lang="en-CY" dirty="0"/>
          </a:p>
        </p:txBody>
      </p:sp>
    </p:spTree>
    <p:extLst>
      <p:ext uri="{BB962C8B-B14F-4D97-AF65-F5344CB8AC3E}">
        <p14:creationId xmlns:p14="http://schemas.microsoft.com/office/powerpoint/2010/main" val="841972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Μητέρα Γρηγόρη">
            <a:hlinkClick r:id="" action="ppaction://media"/>
            <a:extLst>
              <a:ext uri="{FF2B5EF4-FFF2-40B4-BE49-F238E27FC236}">
                <a16:creationId xmlns:a16="http://schemas.microsoft.com/office/drawing/2014/main" id="{5B0C49F1-5D28-4EA0-9B8A-33A5F203B4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8432" y="1037229"/>
            <a:ext cx="9175135" cy="5169090"/>
          </a:xfrm>
          <a:prstGeom prst="rect">
            <a:avLst/>
          </a:prstGeom>
        </p:spPr>
      </p:pic>
      <p:sp>
        <p:nvSpPr>
          <p:cNvPr id="3" name="TextBox 2">
            <a:extLst>
              <a:ext uri="{FF2B5EF4-FFF2-40B4-BE49-F238E27FC236}">
                <a16:creationId xmlns:a16="http://schemas.microsoft.com/office/drawing/2014/main" id="{6A52842D-7C93-6D57-A96B-DDCC53710673}"/>
              </a:ext>
            </a:extLst>
          </p:cNvPr>
          <p:cNvSpPr txBox="1"/>
          <p:nvPr/>
        </p:nvSpPr>
        <p:spPr>
          <a:xfrm>
            <a:off x="791569" y="272955"/>
            <a:ext cx="9567081" cy="830997"/>
          </a:xfrm>
          <a:prstGeom prst="rect">
            <a:avLst/>
          </a:prstGeom>
          <a:noFill/>
        </p:spPr>
        <p:txBody>
          <a:bodyPr wrap="square" rtlCol="0">
            <a:spAutoFit/>
          </a:bodyPr>
          <a:lstStyle/>
          <a:p>
            <a:pPr algn="ctr"/>
            <a:r>
              <a:rPr lang="el-GR" sz="2400" b="1" dirty="0"/>
              <a:t>Η μητέρα του Γρηγόρη Αυξεντίου, </a:t>
            </a:r>
            <a:r>
              <a:rPr lang="el-GR" sz="2400" b="1" dirty="0" err="1"/>
              <a:t>Αντωνού</a:t>
            </a:r>
            <a:r>
              <a:rPr lang="el-GR" sz="2400" b="1" dirty="0"/>
              <a:t>, απαγγέλλει το ποίημα που έγραψε για τον γιο της.</a:t>
            </a:r>
            <a:endParaRPr lang="en-CY" b="1" dirty="0"/>
          </a:p>
        </p:txBody>
      </p:sp>
    </p:spTree>
    <p:extLst>
      <p:ext uri="{BB962C8B-B14F-4D97-AF65-F5344CB8AC3E}">
        <p14:creationId xmlns:p14="http://schemas.microsoft.com/office/powerpoint/2010/main" val="156752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2BF81-45CA-D1C1-C8C3-E9C5F85895FE}"/>
              </a:ext>
            </a:extLst>
          </p:cNvPr>
          <p:cNvSpPr>
            <a:spLocks noGrp="1"/>
          </p:cNvSpPr>
          <p:nvPr>
            <p:ph type="title"/>
          </p:nvPr>
        </p:nvSpPr>
        <p:spPr>
          <a:xfrm>
            <a:off x="646110" y="452718"/>
            <a:ext cx="11241089" cy="1400530"/>
          </a:xfrm>
        </p:spPr>
        <p:txBody>
          <a:bodyPr/>
          <a:lstStyle/>
          <a:p>
            <a:pPr algn="ctr"/>
            <a:r>
              <a:rPr lang="el-GR" sz="3200" dirty="0"/>
              <a:t>Η αντίδραση του πατέρα του Γρηγόρη, </a:t>
            </a:r>
            <a:r>
              <a:rPr lang="el-GR" sz="3200" dirty="0" err="1"/>
              <a:t>Πιερή</a:t>
            </a:r>
            <a:r>
              <a:rPr lang="el-GR" sz="3200" dirty="0"/>
              <a:t> Αυξεντίου</a:t>
            </a:r>
            <a:endParaRPr lang="en-CY" sz="3200" dirty="0"/>
          </a:p>
        </p:txBody>
      </p:sp>
      <p:pic>
        <p:nvPicPr>
          <p:cNvPr id="4" name="Πιερής Αυξεντίου, το διαχρονικό πρότυπου του Έλληνα πατέρα του Ήρωα.">
            <a:hlinkClick r:id="" action="ppaction://media"/>
            <a:extLst>
              <a:ext uri="{FF2B5EF4-FFF2-40B4-BE49-F238E27FC236}">
                <a16:creationId xmlns:a16="http://schemas.microsoft.com/office/drawing/2014/main" id="{F90C0848-8F40-112F-52E8-96154D847CB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33928" y="1366729"/>
            <a:ext cx="8154649" cy="4881671"/>
          </a:xfrm>
        </p:spPr>
      </p:pic>
    </p:spTree>
    <p:extLst>
      <p:ext uri="{BB962C8B-B14F-4D97-AF65-F5344CB8AC3E}">
        <p14:creationId xmlns:p14="http://schemas.microsoft.com/office/powerpoint/2010/main" val="26987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2E4D0B-D8EC-4BCB-9AC7-4A95CE3D40B7}"/>
              </a:ext>
            </a:extLst>
          </p:cNvPr>
          <p:cNvSpPr>
            <a:spLocks noGrp="1"/>
          </p:cNvSpPr>
          <p:nvPr>
            <p:ph idx="1"/>
          </p:nvPr>
        </p:nvSpPr>
        <p:spPr>
          <a:xfrm>
            <a:off x="859810" y="395786"/>
            <a:ext cx="9190044" cy="5852614"/>
          </a:xfrm>
        </p:spPr>
        <p:txBody>
          <a:bodyPr>
            <a:normAutofit fontScale="92500" lnSpcReduction="10000"/>
          </a:bodyPr>
          <a:lstStyle/>
          <a:p>
            <a:r>
              <a:rPr lang="el-GR" sz="3200" dirty="0">
                <a:latin typeface="Century Gothic" panose="020B0502020202020204" pitchFamily="34" charset="0"/>
                <a:ea typeface="Cambria" panose="02040503050406030204" pitchFamily="18" charset="0"/>
              </a:rPr>
              <a:t>Κάθε μεσάνυχτα ακούμε δίπλα μας τον Πενταδάκτυλο να σφαδάζει, ακούμε δίπλα μας την Κερύνεια   να κλαίει. Κάθε μεσάνυχτα, τα σκλαβωμένα χώματά μας μετακινούνται και ξαγρυπνούν έξω από τις πόρτες μας, Γρηγόρη. Μας φωνάζουν και μας καρτερούν. Σε φωνάζουν και σε καρτερούν. Ξέρεις καλά τη φωνή τους. Ξέρουν καλά τη φωνή σου. Σε ηχογράφησαν, Γρηγόρη, τότε που τραγουδούσες και που πέθαινες για λευτεριά. Τότε που έγραφες και απάγγελλες το πιο όμορφο ποίημα της ζωής σου, τους πιο ωραίους στίχους της ζωής μας. </a:t>
            </a:r>
          </a:p>
          <a:p>
            <a:pPr marL="0" indent="0">
              <a:buNone/>
            </a:pPr>
            <a:r>
              <a:rPr lang="el-GR" dirty="0"/>
              <a:t> </a:t>
            </a:r>
            <a:endParaRPr lang="en-CY" dirty="0"/>
          </a:p>
        </p:txBody>
      </p:sp>
    </p:spTree>
    <p:extLst>
      <p:ext uri="{BB962C8B-B14F-4D97-AF65-F5344CB8AC3E}">
        <p14:creationId xmlns:p14="http://schemas.microsoft.com/office/powerpoint/2010/main" val="3600221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1D3954-661E-4BB1-B6D7-5EA783B5BE9D}"/>
              </a:ext>
            </a:extLst>
          </p:cNvPr>
          <p:cNvSpPr>
            <a:spLocks noGrp="1"/>
          </p:cNvSpPr>
          <p:nvPr>
            <p:ph idx="1"/>
          </p:nvPr>
        </p:nvSpPr>
        <p:spPr>
          <a:xfrm>
            <a:off x="709684" y="218364"/>
            <a:ext cx="9340169" cy="6030035"/>
          </a:xfrm>
        </p:spPr>
        <p:txBody>
          <a:bodyPr>
            <a:normAutofit fontScale="92500" lnSpcReduction="10000"/>
          </a:bodyPr>
          <a:lstStyle/>
          <a:p>
            <a:r>
              <a:rPr lang="el-GR" sz="3600" dirty="0">
                <a:latin typeface="Century Gothic" panose="020B0502020202020204" pitchFamily="34" charset="0"/>
                <a:ea typeface="Cambria" panose="02040503050406030204" pitchFamily="18" charset="0"/>
              </a:rPr>
              <a:t>Γρηγόρη, τα καντήλια των σπιτιών μας τ’ ανάβουμε κάθε νύχτα μ,’ ένα κομμάτι από τη σάρκα σου. Και λέμε στην προσευχή μας τ’ όνομά σου. Μονάχα που δεν κοιμόμαστε τώρα, Γρηγόρη. Τώρα διανυχτερεύουμε στις επάλξεις. Τώρα ξαγρυπνούμε με το θάνατο στο προαύλιο του σπιτιού μας. ΄Ελα να μας βρεις και μη ρωτήσεις γιατί. ΄Ελα, σαν καβαλάρης όμορφος και μπες μπροστά για τον αγώνα τον καλό και τον ωραίο. Για τη γη σου, Γρηγόρη. Για τη γη μας, την τόσο προδομένη, την τόσο πικραμένη, την τόσο αγαπημένη γη μας.</a:t>
            </a:r>
          </a:p>
          <a:p>
            <a:endParaRPr lang="en-CY" dirty="0"/>
          </a:p>
        </p:txBody>
      </p:sp>
    </p:spTree>
    <p:extLst>
      <p:ext uri="{BB962C8B-B14F-4D97-AF65-F5344CB8AC3E}">
        <p14:creationId xmlns:p14="http://schemas.microsoft.com/office/powerpoint/2010/main" val="4279843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1FDD-AC8E-4BD7-84C9-9A177E6C479F}"/>
              </a:ext>
            </a:extLst>
          </p:cNvPr>
          <p:cNvSpPr>
            <a:spLocks noGrp="1"/>
          </p:cNvSpPr>
          <p:nvPr>
            <p:ph type="title"/>
          </p:nvPr>
        </p:nvSpPr>
        <p:spPr/>
        <p:txBody>
          <a:bodyPr/>
          <a:lstStyle/>
          <a:p>
            <a:endParaRPr lang="en-CY"/>
          </a:p>
        </p:txBody>
      </p:sp>
      <p:pic>
        <p:nvPicPr>
          <p:cNvPr id="4" name="yt1s.com - Εθνικός Ύμνος της Ελλάδος  National Anthem of Greece_480p">
            <a:hlinkClick r:id="" action="ppaction://media"/>
            <a:extLst>
              <a:ext uri="{FF2B5EF4-FFF2-40B4-BE49-F238E27FC236}">
                <a16:creationId xmlns:a16="http://schemas.microsoft.com/office/drawing/2014/main" id="{F688EE02-53CA-461F-A5C1-0075B965CE2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60463" y="452438"/>
            <a:ext cx="7615237" cy="5711825"/>
          </a:xfrm>
        </p:spPr>
      </p:pic>
    </p:spTree>
    <p:extLst>
      <p:ext uri="{BB962C8B-B14F-4D97-AF65-F5344CB8AC3E}">
        <p14:creationId xmlns:p14="http://schemas.microsoft.com/office/powerpoint/2010/main" val="167780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Y"/>
          </a:p>
        </p:txBody>
      </p:sp>
      <p:pic>
        <p:nvPicPr>
          <p:cNvPr id="14" name="Picture 13">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8" name="Rectangle 17">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Y"/>
          </a:p>
        </p:txBody>
      </p:sp>
      <p:sp>
        <p:nvSpPr>
          <p:cNvPr id="20" name="Rectangle 19">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igoris">
            <a:hlinkClick r:id="" action="ppaction://media"/>
            <a:extLst>
              <a:ext uri="{FF2B5EF4-FFF2-40B4-BE49-F238E27FC236}">
                <a16:creationId xmlns:a16="http://schemas.microsoft.com/office/drawing/2014/main" id="{E7CF2C50-B65F-C149-B039-8A062A26412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9"/>
          <a:stretch>
            <a:fillRect/>
          </a:stretch>
        </p:blipFill>
        <p:spPr>
          <a:xfrm>
            <a:off x="479407" y="475120"/>
            <a:ext cx="11233186" cy="5996366"/>
          </a:xfrm>
          <a:prstGeom prst="rect">
            <a:avLst/>
          </a:prstGeom>
        </p:spPr>
      </p:pic>
      <p:sp>
        <p:nvSpPr>
          <p:cNvPr id="22" name="Rectangle 21">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Y"/>
          </a:p>
        </p:txBody>
      </p:sp>
    </p:spTree>
    <p:extLst>
      <p:ext uri="{BB962C8B-B14F-4D97-AF65-F5344CB8AC3E}">
        <p14:creationId xmlns:p14="http://schemas.microsoft.com/office/powerpoint/2010/main" val="162469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942A3D-74E5-46D0-A30A-9894F718B07E}"/>
              </a:ext>
            </a:extLst>
          </p:cNvPr>
          <p:cNvSpPr>
            <a:spLocks noGrp="1"/>
          </p:cNvSpPr>
          <p:nvPr>
            <p:ph idx="1"/>
          </p:nvPr>
        </p:nvSpPr>
        <p:spPr>
          <a:xfrm>
            <a:off x="-1" y="211016"/>
            <a:ext cx="7942997" cy="6012804"/>
          </a:xfrm>
        </p:spPr>
        <p:txBody>
          <a:bodyPr>
            <a:noAutofit/>
          </a:bodyPr>
          <a:lstStyle/>
          <a:p>
            <a:pPr marL="0" indent="0" algn="ctr">
              <a:buNone/>
            </a:pPr>
            <a:endParaRPr lang="el-GR"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endParaRPr>
          </a:p>
          <a:p>
            <a:pPr marL="0" indent="0" algn="ctr">
              <a:buNone/>
            </a:pPr>
            <a:endParaRPr lang="el-GR" sz="4000" b="1" dirty="0">
              <a:solidFill>
                <a:srgbClr val="FFFFFF"/>
              </a:solidFill>
              <a:latin typeface="Century Gothic" panose="020B0502020202020204" pitchFamily="34" charset="0"/>
              <a:ea typeface="Cambria" panose="02040503050406030204" pitchFamily="18" charset="0"/>
              <a:cs typeface="Arial" panose="020B0604020202020204" pitchFamily="34" charset="0"/>
            </a:endParaRPr>
          </a:p>
          <a:p>
            <a:pPr marL="0" indent="0" algn="ctr">
              <a:buNone/>
            </a:pPr>
            <a:r>
              <a:rPr lang="en-CY"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rPr>
              <a:t>Ο </a:t>
            </a:r>
            <a:r>
              <a:rPr lang="el-GR"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rPr>
              <a:t>«</a:t>
            </a:r>
            <a:r>
              <a:rPr lang="en-CY" sz="4000" b="1" dirty="0" err="1">
                <a:solidFill>
                  <a:srgbClr val="FFFFFF"/>
                </a:solidFill>
                <a:effectLst/>
                <a:latin typeface="Century Gothic" panose="020B0502020202020204" pitchFamily="34" charset="0"/>
                <a:ea typeface="Cambria" panose="02040503050406030204" pitchFamily="18" charset="0"/>
                <a:cs typeface="Arial" panose="020B0604020202020204" pitchFamily="34" charset="0"/>
              </a:rPr>
              <a:t>Στ</a:t>
            </a:r>
            <a:r>
              <a:rPr lang="en-CY"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rPr>
              <a:t>αυραετός του</a:t>
            </a:r>
            <a:r>
              <a:rPr lang="el-GR" sz="4000" b="1" dirty="0">
                <a:solidFill>
                  <a:srgbClr val="FFFFFF"/>
                </a:solidFill>
                <a:latin typeface="Century Gothic" panose="020B0502020202020204" pitchFamily="34" charset="0"/>
                <a:ea typeface="Cambria" panose="02040503050406030204" pitchFamily="18" charset="0"/>
                <a:cs typeface="Arial" panose="020B0604020202020204" pitchFamily="34" charset="0"/>
              </a:rPr>
              <a:t> </a:t>
            </a:r>
            <a:r>
              <a:rPr lang="en-CY"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rPr>
              <a:t>Μαχα</a:t>
            </a:r>
            <a:r>
              <a:rPr lang="en-CY" sz="4000" b="1" dirty="0" err="1">
                <a:solidFill>
                  <a:srgbClr val="FFFFFF"/>
                </a:solidFill>
                <a:effectLst/>
                <a:latin typeface="Century Gothic" panose="020B0502020202020204" pitchFamily="34" charset="0"/>
                <a:ea typeface="Cambria" panose="02040503050406030204" pitchFamily="18" charset="0"/>
                <a:cs typeface="Arial" panose="020B0604020202020204" pitchFamily="34" charset="0"/>
              </a:rPr>
              <a:t>ιρά</a:t>
            </a:r>
            <a:r>
              <a:rPr lang="el-GR" sz="4000" b="1" dirty="0">
                <a:solidFill>
                  <a:srgbClr val="FFFFFF"/>
                </a:solidFill>
                <a:latin typeface="Century Gothic" panose="020B0502020202020204" pitchFamily="34" charset="0"/>
                <a:ea typeface="Cambria" panose="02040503050406030204" pitchFamily="18" charset="0"/>
                <a:cs typeface="Arial" panose="020B0604020202020204" pitchFamily="34" charset="0"/>
              </a:rPr>
              <a:t>»</a:t>
            </a:r>
            <a:r>
              <a:rPr lang="en-CY"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rPr>
              <a:t>,</a:t>
            </a:r>
            <a:r>
              <a:rPr lang="el-GR" sz="4000" b="1" dirty="0">
                <a:solidFill>
                  <a:srgbClr val="FFFFFF"/>
                </a:solidFill>
                <a:latin typeface="Century Gothic" panose="020B0502020202020204" pitchFamily="34" charset="0"/>
                <a:ea typeface="Cambria" panose="02040503050406030204" pitchFamily="18" charset="0"/>
                <a:cs typeface="Arial" panose="020B0604020202020204" pitchFamily="34" charset="0"/>
              </a:rPr>
              <a:t>   </a:t>
            </a:r>
          </a:p>
          <a:p>
            <a:pPr marL="0" indent="0" algn="ctr">
              <a:buNone/>
            </a:pPr>
            <a:r>
              <a:rPr lang="en-CY"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rPr>
              <a:t>ο «</a:t>
            </a:r>
            <a:r>
              <a:rPr lang="en-CY" sz="4000" b="1" dirty="0" err="1">
                <a:solidFill>
                  <a:srgbClr val="FFFFFF"/>
                </a:solidFill>
                <a:effectLst/>
                <a:latin typeface="Century Gothic" panose="020B0502020202020204" pitchFamily="34" charset="0"/>
                <a:ea typeface="Cambria" panose="02040503050406030204" pitchFamily="18" charset="0"/>
                <a:cs typeface="Arial" panose="020B0604020202020204" pitchFamily="34" charset="0"/>
              </a:rPr>
              <a:t>Ζήδρος</a:t>
            </a:r>
            <a:r>
              <a:rPr lang="en-CY"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rPr>
              <a:t>»,</a:t>
            </a:r>
            <a:r>
              <a:rPr lang="el-GR" sz="4000" b="1" dirty="0">
                <a:solidFill>
                  <a:srgbClr val="FFFFFF"/>
                </a:solidFill>
                <a:latin typeface="Century Gothic" panose="020B0502020202020204" pitchFamily="34" charset="0"/>
                <a:ea typeface="Cambria" panose="02040503050406030204" pitchFamily="18" charset="0"/>
                <a:cs typeface="Arial" panose="020B0604020202020204" pitchFamily="34" charset="0"/>
              </a:rPr>
              <a:t> </a:t>
            </a:r>
            <a:r>
              <a:rPr lang="el-GR"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rPr>
              <a:t>ο </a:t>
            </a:r>
            <a:r>
              <a:rPr lang="en-CY"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rPr>
              <a:t>«</a:t>
            </a:r>
            <a:r>
              <a:rPr lang="en-CY" sz="4000" b="1" dirty="0" err="1">
                <a:solidFill>
                  <a:srgbClr val="FFFFFF"/>
                </a:solidFill>
                <a:effectLst/>
                <a:latin typeface="Century Gothic" panose="020B0502020202020204" pitchFamily="34" charset="0"/>
                <a:ea typeface="Cambria" panose="02040503050406030204" pitchFamily="18" charset="0"/>
                <a:cs typeface="Arial" panose="020B0604020202020204" pitchFamily="34" charset="0"/>
              </a:rPr>
              <a:t>Ρήγ</a:t>
            </a:r>
            <a:r>
              <a:rPr lang="en-CY"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rPr>
              <a:t>ας»,</a:t>
            </a:r>
            <a:r>
              <a:rPr lang="el-GR"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rPr>
              <a:t> </a:t>
            </a:r>
          </a:p>
          <a:p>
            <a:pPr marL="0" indent="0" algn="ctr">
              <a:buNone/>
            </a:pPr>
            <a:r>
              <a:rPr lang="el-GR" sz="4000" b="1" dirty="0">
                <a:solidFill>
                  <a:srgbClr val="FFFFFF"/>
                </a:solidFill>
                <a:latin typeface="Century Gothic" panose="020B0502020202020204" pitchFamily="34" charset="0"/>
                <a:ea typeface="Cambria" panose="02040503050406030204" pitchFamily="18" charset="0"/>
                <a:cs typeface="Arial" panose="020B0604020202020204" pitchFamily="34" charset="0"/>
              </a:rPr>
              <a:t>ο </a:t>
            </a:r>
            <a:r>
              <a:rPr lang="en-CY"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rPr>
              <a:t>«</a:t>
            </a:r>
            <a:r>
              <a:rPr lang="en-CY" sz="4000" b="1" dirty="0" err="1">
                <a:solidFill>
                  <a:srgbClr val="FFFFFF"/>
                </a:solidFill>
                <a:effectLst/>
                <a:latin typeface="Century Gothic" panose="020B0502020202020204" pitchFamily="34" charset="0"/>
                <a:ea typeface="Cambria" panose="02040503050406030204" pitchFamily="18" charset="0"/>
                <a:cs typeface="Arial" panose="020B0604020202020204" pitchFamily="34" charset="0"/>
              </a:rPr>
              <a:t>Αί</a:t>
            </a:r>
            <a:r>
              <a:rPr lang="en-CY"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rPr>
              <a:t>αντας», ο «Άρης», </a:t>
            </a:r>
            <a:r>
              <a:rPr lang="el-GR" sz="4000" b="1" dirty="0">
                <a:solidFill>
                  <a:srgbClr val="FFFFFF"/>
                </a:solidFill>
                <a:latin typeface="Century Gothic" panose="020B0502020202020204" pitchFamily="34" charset="0"/>
                <a:ea typeface="Cambria" panose="02040503050406030204" pitchFamily="18" charset="0"/>
                <a:cs typeface="Arial" panose="020B0604020202020204" pitchFamily="34" charset="0"/>
              </a:rPr>
              <a:t> </a:t>
            </a:r>
          </a:p>
          <a:p>
            <a:pPr marL="0" indent="0" algn="ctr">
              <a:buNone/>
            </a:pPr>
            <a:r>
              <a:rPr lang="en-CY"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rPr>
              <a:t>ο «</a:t>
            </a:r>
            <a:r>
              <a:rPr lang="en-CY" sz="4000" b="1" dirty="0" err="1">
                <a:solidFill>
                  <a:srgbClr val="FFFFFF"/>
                </a:solidFill>
                <a:effectLst/>
                <a:latin typeface="Century Gothic" panose="020B0502020202020204" pitchFamily="34" charset="0"/>
                <a:ea typeface="Cambria" panose="02040503050406030204" pitchFamily="18" charset="0"/>
                <a:cs typeface="Arial" panose="020B0604020202020204" pitchFamily="34" charset="0"/>
              </a:rPr>
              <a:t>Μάστρος</a:t>
            </a:r>
            <a:r>
              <a:rPr lang="en-CY"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rPr>
              <a:t>», ο «</a:t>
            </a:r>
            <a:r>
              <a:rPr lang="en-CY" sz="4000" b="1" dirty="0" err="1">
                <a:solidFill>
                  <a:srgbClr val="FFFFFF"/>
                </a:solidFill>
                <a:effectLst/>
                <a:latin typeface="Century Gothic" panose="020B0502020202020204" pitchFamily="34" charset="0"/>
                <a:ea typeface="Cambria" panose="02040503050406030204" pitchFamily="18" charset="0"/>
                <a:cs typeface="Arial" panose="020B0604020202020204" pitchFamily="34" charset="0"/>
              </a:rPr>
              <a:t>Ζώτος</a:t>
            </a:r>
            <a:r>
              <a:rPr lang="en-CY"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rPr>
              <a:t>»</a:t>
            </a:r>
            <a:r>
              <a:rPr lang="el-GR" sz="4000" b="1" dirty="0">
                <a:solidFill>
                  <a:srgbClr val="FFFFFF"/>
                </a:solidFill>
                <a:effectLst/>
                <a:latin typeface="Century Gothic" panose="020B0502020202020204" pitchFamily="34" charset="0"/>
                <a:ea typeface="Cambria" panose="02040503050406030204" pitchFamily="18" charset="0"/>
                <a:cs typeface="Arial" panose="020B0604020202020204" pitchFamily="34" charset="0"/>
              </a:rPr>
              <a:t>!    </a:t>
            </a:r>
          </a:p>
          <a:p>
            <a:pPr marL="0" indent="0" algn="ctr">
              <a:buNone/>
            </a:pPr>
            <a:r>
              <a:rPr lang="el-GR" sz="4000" b="1" dirty="0">
                <a:solidFill>
                  <a:srgbClr val="FFFFFF"/>
                </a:solidFill>
                <a:effectLst/>
                <a:latin typeface="Cambria" panose="02040503050406030204" pitchFamily="18" charset="0"/>
                <a:ea typeface="Cambria" panose="02040503050406030204" pitchFamily="18" charset="0"/>
                <a:cs typeface="Arial" panose="020B0604020202020204" pitchFamily="34" charset="0"/>
              </a:rPr>
              <a:t> </a:t>
            </a:r>
          </a:p>
          <a:p>
            <a:pPr marL="0" indent="0" algn="ctr">
              <a:buNone/>
            </a:pPr>
            <a:r>
              <a:rPr lang="en-CY" sz="4000" b="1" dirty="0">
                <a:solidFill>
                  <a:srgbClr val="FFFFFF"/>
                </a:solidFill>
                <a:effectLst/>
                <a:latin typeface="Cambria" panose="02040503050406030204" pitchFamily="18" charset="0"/>
                <a:ea typeface="Cambria" panose="02040503050406030204" pitchFamily="18" charset="0"/>
                <a:cs typeface="Arial" panose="020B0604020202020204" pitchFamily="34" charset="0"/>
              </a:rPr>
              <a:t> </a:t>
            </a:r>
            <a:endParaRPr lang="el-GR" sz="4000" b="1" dirty="0">
              <a:solidFill>
                <a:srgbClr val="FFFFFF"/>
              </a:solidFill>
              <a:effectLst/>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Γρηγόρης Αυξεντίου (1928-1957) – Ο σταυραετός του Μαχαιρά. | &quot;Η ΙΣΧΥΣ ΕΝ ΤΗ  ΕΝΩΣΕΙ&quot;">
            <a:extLst>
              <a:ext uri="{FF2B5EF4-FFF2-40B4-BE49-F238E27FC236}">
                <a16:creationId xmlns:a16="http://schemas.microsoft.com/office/drawing/2014/main" id="{8CCB36C7-E2DC-4A9B-A867-A4922ABB91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505"/>
          <a:stretch/>
        </p:blipFill>
        <p:spPr bwMode="auto">
          <a:xfrm>
            <a:off x="7642746" y="1"/>
            <a:ext cx="4549674"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915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DC3583C-92D9-4678-B49D-291ED76245E3}"/>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r="2223" b="1"/>
          <a:stretch/>
        </p:blipFill>
        <p:spPr bwMode="auto">
          <a:xfrm>
            <a:off x="-820" y="124057"/>
            <a:ext cx="12192000" cy="692887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10A6A86-C1C3-49B6-8864-AC4721681783}"/>
              </a:ext>
            </a:extLst>
          </p:cNvPr>
          <p:cNvSpPr txBox="1"/>
          <p:nvPr/>
        </p:nvSpPr>
        <p:spPr>
          <a:xfrm>
            <a:off x="1" y="4670236"/>
            <a:ext cx="12191999" cy="1743075"/>
          </a:xfrm>
          <a:prstGeom prst="rect">
            <a:avLst/>
          </a:prstGeom>
        </p:spPr>
        <p:txBody>
          <a:bodyPr vert="horz" lIns="91440" tIns="45720" rIns="91440" bIns="45720" rtlCol="0" anchor="ctr">
            <a:normAutofit/>
          </a:bodyPr>
          <a:lstStyle/>
          <a:p>
            <a:pPr marL="0" marR="0" lvl="0" indent="0" algn="ctr" fontAlgn="auto">
              <a:spcBef>
                <a:spcPct val="20000"/>
              </a:spcBef>
              <a:spcAft>
                <a:spcPts val="600"/>
              </a:spcAft>
              <a:buClr>
                <a:schemeClr val="tx1"/>
              </a:buClr>
              <a:buSzPct val="80000"/>
              <a:tabLst/>
              <a:defRPr/>
            </a:pPr>
            <a:r>
              <a:rPr kumimoji="0" lang="en-US" sz="2800" b="1" i="0" u="none" strike="noStrike" spc="0" normalizeH="0" baseline="0" noProof="0" dirty="0">
                <a:ln>
                  <a:noFill/>
                </a:ln>
                <a:uLnTx/>
                <a:uFillTx/>
                <a:latin typeface="Century Gothic" panose="020B0502020202020204" pitchFamily="34" charset="0"/>
                <a:ea typeface="Cambria" panose="02040503050406030204" pitchFamily="18" charset="0"/>
              </a:rPr>
              <a:t>Γεννήθηκε </a:t>
            </a:r>
            <a:r>
              <a:rPr kumimoji="0" lang="en-US" sz="2800" b="1" i="0" u="none" strike="noStrike" spc="0" normalizeH="0" baseline="0" noProof="0" dirty="0" err="1">
                <a:ln>
                  <a:noFill/>
                </a:ln>
                <a:uLnTx/>
                <a:uFillTx/>
                <a:latin typeface="Century Gothic" panose="020B0502020202020204" pitchFamily="34" charset="0"/>
                <a:ea typeface="Cambria" panose="02040503050406030204" pitchFamily="18" charset="0"/>
              </a:rPr>
              <a:t>στη</a:t>
            </a:r>
            <a:r>
              <a:rPr kumimoji="0" lang="en-US" sz="2800" b="1" i="0" u="none" strike="noStrike" spc="0" normalizeH="0" baseline="0" noProof="0" dirty="0">
                <a:ln>
                  <a:noFill/>
                </a:ln>
                <a:uLnTx/>
                <a:uFillTx/>
                <a:latin typeface="Century Gothic" panose="020B0502020202020204" pitchFamily="34" charset="0"/>
                <a:ea typeface="Cambria" panose="02040503050406030204" pitchFamily="18" charset="0"/>
              </a:rPr>
              <a:t> </a:t>
            </a:r>
            <a:r>
              <a:rPr kumimoji="0" lang="en-US" sz="2800" b="1" i="0" u="none" strike="noStrike" spc="0" normalizeH="0" baseline="0" noProof="0" dirty="0" err="1">
                <a:ln>
                  <a:noFill/>
                </a:ln>
                <a:uLnTx/>
                <a:uFillTx/>
                <a:latin typeface="Century Gothic" panose="020B0502020202020204" pitchFamily="34" charset="0"/>
                <a:ea typeface="Cambria" panose="02040503050406030204" pitchFamily="18" charset="0"/>
              </a:rPr>
              <a:t>Λύση</a:t>
            </a:r>
            <a:r>
              <a:rPr kumimoji="0" lang="en-US" sz="2800" b="1" i="0" u="none" strike="noStrike" spc="0" normalizeH="0" baseline="0" noProof="0" dirty="0">
                <a:ln>
                  <a:noFill/>
                </a:ln>
                <a:uLnTx/>
                <a:uFillTx/>
                <a:latin typeface="Century Gothic" panose="020B0502020202020204" pitchFamily="34" charset="0"/>
                <a:ea typeface="Cambria" panose="02040503050406030204" pitchFamily="18" charset="0"/>
              </a:rPr>
              <a:t> </a:t>
            </a:r>
            <a:r>
              <a:rPr kumimoji="0" lang="en-US" sz="2800" b="1" i="0" u="none" strike="noStrike" spc="0" normalizeH="0" baseline="0" noProof="0" dirty="0" err="1">
                <a:ln>
                  <a:noFill/>
                </a:ln>
                <a:uLnTx/>
                <a:uFillTx/>
                <a:latin typeface="Century Gothic" panose="020B0502020202020204" pitchFamily="34" charset="0"/>
                <a:ea typeface="Cambria" panose="02040503050406030204" pitchFamily="18" charset="0"/>
              </a:rPr>
              <a:t>Αμμοχώστου</a:t>
            </a:r>
            <a:r>
              <a:rPr kumimoji="0" lang="en-US" sz="2800" b="1" i="0" u="none" strike="noStrike" spc="0" normalizeH="0" baseline="0" noProof="0" dirty="0">
                <a:ln>
                  <a:noFill/>
                </a:ln>
                <a:uLnTx/>
                <a:uFillTx/>
                <a:latin typeface="Century Gothic" panose="020B0502020202020204" pitchFamily="34" charset="0"/>
                <a:ea typeface="Cambria" panose="02040503050406030204" pitchFamily="18" charset="0"/>
              </a:rPr>
              <a:t> </a:t>
            </a:r>
            <a:r>
              <a:rPr kumimoji="0" lang="en-US" sz="2800" b="1" i="0" u="none" strike="noStrike" spc="0" normalizeH="0" baseline="0" noProof="0" dirty="0" err="1">
                <a:ln>
                  <a:noFill/>
                </a:ln>
                <a:uLnTx/>
                <a:uFillTx/>
                <a:latin typeface="Century Gothic" panose="020B0502020202020204" pitchFamily="34" charset="0"/>
                <a:ea typeface="Cambria" panose="02040503050406030204" pitchFamily="18" charset="0"/>
              </a:rPr>
              <a:t>στις</a:t>
            </a:r>
            <a:r>
              <a:rPr kumimoji="0" lang="en-US" sz="2800" b="1" i="0" u="none" strike="noStrike" spc="0" normalizeH="0" baseline="0" noProof="0" dirty="0">
                <a:ln>
                  <a:noFill/>
                </a:ln>
                <a:uLnTx/>
                <a:uFillTx/>
                <a:latin typeface="Century Gothic" panose="020B0502020202020204" pitchFamily="34" charset="0"/>
                <a:ea typeface="Cambria" panose="02040503050406030204" pitchFamily="18" charset="0"/>
              </a:rPr>
              <a:t> 22 </a:t>
            </a:r>
            <a:r>
              <a:rPr kumimoji="0" lang="en-US" sz="2800" b="1" i="0" u="none" strike="noStrike" spc="0" normalizeH="0" baseline="0" noProof="0" dirty="0" err="1">
                <a:ln>
                  <a:noFill/>
                </a:ln>
                <a:uLnTx/>
                <a:uFillTx/>
                <a:latin typeface="Century Gothic" panose="020B0502020202020204" pitchFamily="34" charset="0"/>
                <a:ea typeface="Cambria" panose="02040503050406030204" pitchFamily="18" charset="0"/>
              </a:rPr>
              <a:t>Φε</a:t>
            </a:r>
            <a:r>
              <a:rPr kumimoji="0" lang="en-US" sz="2800" b="1" i="0" u="none" strike="noStrike" spc="0" normalizeH="0" baseline="0" noProof="0" dirty="0">
                <a:ln>
                  <a:noFill/>
                </a:ln>
                <a:uLnTx/>
                <a:uFillTx/>
                <a:latin typeface="Century Gothic" panose="020B0502020202020204" pitchFamily="34" charset="0"/>
                <a:ea typeface="Cambria" panose="02040503050406030204" pitchFamily="18" charset="0"/>
              </a:rPr>
              <a:t>βρουαρίου 1928. </a:t>
            </a:r>
            <a:r>
              <a:rPr kumimoji="0" lang="el-GR" sz="2800" b="1" i="0" u="none" strike="noStrike" spc="0" normalizeH="0" baseline="0" noProof="0" dirty="0">
                <a:ln>
                  <a:noFill/>
                </a:ln>
                <a:uLnTx/>
                <a:uFillTx/>
                <a:latin typeface="Century Gothic" panose="020B0502020202020204" pitchFamily="34" charset="0"/>
                <a:ea typeface="Cambria" panose="02040503050406030204" pitchFamily="18" charset="0"/>
              </a:rPr>
              <a:t>  </a:t>
            </a:r>
            <a:r>
              <a:rPr kumimoji="0" lang="en-US" sz="2800" b="1" i="0" u="none" strike="noStrike" spc="0" normalizeH="0" baseline="0" noProof="0" dirty="0" err="1">
                <a:ln>
                  <a:noFill/>
                </a:ln>
                <a:uLnTx/>
                <a:uFillTx/>
                <a:latin typeface="Century Gothic" panose="020B0502020202020204" pitchFamily="34" charset="0"/>
                <a:ea typeface="Cambria" panose="02040503050406030204" pitchFamily="18" charset="0"/>
              </a:rPr>
              <a:t>Ήτ</a:t>
            </a:r>
            <a:r>
              <a:rPr kumimoji="0" lang="en-US" sz="2800" b="1" i="0" u="none" strike="noStrike" spc="0" normalizeH="0" baseline="0" noProof="0" dirty="0">
                <a:ln>
                  <a:noFill/>
                </a:ln>
                <a:uLnTx/>
                <a:uFillTx/>
                <a:latin typeface="Century Gothic" panose="020B0502020202020204" pitchFamily="34" charset="0"/>
                <a:ea typeface="Cambria" panose="02040503050406030204" pitchFamily="18" charset="0"/>
              </a:rPr>
              <a:t>αν τέκνο του Πιερή και της Αντωνίας Αυξεντίου.</a:t>
            </a:r>
            <a:r>
              <a:rPr kumimoji="0" lang="el-GR" sz="2800" b="1" i="0" u="none" strike="noStrike" spc="0" normalizeH="0" baseline="0" noProof="0" dirty="0">
                <a:ln>
                  <a:noFill/>
                </a:ln>
                <a:uLnTx/>
                <a:uFillTx/>
                <a:latin typeface="Century Gothic" panose="020B0502020202020204" pitchFamily="34" charset="0"/>
                <a:ea typeface="Cambria" panose="02040503050406030204" pitchFamily="18" charset="0"/>
              </a:rPr>
              <a:t> </a:t>
            </a:r>
            <a:r>
              <a:rPr kumimoji="0" lang="en-US" sz="2800" b="1" i="0" u="none" strike="noStrike" spc="0" normalizeH="0" baseline="0" noProof="0" dirty="0" err="1">
                <a:ln>
                  <a:noFill/>
                </a:ln>
                <a:uLnTx/>
                <a:uFillTx/>
                <a:latin typeface="Century Gothic" panose="020B0502020202020204" pitchFamily="34" charset="0"/>
                <a:ea typeface="Cambria" panose="02040503050406030204" pitchFamily="18" charset="0"/>
              </a:rPr>
              <a:t>Τελείωσε</a:t>
            </a:r>
            <a:r>
              <a:rPr kumimoji="0" lang="en-US" sz="2800" b="1" i="0" u="none" strike="noStrike" spc="0" normalizeH="0" baseline="0" noProof="0" dirty="0">
                <a:ln>
                  <a:noFill/>
                </a:ln>
                <a:uLnTx/>
                <a:uFillTx/>
                <a:latin typeface="Century Gothic" panose="020B0502020202020204" pitchFamily="34" charset="0"/>
                <a:ea typeface="Cambria" panose="02040503050406030204" pitchFamily="18" charset="0"/>
              </a:rPr>
              <a:t> το </a:t>
            </a:r>
            <a:r>
              <a:rPr lang="el-GR" sz="2800" b="1" dirty="0">
                <a:latin typeface="Century Gothic" panose="020B0502020202020204" pitchFamily="34" charset="0"/>
                <a:ea typeface="Cambria" panose="02040503050406030204" pitchFamily="18" charset="0"/>
              </a:rPr>
              <a:t>Δ</a:t>
            </a:r>
            <a:r>
              <a:rPr kumimoji="0" lang="en-US" sz="2800" b="1" i="0" u="none" strike="noStrike" spc="0" normalizeH="0" baseline="0" noProof="0" dirty="0" err="1">
                <a:ln>
                  <a:noFill/>
                </a:ln>
                <a:uLnTx/>
                <a:uFillTx/>
                <a:latin typeface="Century Gothic" panose="020B0502020202020204" pitchFamily="34" charset="0"/>
                <a:ea typeface="Cambria" panose="02040503050406030204" pitchFamily="18" charset="0"/>
              </a:rPr>
              <a:t>ημοτικό</a:t>
            </a:r>
            <a:r>
              <a:rPr kumimoji="0" lang="en-US" sz="2800" b="1" i="0" u="none" strike="noStrike" spc="0" normalizeH="0" baseline="0" noProof="0" dirty="0">
                <a:ln>
                  <a:noFill/>
                </a:ln>
                <a:uLnTx/>
                <a:uFillTx/>
                <a:latin typeface="Century Gothic" panose="020B0502020202020204" pitchFamily="34" charset="0"/>
                <a:ea typeface="Cambria" panose="02040503050406030204" pitchFamily="18" charset="0"/>
              </a:rPr>
              <a:t> </a:t>
            </a:r>
            <a:r>
              <a:rPr lang="el-GR" sz="2800" b="1" dirty="0">
                <a:latin typeface="Century Gothic" panose="020B0502020202020204" pitchFamily="34" charset="0"/>
                <a:ea typeface="Cambria" panose="02040503050406030204" pitchFamily="18" charset="0"/>
              </a:rPr>
              <a:t>Σ</a:t>
            </a:r>
            <a:r>
              <a:rPr kumimoji="0" lang="en-US" sz="2800" b="1" i="0" u="none" strike="noStrike" spc="0" normalizeH="0" baseline="0" noProof="0" dirty="0" err="1">
                <a:ln>
                  <a:noFill/>
                </a:ln>
                <a:uLnTx/>
                <a:uFillTx/>
                <a:latin typeface="Century Gothic" panose="020B0502020202020204" pitchFamily="34" charset="0"/>
                <a:ea typeface="Cambria" panose="02040503050406030204" pitchFamily="18" charset="0"/>
              </a:rPr>
              <a:t>χολείο</a:t>
            </a:r>
            <a:r>
              <a:rPr kumimoji="0" lang="en-US" sz="2800" b="1" i="0" u="none" strike="noStrike" spc="0" normalizeH="0" baseline="0" noProof="0" dirty="0">
                <a:ln>
                  <a:noFill/>
                </a:ln>
                <a:uLnTx/>
                <a:uFillTx/>
                <a:latin typeface="Century Gothic" panose="020B0502020202020204" pitchFamily="34" charset="0"/>
                <a:ea typeface="Cambria" panose="02040503050406030204" pitchFamily="18" charset="0"/>
              </a:rPr>
              <a:t> της </a:t>
            </a:r>
            <a:r>
              <a:rPr kumimoji="0" lang="en-US" sz="2800" b="1" i="0" u="none" strike="noStrike" spc="0" normalizeH="0" baseline="0" noProof="0" dirty="0" err="1">
                <a:ln>
                  <a:noFill/>
                </a:ln>
                <a:uLnTx/>
                <a:uFillTx/>
                <a:latin typeface="Century Gothic" panose="020B0502020202020204" pitchFamily="34" charset="0"/>
                <a:ea typeface="Cambria" panose="02040503050406030204" pitchFamily="18" charset="0"/>
              </a:rPr>
              <a:t>Λύσης</a:t>
            </a:r>
            <a:r>
              <a:rPr kumimoji="0" lang="en-US" sz="2800" b="1" i="0" u="none" strike="noStrike" spc="0" normalizeH="0" baseline="0" noProof="0" dirty="0">
                <a:ln>
                  <a:noFill/>
                </a:ln>
                <a:uLnTx/>
                <a:uFillTx/>
                <a:latin typeface="Century Gothic" panose="020B0502020202020204" pitchFamily="34" charset="0"/>
                <a:ea typeface="Cambria" panose="02040503050406030204" pitchFamily="18" charset="0"/>
              </a:rPr>
              <a:t> και α</a:t>
            </a:r>
            <a:r>
              <a:rPr kumimoji="0" lang="en-US" sz="2800" b="1" i="0" u="none" strike="noStrike" spc="0" normalizeH="0" baseline="0" noProof="0" dirty="0" err="1">
                <a:ln>
                  <a:noFill/>
                </a:ln>
                <a:uLnTx/>
                <a:uFillTx/>
                <a:latin typeface="Century Gothic" panose="020B0502020202020204" pitchFamily="34" charset="0"/>
                <a:ea typeface="Cambria" panose="02040503050406030204" pitchFamily="18" charset="0"/>
              </a:rPr>
              <a:t>ργότερ</a:t>
            </a:r>
            <a:r>
              <a:rPr kumimoji="0" lang="en-US" sz="2800" b="1" i="0" u="none" strike="noStrike" spc="0" normalizeH="0" baseline="0" noProof="0" dirty="0">
                <a:ln>
                  <a:noFill/>
                </a:ln>
                <a:uLnTx/>
                <a:uFillTx/>
                <a:latin typeface="Century Gothic" panose="020B0502020202020204" pitchFamily="34" charset="0"/>
                <a:ea typeface="Cambria" panose="02040503050406030204" pitchFamily="18" charset="0"/>
              </a:rPr>
              <a:t>α το Γυμνάσιο Αμμοχώστου. </a:t>
            </a:r>
          </a:p>
        </p:txBody>
      </p:sp>
    </p:spTree>
    <p:extLst>
      <p:ext uri="{BB962C8B-B14F-4D97-AF65-F5344CB8AC3E}">
        <p14:creationId xmlns:p14="http://schemas.microsoft.com/office/powerpoint/2010/main" val="1602557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24440-635B-4E71-9341-FE7835677D2F}"/>
              </a:ext>
            </a:extLst>
          </p:cNvPr>
          <p:cNvPicPr>
            <a:picLocks noChangeAspect="1"/>
          </p:cNvPicPr>
          <p:nvPr/>
        </p:nvPicPr>
        <p:blipFill rotWithShape="1">
          <a:blip r:embed="rId3"/>
          <a:srcRect t="19065"/>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8FC7E31-0E95-4BFE-9896-AEF7FD2456CF}"/>
              </a:ext>
            </a:extLst>
          </p:cNvPr>
          <p:cNvSpPr>
            <a:spLocks noGrp="1"/>
          </p:cNvSpPr>
          <p:nvPr>
            <p:ph idx="1"/>
          </p:nvPr>
        </p:nvSpPr>
        <p:spPr>
          <a:xfrm>
            <a:off x="6302325" y="1704290"/>
            <a:ext cx="4563673" cy="4156876"/>
          </a:xfrm>
        </p:spPr>
        <p:txBody>
          <a:bodyPr vert="horz" lIns="91440" tIns="45720" rIns="91440" bIns="45720" rtlCol="0" anchor="t">
            <a:noAutofit/>
          </a:bodyPr>
          <a:lstStyle/>
          <a:p>
            <a:pPr marL="0" indent="0">
              <a:buNone/>
            </a:pPr>
            <a:r>
              <a:rPr lang="el-GR" sz="2800" b="1" dirty="0">
                <a:latin typeface="Century Gothic"/>
                <a:ea typeface="Cambria"/>
              </a:rPr>
              <a:t>Ακολούθως, έφυγε για την Ελλάδα και εξασφάλισε θέση στη σχολή Εφέδρων Αξιωματικών Πεζικού. Απολύθηκε από τον Ελληνικό Στρατό με τον βαθμό του Έφεδρου Ανθυπολοχαγού. </a:t>
            </a:r>
            <a:endParaRPr lang="en-CY" sz="2800" b="1" dirty="0">
              <a:latin typeface="Century Gothic"/>
              <a:ea typeface="Cambria"/>
            </a:endParaRPr>
          </a:p>
        </p:txBody>
      </p:sp>
    </p:spTree>
    <p:extLst>
      <p:ext uri="{BB962C8B-B14F-4D97-AF65-F5344CB8AC3E}">
        <p14:creationId xmlns:p14="http://schemas.microsoft.com/office/powerpoint/2010/main" val="2979350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uple of people posing for the camera&#10;&#10;Description automatically generated with medium confidence">
            <a:extLst>
              <a:ext uri="{FF2B5EF4-FFF2-40B4-BE49-F238E27FC236}">
                <a16:creationId xmlns:a16="http://schemas.microsoft.com/office/drawing/2014/main" id="{C31F1753-0FCC-40D1-9A84-37B2D74E81AE}"/>
              </a:ext>
            </a:extLst>
          </p:cNvPr>
          <p:cNvPicPr>
            <a:picLocks noChangeAspect="1"/>
          </p:cNvPicPr>
          <p:nvPr/>
        </p:nvPicPr>
        <p:blipFill rotWithShape="1">
          <a:blip r:embed="rId2">
            <a:alphaModFix amt="35000"/>
          </a:blip>
          <a:srcRect b="15414"/>
          <a:stretch/>
        </p:blipFill>
        <p:spPr>
          <a:xfrm>
            <a:off x="3174" y="10"/>
            <a:ext cx="12192000" cy="6857990"/>
          </a:xfrm>
          <a:prstGeom prst="rect">
            <a:avLst/>
          </a:prstGeom>
        </p:spPr>
      </p:pic>
      <p:sp>
        <p:nvSpPr>
          <p:cNvPr id="2" name="Title 1">
            <a:extLst>
              <a:ext uri="{FF2B5EF4-FFF2-40B4-BE49-F238E27FC236}">
                <a16:creationId xmlns:a16="http://schemas.microsoft.com/office/drawing/2014/main" id="{8A722667-CB0A-4A08-8EBA-6055FA96374F}"/>
              </a:ext>
            </a:extLst>
          </p:cNvPr>
          <p:cNvSpPr>
            <a:spLocks noGrp="1"/>
          </p:cNvSpPr>
          <p:nvPr>
            <p:ph type="title"/>
          </p:nvPr>
        </p:nvSpPr>
        <p:spPr>
          <a:xfrm>
            <a:off x="604312" y="5144280"/>
            <a:ext cx="11229621" cy="1389685"/>
          </a:xfrm>
        </p:spPr>
        <p:txBody>
          <a:bodyPr>
            <a:normAutofit fontScale="90000"/>
          </a:bodyPr>
          <a:lstStyle/>
          <a:p>
            <a:pPr marL="285750" marR="0" lvl="0" indent="-285750" algn="ctr" defTabSz="457200" rtl="0" eaLnBrk="1" fontAlgn="auto" latinLnBrk="0" hangingPunct="1">
              <a:lnSpc>
                <a:spcPct val="100000"/>
              </a:lnSpc>
              <a:spcBef>
                <a:spcPct val="20000"/>
              </a:spcBef>
              <a:spcAft>
                <a:spcPts val="600"/>
              </a:spcAft>
              <a:tabLst/>
              <a:defRPr/>
            </a:pPr>
            <a:r>
              <a:rPr kumimoji="0" lang="el-GR" sz="4000" b="1" i="0" u="none" strike="noStrike" kern="1200" cap="none" spc="0" normalizeH="0" baseline="0" noProof="0" dirty="0">
                <a:ln>
                  <a:noFill/>
                </a:ln>
                <a:solidFill>
                  <a:prstClr val="white"/>
                </a:solidFill>
                <a:effectLst/>
                <a:uLnTx/>
                <a:uFillTx/>
                <a:latin typeface="Century Gothic" panose="020B0502020202020204" pitchFamily="34" charset="0"/>
                <a:ea typeface="Cambria" panose="02040503050406030204" pitchFamily="18" charset="0"/>
                <a:cs typeface="+mn-cs"/>
              </a:rPr>
              <a:t>Το 1952 επέστρεψε στην Κύπρο. </a:t>
            </a:r>
            <a:r>
              <a:rPr lang="el-GR" sz="4000" b="1" cap="none" dirty="0">
                <a:ln>
                  <a:noFill/>
                </a:ln>
                <a:solidFill>
                  <a:prstClr val="white"/>
                </a:solidFill>
                <a:latin typeface="Century Gothic" panose="020B0502020202020204" pitchFamily="34" charset="0"/>
                <a:ea typeface="Cambria" panose="02040503050406030204" pitchFamily="18" charset="0"/>
                <a:cs typeface="+mn-cs"/>
              </a:rPr>
              <a:t>Εργάστηκε μαζί</a:t>
            </a:r>
            <a:r>
              <a:rPr kumimoji="0" lang="el-GR" sz="4000" b="1" i="0" u="none" strike="noStrike" kern="1200" cap="none" spc="0" normalizeH="0" baseline="0" noProof="0" dirty="0">
                <a:ln>
                  <a:noFill/>
                </a:ln>
                <a:solidFill>
                  <a:prstClr val="white"/>
                </a:solidFill>
                <a:effectLst/>
                <a:uLnTx/>
                <a:uFillTx/>
                <a:latin typeface="Century Gothic" panose="020B0502020202020204" pitchFamily="34" charset="0"/>
                <a:ea typeface="Cambria" panose="02040503050406030204" pitchFamily="18" charset="0"/>
                <a:cs typeface="+mn-cs"/>
              </a:rPr>
              <a:t> με τον πατέρα του και αρραβωνιάστηκε με τη Βασιλική.</a:t>
            </a:r>
            <a:br>
              <a:rPr kumimoji="0" lang="en-CY" sz="2000" b="0" i="0" u="none" strike="noStrike" kern="1200" cap="none" spc="0" normalizeH="0" baseline="0" noProof="0" dirty="0">
                <a:ln>
                  <a:noFill/>
                </a:ln>
                <a:solidFill>
                  <a:prstClr val="white"/>
                </a:solidFill>
                <a:effectLst/>
                <a:uLnTx/>
                <a:uFillTx/>
                <a:latin typeface="Century Gothic" panose="020B0502020202020204"/>
                <a:ea typeface="+mn-ea"/>
                <a:cs typeface="+mn-cs"/>
              </a:rPr>
            </a:br>
            <a:endParaRPr lang="en-CY" dirty="0"/>
          </a:p>
        </p:txBody>
      </p:sp>
    </p:spTree>
    <p:extLst>
      <p:ext uri="{BB962C8B-B14F-4D97-AF65-F5344CB8AC3E}">
        <p14:creationId xmlns:p14="http://schemas.microsoft.com/office/powerpoint/2010/main" val="4045090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05DF4E-3483-42AF-BEEF-3281D36C7AE6}"/>
              </a:ext>
            </a:extLst>
          </p:cNvPr>
          <p:cNvPicPr>
            <a:picLocks noChangeAspect="1"/>
          </p:cNvPicPr>
          <p:nvPr/>
        </p:nvPicPr>
        <p:blipFill rotWithShape="1">
          <a:blip r:embed="rId2">
            <a:alphaModFix amt="35000"/>
          </a:blip>
          <a:srcRect b="30556"/>
          <a:stretch/>
        </p:blipFill>
        <p:spPr>
          <a:xfrm>
            <a:off x="20" y="-1"/>
            <a:ext cx="12191980" cy="6858000"/>
          </a:xfrm>
          <a:prstGeom prst="rect">
            <a:avLst/>
          </a:prstGeom>
        </p:spPr>
      </p:pic>
      <p:sp>
        <p:nvSpPr>
          <p:cNvPr id="3" name="Content Placeholder 2">
            <a:extLst>
              <a:ext uri="{FF2B5EF4-FFF2-40B4-BE49-F238E27FC236}">
                <a16:creationId xmlns:a16="http://schemas.microsoft.com/office/drawing/2014/main" id="{CCAA45E7-E705-45AD-B8C4-AB0C1FEE8813}"/>
              </a:ext>
            </a:extLst>
          </p:cNvPr>
          <p:cNvSpPr>
            <a:spLocks noGrp="1"/>
          </p:cNvSpPr>
          <p:nvPr>
            <p:ph idx="1"/>
          </p:nvPr>
        </p:nvSpPr>
        <p:spPr>
          <a:xfrm>
            <a:off x="1103312" y="872198"/>
            <a:ext cx="8946541" cy="5376202"/>
          </a:xfrm>
        </p:spPr>
        <p:txBody>
          <a:bodyPr vert="horz" lIns="91440" tIns="45720" rIns="91440" bIns="45720" rtlCol="0" anchor="t">
            <a:noAutofit/>
          </a:bodyPr>
          <a:lstStyle/>
          <a:p>
            <a:pPr marL="0" indent="0">
              <a:buNone/>
            </a:pPr>
            <a:endParaRPr lang="el-GR" sz="3200" b="1" dirty="0">
              <a:latin typeface="Cambria" panose="02040503050406030204" pitchFamily="18" charset="0"/>
              <a:ea typeface="Cambria" panose="02040503050406030204" pitchFamily="18" charset="0"/>
            </a:endParaRPr>
          </a:p>
          <a:p>
            <a:r>
              <a:rPr lang="el-GR" sz="3200" b="1" dirty="0">
                <a:latin typeface="Century Gothic"/>
                <a:ea typeface="Cambria"/>
              </a:rPr>
              <a:t>Σύντομα εισέρχεται στις τάξεις της ΕΟΚΑ και στις 20 Ιανουαρίου 1955 συναντιέται για πρώτη φορά με τον Αρχηγό της ΕΟΚΑ, Γεώργιο Γρίβα Διγενή.                                       </a:t>
            </a:r>
          </a:p>
          <a:p>
            <a:r>
              <a:rPr lang="el-GR" sz="3200" b="1" dirty="0">
                <a:latin typeface="Century Gothic" panose="020B0502020202020204" pitchFamily="34" charset="0"/>
                <a:ea typeface="Cambria" panose="02040503050406030204" pitchFamily="18" charset="0"/>
              </a:rPr>
              <a:t>Με την έναρξη του Αγώνα αναλαμβάνει Τομεάρχης Αμμοχώστου-Βαρωσίων. </a:t>
            </a:r>
          </a:p>
          <a:p>
            <a:r>
              <a:rPr lang="el-GR" sz="3200" b="1" dirty="0">
                <a:latin typeface="Century Gothic" panose="020B0502020202020204" pitchFamily="34" charset="0"/>
                <a:ea typeface="Cambria" panose="02040503050406030204" pitchFamily="18" charset="0"/>
              </a:rPr>
              <a:t>Γρήγορα διακρίνεται για τις ηγετικές του ικανότητες και ορίζεται Υπαρχηγός της  Οργάνωσης. </a:t>
            </a:r>
            <a:endParaRPr lang="en-CY" sz="3200" b="1" dirty="0">
              <a:latin typeface="Century Gothic" panose="020B0502020202020204" pitchFamily="34" charset="0"/>
              <a:ea typeface="Cambria" panose="02040503050406030204" pitchFamily="18" charset="0"/>
            </a:endParaRPr>
          </a:p>
        </p:txBody>
      </p:sp>
    </p:spTree>
    <p:extLst>
      <p:ext uri="{BB962C8B-B14F-4D97-AF65-F5344CB8AC3E}">
        <p14:creationId xmlns:p14="http://schemas.microsoft.com/office/powerpoint/2010/main" val="339612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13D6C2-EED2-447F-8FB2-7C6FAF851FAE}"/>
              </a:ext>
            </a:extLst>
          </p:cNvPr>
          <p:cNvPicPr>
            <a:picLocks noChangeAspect="1"/>
          </p:cNvPicPr>
          <p:nvPr/>
        </p:nvPicPr>
        <p:blipFill rotWithShape="1">
          <a:blip r:embed="rId3"/>
          <a:srcRect l="12353" r="14569" b="2"/>
          <a:stretch/>
        </p:blipFill>
        <p:spPr>
          <a:xfrm>
            <a:off x="192314" y="896815"/>
            <a:ext cx="5903686" cy="4684905"/>
          </a:xfrm>
          <a:prstGeom prst="rect">
            <a:avLst/>
          </a:prstGeom>
          <a:effectLst>
            <a:outerShdw blurRad="50800" dist="38100" dir="5400000" algn="t" rotWithShape="0">
              <a:prstClr val="black">
                <a:alpha val="43000"/>
              </a:prstClr>
            </a:outerShdw>
          </a:effectLst>
        </p:spPr>
      </p:pic>
      <p:sp>
        <p:nvSpPr>
          <p:cNvPr id="3" name="Content Placeholder 2">
            <a:extLst>
              <a:ext uri="{FF2B5EF4-FFF2-40B4-BE49-F238E27FC236}">
                <a16:creationId xmlns:a16="http://schemas.microsoft.com/office/drawing/2014/main" id="{5D746485-8768-485C-842C-B9419B71D383}"/>
              </a:ext>
            </a:extLst>
          </p:cNvPr>
          <p:cNvSpPr>
            <a:spLocks noGrp="1"/>
          </p:cNvSpPr>
          <p:nvPr>
            <p:ph idx="1"/>
          </p:nvPr>
        </p:nvSpPr>
        <p:spPr>
          <a:xfrm>
            <a:off x="6096000" y="801858"/>
            <a:ext cx="4993161" cy="5446541"/>
          </a:xfrm>
        </p:spPr>
        <p:txBody>
          <a:bodyPr vert="horz" lIns="91440" tIns="45720" rIns="91440" bIns="45720" rtlCol="0" anchor="t">
            <a:normAutofit/>
          </a:bodyPr>
          <a:lstStyle/>
          <a:p>
            <a:pPr>
              <a:lnSpc>
                <a:spcPct val="90000"/>
              </a:lnSpc>
            </a:pPr>
            <a:r>
              <a:rPr lang="el-GR" sz="2400" b="1" dirty="0">
                <a:latin typeface="Century Gothic"/>
                <a:ea typeface="Cambria"/>
              </a:rPr>
              <a:t>Με τον κλοιό να σφίγγει γύρω του, υποχρεώνεται να αλλάξει τομέα δράσης και να μεταφέρει το ορμητήριό του στον Πενταδάκτυλο, όπου αναλαμβάνει τομεάρχης Κερύνειας. Τον Δεκέμβρη του 1955, φεύγει για την οροσειρά του </a:t>
            </a:r>
            <a:r>
              <a:rPr lang="el-GR" sz="2400" b="1" dirty="0" err="1">
                <a:latin typeface="Century Gothic"/>
                <a:ea typeface="Cambria"/>
              </a:rPr>
              <a:t>Τροόδους</a:t>
            </a:r>
            <a:r>
              <a:rPr lang="el-GR" sz="2400" b="1" dirty="0">
                <a:latin typeface="Century Gothic"/>
                <a:ea typeface="Cambria"/>
              </a:rPr>
              <a:t>, όπου και αναλαμβάνει τομεάρχης Πιτσιλιάς. </a:t>
            </a:r>
          </a:p>
          <a:p>
            <a:pPr>
              <a:lnSpc>
                <a:spcPct val="90000"/>
              </a:lnSpc>
            </a:pPr>
            <a:r>
              <a:rPr lang="el-GR" sz="2400" b="1" dirty="0">
                <a:latin typeface="Century Gothic" panose="020B0502020202020204" pitchFamily="34" charset="0"/>
                <a:ea typeface="Cambria" panose="02040503050406030204" pitchFamily="18" charset="0"/>
              </a:rPr>
              <a:t>Οι Βρετανοί αδυνατούν να τον συλλάβουν και γι' αυτό τον επικηρύσσουν με το ποσό των 5000 Λιρών.</a:t>
            </a:r>
            <a:endParaRPr lang="en-CY" sz="2400" b="1" dirty="0">
              <a:latin typeface="Century Gothic" panose="020B0502020202020204" pitchFamily="34" charset="0"/>
              <a:ea typeface="Cambria" panose="02040503050406030204" pitchFamily="18" charset="0"/>
            </a:endParaRPr>
          </a:p>
        </p:txBody>
      </p:sp>
    </p:spTree>
    <p:extLst>
      <p:ext uri="{BB962C8B-B14F-4D97-AF65-F5344CB8AC3E}">
        <p14:creationId xmlns:p14="http://schemas.microsoft.com/office/powerpoint/2010/main" val="33584010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23BE97A8D2B014CA58661F538B804B4" ma:contentTypeVersion="2" ma:contentTypeDescription="Create a new document." ma:contentTypeScope="" ma:versionID="2aef2ef24cef8240cb2f7bc328701a52">
  <xsd:schema xmlns:xsd="http://www.w3.org/2001/XMLSchema" xmlns:xs="http://www.w3.org/2001/XMLSchema" xmlns:p="http://schemas.microsoft.com/office/2006/metadata/properties" xmlns:ns2="f339a4c6-3f81-4ea2-a814-6edaee0679db" targetNamespace="http://schemas.microsoft.com/office/2006/metadata/properties" ma:root="true" ma:fieldsID="a61170e4afeb9955d76371f22f299d4e" ns2:_="">
    <xsd:import namespace="f339a4c6-3f81-4ea2-a814-6edaee0679d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39a4c6-3f81-4ea2-a814-6edaee0679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E5EBDE7-EDA0-46E2-8697-A0247B881849}">
  <ds:schemaRefs>
    <ds:schemaRef ds:uri="http://schemas.microsoft.com/sharepoint/v3/contenttype/forms"/>
  </ds:schemaRefs>
</ds:datastoreItem>
</file>

<file path=customXml/itemProps2.xml><?xml version="1.0" encoding="utf-8"?>
<ds:datastoreItem xmlns:ds="http://schemas.openxmlformats.org/officeDocument/2006/customXml" ds:itemID="{F2116779-8613-4DB7-8993-E35C99E4DF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39a4c6-3f81-4ea2-a814-6edaee0679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FF3A1F-991E-44B0-90BA-74D0C4ABD55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408</TotalTime>
  <Words>1012</Words>
  <Application>Microsoft Office PowerPoint</Application>
  <PresentationFormat>Widescreen</PresentationFormat>
  <Paragraphs>40</Paragraphs>
  <Slides>24</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Cambria</vt:lpstr>
      <vt:lpstr>Century Gothic</vt:lpstr>
      <vt:lpstr>Wingdings 3</vt:lpstr>
      <vt:lpstr>Ion</vt:lpstr>
      <vt:lpstr>Ημέρα μνήμης Γρηγόρη Αυξεντίου</vt:lpstr>
      <vt:lpstr>PowerPoint Presentation</vt:lpstr>
      <vt:lpstr>PowerPoint Presentation</vt:lpstr>
      <vt:lpstr>PowerPoint Presentation</vt:lpstr>
      <vt:lpstr>PowerPoint Presentation</vt:lpstr>
      <vt:lpstr>PowerPoint Presentation</vt:lpstr>
      <vt:lpstr>Το 1952 επέστρεψε στην Κύπρο. Εργάστηκε μαζί με τον πατέρα του και αρραβωνιάστηκε με τη Βασιλική.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Η αντίδραση του πατέρα του Γρηγόρη, Πιερή Αυξεντίου</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andri hadjipetrou</dc:creator>
  <cp:lastModifiedBy>Margarita Antonaki</cp:lastModifiedBy>
  <cp:revision>75</cp:revision>
  <dcterms:created xsi:type="dcterms:W3CDTF">2021-02-26T15:30:02Z</dcterms:created>
  <dcterms:modified xsi:type="dcterms:W3CDTF">2026-02-21T16:59:07Z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0x010100B23BE97A8D2B014CA58661F538B804B4</vt:lpwstr>
  </property>
</Properties>
</file>