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0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7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5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6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1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3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2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ED01-AE1E-4C5E-966E-191943827F1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F3AA-EE3C-4EBB-A4AF-096F47F6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Τροφικές Σχέσεις </a:t>
            </a:r>
          </a:p>
          <a:p>
            <a:r>
              <a:rPr lang="el-GR" dirty="0" smtClean="0"/>
              <a:t>Οργανισμοί του Δάσους Πάφου</a:t>
            </a:r>
          </a:p>
          <a:p>
            <a:r>
              <a:rPr lang="el-GR" dirty="0" smtClean="0"/>
              <a:t>Να καταγράψετε τους οργανισμούς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24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>
            <a:off x="1632520" y="476672"/>
            <a:ext cx="9071992" cy="65196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A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40025" y="642174"/>
            <a:ext cx="7209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ΔΡΑΣΤΗΡΙΟΤΗΤΑ 5.2: Τροφικές Σχέσεις Οργανισμών του Δάσους Πάφου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72008"/>
            <a:ext cx="9144000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19083" y="71626"/>
            <a:ext cx="399359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Ενότητα 5: Τροφικές σχέσεις</a:t>
            </a:r>
            <a:endParaRPr lang="en-US" sz="25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B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3" t="36321" r="24948" b="57547"/>
          <a:stretch/>
        </p:blipFill>
        <p:spPr bwMode="auto">
          <a:xfrm>
            <a:off x="1588009" y="2317214"/>
            <a:ext cx="9035479" cy="65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63915" r="25080" b="29953"/>
          <a:stretch/>
        </p:blipFill>
        <p:spPr bwMode="auto">
          <a:xfrm>
            <a:off x="1559496" y="2965285"/>
            <a:ext cx="9100504" cy="6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55144" y="258436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Διότι τα </a:t>
            </a:r>
            <a:r>
              <a:rPr lang="el-GR" sz="2000" b="1" dirty="0"/>
              <a:t>Α</a:t>
            </a:r>
            <a:r>
              <a:rPr lang="el-GR" sz="2000" b="1" dirty="0"/>
              <a:t>γρινά καταστρέφουν μέρος από τις καλλιέργειές τους</a:t>
            </a:r>
            <a:endParaRPr lang="el-GR" sz="2000" b="1" dirty="0"/>
          </a:p>
        </p:txBody>
      </p:sp>
      <p:sp>
        <p:nvSpPr>
          <p:cNvPr id="16" name="Frame 15"/>
          <p:cNvSpPr/>
          <p:nvPr/>
        </p:nvSpPr>
        <p:spPr>
          <a:xfrm>
            <a:off x="1588008" y="2264260"/>
            <a:ext cx="9079992" cy="1452772"/>
          </a:xfrm>
          <a:prstGeom prst="frame">
            <a:avLst>
              <a:gd name="adj1" fmla="val 3717"/>
            </a:avLst>
          </a:prstGeom>
          <a:solidFill>
            <a:srgbClr val="00A2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>
            <a:off x="1632520" y="476672"/>
            <a:ext cx="9071992" cy="65196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A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40025" y="642174"/>
            <a:ext cx="7209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ΔΡΑΣΤΗΡΙΟΤΗΤΑ 5.2: Τροφικές Σχέσεις Οργανισμών του Δάσους Πάφου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72008"/>
            <a:ext cx="9144000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19083" y="71626"/>
            <a:ext cx="399359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Ενότητα 5: Τροφικές σχέσεις</a:t>
            </a:r>
            <a:endParaRPr lang="en-US" sz="25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B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2601" y="1340768"/>
            <a:ext cx="6089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Οδηγίες στις ομάδες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9497" y="2727393"/>
            <a:ext cx="690894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el-GR" sz="24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Κάθε ομάδα θα πάρει από 2 καρτέλες</a:t>
            </a:r>
          </a:p>
          <a:p>
            <a:endParaRPr lang="el-GR" sz="24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l-GR" sz="24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Να συμπληρώσετε το σχεδιάγραμμα που</a:t>
            </a:r>
          </a:p>
          <a:p>
            <a:r>
              <a:rPr lang="el-GR" sz="24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αντιστοιχεί στην καρτέλα σας </a:t>
            </a:r>
          </a:p>
          <a:p>
            <a:endParaRPr lang="el-GR" sz="24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l-GR" sz="24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Κάθε ομάδα να ανακοινώσει στην υπόλοιπη τάξη </a:t>
            </a:r>
          </a:p>
          <a:p>
            <a:r>
              <a:rPr lang="el-GR" sz="24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τα είδη που μελέτησε</a:t>
            </a:r>
            <a:endParaRPr lang="en-US" sz="24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1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συμπληρώσετε τα σχεδιαγράμματα που ακολουθούν </a:t>
            </a:r>
            <a:r>
              <a:rPr lang="el-GR" smtClean="0"/>
              <a:t>στο βιβλίο σας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0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24000" y="72008"/>
            <a:ext cx="9144000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19083" y="71626"/>
            <a:ext cx="399359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Ενότητα 5: Τροφικές σχέσεις</a:t>
            </a:r>
            <a:endParaRPr lang="en-US" sz="25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B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9" name="Group 271"/>
          <p:cNvGrpSpPr>
            <a:grpSpLocks/>
          </p:cNvGrpSpPr>
          <p:nvPr/>
        </p:nvGrpSpPr>
        <p:grpSpPr bwMode="auto">
          <a:xfrm>
            <a:off x="2674189" y="1772816"/>
            <a:ext cx="6264696" cy="3816424"/>
            <a:chOff x="24117" y="12687"/>
            <a:chExt cx="59774" cy="33944"/>
          </a:xfrm>
        </p:grpSpPr>
        <p:pic>
          <p:nvPicPr>
            <p:cNvPr id="30" name="Picture 272" descr="MP900443315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" y="12687"/>
              <a:ext cx="59767" cy="266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4119" y="37466"/>
              <a:ext cx="59772" cy="916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500"/>
                </a:spcBef>
                <a:spcAft>
                  <a:spcPts val="500"/>
                </a:spcAft>
              </a:pPr>
              <a:r>
                <a:rPr lang="el-GR" sz="2400" b="1" dirty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Ανακοίνωση Αποτελεσμάτων</a:t>
              </a:r>
              <a:endParaRPr lang="el-GR" sz="6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Notched Right Arrow 31"/>
          <p:cNvSpPr/>
          <p:nvPr/>
        </p:nvSpPr>
        <p:spPr>
          <a:xfrm>
            <a:off x="1632520" y="476672"/>
            <a:ext cx="9071992" cy="65196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A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40025" y="642174"/>
            <a:ext cx="7209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ΔΡΑΣΤΗΡΙΟΤΗΤΑ 5.2: Τροφικές Σχέσεις Οργανισμών του Δάσους Πάφου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καταγράψετε τους οργανισμούς, να </a:t>
            </a:r>
            <a:r>
              <a:rPr lang="el-GR" dirty="0" err="1" smtClean="0"/>
              <a:t>ελέξετε</a:t>
            </a:r>
            <a:r>
              <a:rPr lang="el-GR" dirty="0" smtClean="0"/>
              <a:t> την απάντηση σας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9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>
            <a:off x="1596008" y="476672"/>
            <a:ext cx="9071992" cy="65196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A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3513" y="642174"/>
            <a:ext cx="5388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ΔΡΑΣΤΗΡΙΟΤΗΤΑ 5.1: Οργανισμοί του Δάσους Πάφου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72008"/>
            <a:ext cx="9144000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19083" y="71626"/>
            <a:ext cx="399359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Ενότητα 5: Τροφικές σχέσεις</a:t>
            </a:r>
            <a:endParaRPr lang="en-US" sz="25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B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t="35849" r="31180" b="15330"/>
          <a:stretch/>
        </p:blipFill>
        <p:spPr bwMode="auto">
          <a:xfrm>
            <a:off x="2567608" y="980728"/>
            <a:ext cx="7704856" cy="584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672" y="13407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1</a:t>
            </a:r>
            <a:endParaRPr lang="el-GR" sz="2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43672" y="16816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2</a:t>
            </a:r>
            <a:endParaRPr lang="el-GR" sz="2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43672" y="20416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3</a:t>
            </a:r>
            <a:endParaRPr lang="el-GR" sz="2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43672" y="24017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4</a:t>
            </a:r>
            <a:endParaRPr lang="el-GR" sz="27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43672" y="27617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5</a:t>
            </a:r>
            <a:endParaRPr lang="el-GR" sz="2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43672" y="31218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6</a:t>
            </a:r>
            <a:endParaRPr lang="el-GR" sz="27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3672" y="34818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7</a:t>
            </a:r>
            <a:endParaRPr lang="el-GR" sz="27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43672" y="38418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8</a:t>
            </a:r>
            <a:endParaRPr lang="el-GR" sz="27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43672" y="42019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9</a:t>
            </a:r>
            <a:endParaRPr lang="el-GR" sz="27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71664" y="456196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10</a:t>
            </a:r>
            <a:endParaRPr lang="el-GR" sz="27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71664" y="492200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11</a:t>
            </a:r>
            <a:endParaRPr lang="el-GR" sz="27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71664" y="52820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12</a:t>
            </a:r>
            <a:endParaRPr lang="el-GR" sz="27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71664" y="56420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13</a:t>
            </a:r>
            <a:endParaRPr lang="el-GR" sz="27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71664" y="60021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14</a:t>
            </a:r>
            <a:endParaRPr lang="el-GR" sz="2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71664" y="636216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/>
              <a:t>15</a:t>
            </a:r>
            <a:endParaRPr lang="el-GR" sz="27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231905" y="1303267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Χορτάρι</a:t>
            </a:r>
            <a:endParaRPr lang="el-GR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23893" y="5271592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/>
              <a:t>Φάσσα</a:t>
            </a:r>
            <a:endParaRPr lang="el-GR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59897" y="2060849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Αόρατος</a:t>
            </a:r>
            <a:endParaRPr lang="el-GR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23894" y="2420889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Σχοινιά</a:t>
            </a:r>
            <a:endParaRPr lang="el-GR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159897" y="2780929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/>
              <a:t>Λατζιά</a:t>
            </a:r>
            <a:endParaRPr lang="el-GR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59897" y="3111352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Τρεμιθιά</a:t>
            </a:r>
            <a:endParaRPr lang="el-GR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67910" y="3471392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/>
              <a:t>Αντρουκλιά</a:t>
            </a:r>
            <a:endParaRPr lang="el-GR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31905" y="3831432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Λαγός</a:t>
            </a:r>
            <a:endParaRPr lang="el-GR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195902" y="4221089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/>
              <a:t>Αγρινό</a:t>
            </a:r>
            <a:endParaRPr lang="el-G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59897" y="4551512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Ακρίδα</a:t>
            </a:r>
            <a:endParaRPr lang="el-GR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231905" y="4911552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/>
              <a:t>Σκαλιφούρτα</a:t>
            </a:r>
            <a:endParaRPr lang="el-GR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95901" y="1671192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Πεύκο</a:t>
            </a:r>
            <a:endParaRPr lang="el-GR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231905" y="5624224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Κυπριακό φίδι</a:t>
            </a:r>
            <a:endParaRPr lang="el-GR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195902" y="5991672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/>
              <a:t>Σπιζαετός</a:t>
            </a:r>
            <a:endParaRPr lang="el-GR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123894" y="6381329"/>
            <a:ext cx="356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Κυπριακή αλεπού</a:t>
            </a:r>
            <a:endParaRPr lang="el-GR" sz="2400" b="1" dirty="0"/>
          </a:p>
        </p:txBody>
      </p:sp>
      <p:sp>
        <p:nvSpPr>
          <p:cNvPr id="45" name="Frame 44"/>
          <p:cNvSpPr/>
          <p:nvPr/>
        </p:nvSpPr>
        <p:spPr>
          <a:xfrm>
            <a:off x="2473236" y="921495"/>
            <a:ext cx="7799228" cy="5963889"/>
          </a:xfrm>
          <a:prstGeom prst="frame">
            <a:avLst>
              <a:gd name="adj1" fmla="val 950"/>
            </a:avLst>
          </a:prstGeom>
          <a:solidFill>
            <a:srgbClr val="00A2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>
            <a:off x="1596008" y="476672"/>
            <a:ext cx="9071992" cy="65196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A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3513" y="642174"/>
            <a:ext cx="5388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ΔΡΑΣΤΗΡΙΟΤΗΤΑ 5.1: Οργανισμοί του Δάσους Πάφου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72008"/>
            <a:ext cx="9144000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19083" y="71626"/>
            <a:ext cx="399359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Ενότητα 5: Τροφικές σχέσεις</a:t>
            </a:r>
            <a:endParaRPr lang="en-US" sz="25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B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53302" r="26363" b="37028"/>
          <a:stretch/>
        </p:blipFill>
        <p:spPr bwMode="auto">
          <a:xfrm>
            <a:off x="1596008" y="1268761"/>
            <a:ext cx="9071992" cy="97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495601" y="1756462"/>
            <a:ext cx="248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Όχι. </a:t>
            </a:r>
            <a:endParaRPr lang="el-GR" sz="24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63915" r="25080" b="29953"/>
          <a:stretch/>
        </p:blipFill>
        <p:spPr bwMode="auto">
          <a:xfrm>
            <a:off x="1567496" y="2244163"/>
            <a:ext cx="9100504" cy="6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63915" r="25080" b="29953"/>
          <a:stretch/>
        </p:blipFill>
        <p:spPr bwMode="auto">
          <a:xfrm>
            <a:off x="1559496" y="2852937"/>
            <a:ext cx="9100504" cy="6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t="54245" r="25081" b="28066"/>
          <a:stretch/>
        </p:blipFill>
        <p:spPr bwMode="auto">
          <a:xfrm>
            <a:off x="1553415" y="3959524"/>
            <a:ext cx="9128808" cy="185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495601" y="2217058"/>
            <a:ext cx="774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Το δάσος είναι πολύ μεγάλο εμείς βλέπουμε μόνο ένα σημείο του. </a:t>
            </a:r>
            <a:endParaRPr lang="el-GR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495601" y="4509121"/>
            <a:ext cx="248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Ναι. </a:t>
            </a:r>
            <a:endParaRPr lang="el-GR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495601" y="4943019"/>
            <a:ext cx="80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Κάποια μπορεί να είναι πολύ μικρά ή κρυμμένα πίσω από δέντρα, πέτρες</a:t>
            </a:r>
            <a:endParaRPr lang="el-GR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517823" y="5507940"/>
            <a:ext cx="816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Κάποια μπορεί να είναι κρυμμένα κάτω από το έδαφος</a:t>
            </a:r>
            <a:endParaRPr lang="el-GR" b="1" dirty="0"/>
          </a:p>
        </p:txBody>
      </p:sp>
      <p:sp>
        <p:nvSpPr>
          <p:cNvPr id="51" name="Frame 50"/>
          <p:cNvSpPr/>
          <p:nvPr/>
        </p:nvSpPr>
        <p:spPr>
          <a:xfrm>
            <a:off x="1559496" y="1195172"/>
            <a:ext cx="9100504" cy="2324056"/>
          </a:xfrm>
          <a:prstGeom prst="frame">
            <a:avLst>
              <a:gd name="adj1" fmla="val 3264"/>
            </a:avLst>
          </a:prstGeom>
          <a:solidFill>
            <a:srgbClr val="00A2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2" name="Frame 51"/>
          <p:cNvSpPr/>
          <p:nvPr/>
        </p:nvSpPr>
        <p:spPr>
          <a:xfrm>
            <a:off x="1524000" y="3910533"/>
            <a:ext cx="9144000" cy="2038747"/>
          </a:xfrm>
          <a:prstGeom prst="frame">
            <a:avLst>
              <a:gd name="adj1" fmla="val 3789"/>
            </a:avLst>
          </a:prstGeom>
          <a:solidFill>
            <a:srgbClr val="00A2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>
            <a:off x="1596008" y="476672"/>
            <a:ext cx="9071992" cy="65196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A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3513" y="642174"/>
            <a:ext cx="5388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ΔΡΑΣΤΗΡΙΟΤΗΤΑ 5.1: Οργανισμοί του Δάσους Πάφου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72008"/>
            <a:ext cx="9144000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19083" y="71626"/>
            <a:ext cx="399359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Ενότητα 5: Τροφικές σχέσεις</a:t>
            </a:r>
            <a:endParaRPr lang="en-US" sz="25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B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t="52830" r="25478" b="29009"/>
          <a:stretch/>
        </p:blipFill>
        <p:spPr bwMode="auto">
          <a:xfrm>
            <a:off x="1596009" y="1484784"/>
            <a:ext cx="897762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ame 16"/>
          <p:cNvSpPr/>
          <p:nvPr/>
        </p:nvSpPr>
        <p:spPr>
          <a:xfrm>
            <a:off x="1596008" y="1412776"/>
            <a:ext cx="8977621" cy="1944216"/>
          </a:xfrm>
          <a:prstGeom prst="frame">
            <a:avLst>
              <a:gd name="adj1" fmla="val 3717"/>
            </a:avLst>
          </a:prstGeom>
          <a:solidFill>
            <a:srgbClr val="00A2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5601" y="2420888"/>
            <a:ext cx="459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Η φωλιά του </a:t>
            </a:r>
            <a:r>
              <a:rPr lang="el-GR" b="1" dirty="0" err="1"/>
              <a:t>σπιζαετού</a:t>
            </a:r>
            <a:endParaRPr lang="el-G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95601" y="2699628"/>
            <a:ext cx="459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Τα περιττώματα του λαγού</a:t>
            </a:r>
            <a:endParaRPr lang="el-GR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/>
          <a:srcRect l="1685" t="2001" r="81230" b="68395"/>
          <a:stretch/>
        </p:blipFill>
        <p:spPr bwMode="auto">
          <a:xfrm>
            <a:off x="2207568" y="3573016"/>
            <a:ext cx="2952328" cy="3162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/>
          <a:srcRect l="54647" t="62373" r="28658" b="19814"/>
          <a:stretch/>
        </p:blipFill>
        <p:spPr bwMode="auto">
          <a:xfrm>
            <a:off x="5663953" y="3783222"/>
            <a:ext cx="4157247" cy="2742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8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απαντήσετε μόνοι σας τα ερωτήματα και μετά να </a:t>
            </a:r>
            <a:r>
              <a:rPr lang="el-GR" dirty="0" err="1" smtClean="0"/>
              <a:t>ελέξετε</a:t>
            </a:r>
            <a:r>
              <a:rPr lang="el-GR" dirty="0" smtClean="0"/>
              <a:t> τις απαντήσεις σας.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9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>
            <a:off x="1596008" y="476672"/>
            <a:ext cx="9071992" cy="65196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A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3513" y="642174"/>
            <a:ext cx="5388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ΔΡΑΣΤΗΡΙΟΤΗΤΑ 5.1: Οργανισμοί του Δάσους Πάφου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72008"/>
            <a:ext cx="9144000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19083" y="71626"/>
            <a:ext cx="399359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Ενότητα 5: Τροφικές σχέσεις</a:t>
            </a:r>
            <a:endParaRPr lang="en-US" sz="25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B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44104" r="26407" b="25236"/>
          <a:stretch/>
        </p:blipFill>
        <p:spPr bwMode="auto">
          <a:xfrm>
            <a:off x="1596008" y="1340768"/>
            <a:ext cx="898161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39517" y="2924944"/>
            <a:ext cx="176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ΤΡΟΦΙΚΕΣ</a:t>
            </a:r>
            <a:endParaRPr lang="el-G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47529" y="2165300"/>
            <a:ext cx="838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Ναι οι οργανισμοί στο </a:t>
            </a:r>
            <a:r>
              <a:rPr lang="el-GR" b="1" dirty="0"/>
              <a:t>Δ</a:t>
            </a:r>
            <a:r>
              <a:rPr lang="el-GR" b="1" dirty="0"/>
              <a:t>άσος Πάφου τρέφονται ο ένας με τον άλλο π.χ. λαγός τρώει χορτάρι.</a:t>
            </a:r>
            <a:endParaRPr lang="el-G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21606" y="2924944"/>
            <a:ext cx="176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ΣΧΕΣΕΙΣ</a:t>
            </a:r>
            <a:endParaRPr lang="el-GR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29346" y="3792037"/>
            <a:ext cx="903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Τροφικές σχέσεις είναι οι σχέσεις που αναπτύσσουν οι οργανισμοί μεταξύ τους ανάλογα με τον τρόπο που τρέφονται </a:t>
            </a:r>
            <a:endParaRPr lang="el-GR" b="1" dirty="0"/>
          </a:p>
        </p:txBody>
      </p:sp>
      <p:sp>
        <p:nvSpPr>
          <p:cNvPr id="17" name="Frame 16"/>
          <p:cNvSpPr/>
          <p:nvPr/>
        </p:nvSpPr>
        <p:spPr>
          <a:xfrm>
            <a:off x="1559496" y="1268760"/>
            <a:ext cx="9108504" cy="3600400"/>
          </a:xfrm>
          <a:prstGeom prst="frame">
            <a:avLst>
              <a:gd name="adj1" fmla="val 2223"/>
            </a:avLst>
          </a:prstGeom>
          <a:solidFill>
            <a:srgbClr val="00A2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>
            <a:off x="1596008" y="476672"/>
            <a:ext cx="9071992" cy="65196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A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3513" y="642174"/>
            <a:ext cx="5388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ΔΡΑΣΤΗΡΙΟΤΗΤΑ 5.1: Οργανισμοί του Δάσους Πάφου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72008"/>
            <a:ext cx="9144000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19083" y="71626"/>
            <a:ext cx="399359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5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Ενότητα 5: Τροφικές σχέσεις</a:t>
            </a:r>
            <a:endParaRPr lang="en-US" sz="25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B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6792" r="26009" b="15330"/>
          <a:stretch/>
        </p:blipFill>
        <p:spPr bwMode="auto">
          <a:xfrm>
            <a:off x="1631504" y="1128640"/>
            <a:ext cx="8857974" cy="51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ame 16"/>
          <p:cNvSpPr/>
          <p:nvPr/>
        </p:nvSpPr>
        <p:spPr>
          <a:xfrm>
            <a:off x="1570691" y="1080194"/>
            <a:ext cx="8977621" cy="5373142"/>
          </a:xfrm>
          <a:prstGeom prst="frame">
            <a:avLst>
              <a:gd name="adj1" fmla="val 1465"/>
            </a:avLst>
          </a:prstGeom>
          <a:solidFill>
            <a:srgbClr val="00A2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305</Words>
  <Application>Microsoft Office PowerPoint</Application>
  <PresentationFormat>Ευρεία οθόνη</PresentationFormat>
  <Paragraphs>73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prokopis kalli</dc:creator>
  <cp:lastModifiedBy>prokopis kalli</cp:lastModifiedBy>
  <cp:revision>5</cp:revision>
  <dcterms:created xsi:type="dcterms:W3CDTF">2020-03-18T05:42:03Z</dcterms:created>
  <dcterms:modified xsi:type="dcterms:W3CDTF">2020-03-18T05:52:00Z</dcterms:modified>
</cp:coreProperties>
</file>