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9" r:id="rId2"/>
    <p:sldId id="340" r:id="rId3"/>
    <p:sldId id="407" r:id="rId4"/>
    <p:sldId id="408" r:id="rId5"/>
    <p:sldId id="409" r:id="rId6"/>
    <p:sldId id="410" r:id="rId7"/>
    <p:sldId id="424" r:id="rId8"/>
    <p:sldId id="411" r:id="rId9"/>
    <p:sldId id="415" r:id="rId10"/>
    <p:sldId id="422" r:id="rId11"/>
    <p:sldId id="423" r:id="rId12"/>
    <p:sldId id="417" r:id="rId13"/>
    <p:sldId id="418" r:id="rId14"/>
    <p:sldId id="419" r:id="rId15"/>
    <p:sldId id="420" r:id="rId16"/>
    <p:sldId id="421" r:id="rId17"/>
    <p:sldId id="406" r:id="rId18"/>
  </p:sldIdLst>
  <p:sldSz cx="9144000" cy="6858000" type="screen4x3"/>
  <p:notesSz cx="6858000" cy="99456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0066"/>
    <a:srgbClr val="00BC00"/>
    <a:srgbClr val="008000"/>
    <a:srgbClr val="FFCC66"/>
    <a:srgbClr val="00C800"/>
    <a:srgbClr val="FF9966"/>
    <a:srgbClr val="FAB6A4"/>
    <a:srgbClr val="F8A38C"/>
    <a:srgbClr val="00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786" y="-3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6C5042C-4B74-457E-95E2-2ADCFCCDEA03}" type="datetimeFigureOut">
              <a:rPr lang="el-GR" smtClean="0"/>
              <a:t>8/8/2013</a:t>
            </a:fld>
            <a:endParaRPr lang="el-GR"/>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C7DA2C3-FD8E-4132-B472-D06138104E30}" type="slidenum">
              <a:rPr lang="el-GR" smtClean="0"/>
              <a:t>‹#›</a:t>
            </a:fld>
            <a:endParaRPr lang="el-GR"/>
          </a:p>
        </p:txBody>
      </p:sp>
    </p:spTree>
    <p:extLst>
      <p:ext uri="{BB962C8B-B14F-4D97-AF65-F5344CB8AC3E}">
        <p14:creationId xmlns:p14="http://schemas.microsoft.com/office/powerpoint/2010/main" val="333375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7344ED-BD32-4376-8C7F-D019B1B528D7}" type="slidenum">
              <a:rPr lang="el-GR" smtClean="0"/>
              <a:pPr fontAlgn="base">
                <a:spcBef>
                  <a:spcPct val="0"/>
                </a:spcBef>
                <a:spcAft>
                  <a:spcPct val="0"/>
                </a:spcAft>
                <a:defRPr/>
              </a:pPr>
              <a:t>10</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DCA308-A356-4418-8010-7ADA2571D8A2}" type="slidenum">
              <a:rPr lang="el-GR" smtClean="0"/>
              <a:pPr fontAlgn="base">
                <a:spcBef>
                  <a:spcPct val="0"/>
                </a:spcBef>
                <a:spcAft>
                  <a:spcPct val="0"/>
                </a:spcAft>
                <a:defRPr/>
              </a:pPr>
              <a:t>11</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CF6604-22CF-4C2A-B325-199877254996}" type="datetimeFigureOut">
              <a:rPr lang="el-GR" smtClean="0"/>
              <a:t>8/8/2013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F6604-22CF-4C2A-B325-199877254996}" type="datetimeFigureOut">
              <a:rPr lang="el-GR" smtClean="0"/>
              <a:t>8/8/2013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F6604-22CF-4C2A-B325-199877254996}" type="datetimeFigureOut">
              <a:rPr lang="el-GR" smtClean="0"/>
              <a:t>8/8/2013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F6604-22CF-4C2A-B325-199877254996}" type="datetimeFigureOut">
              <a:rPr lang="el-GR" smtClean="0"/>
              <a:t>8/8/2013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F6604-22CF-4C2A-B325-199877254996}" type="datetimeFigureOut">
              <a:rPr lang="el-GR" smtClean="0"/>
              <a:t>8/8/2013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F6604-22CF-4C2A-B325-199877254996}" type="datetimeFigureOut">
              <a:rPr lang="el-GR" smtClean="0"/>
              <a:t>8/8/2013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CF6604-22CF-4C2A-B325-199877254996}" type="datetimeFigureOut">
              <a:rPr lang="el-GR" smtClean="0"/>
              <a:t>8/8/2013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F6604-22CF-4C2A-B325-199877254996}" type="datetimeFigureOut">
              <a:rPr lang="el-GR" smtClean="0"/>
              <a:t>8/8/2013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F6604-22CF-4C2A-B325-199877254996}" type="datetimeFigureOut">
              <a:rPr lang="el-GR" smtClean="0"/>
              <a:t>8/8/2013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F6604-22CF-4C2A-B325-199877254996}" type="datetimeFigureOut">
              <a:rPr lang="el-GR" smtClean="0"/>
              <a:t>8/8/2013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3CCF41-0E73-4F78-B52E-42C5A4D4AB0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F6604-22CF-4C2A-B325-199877254996}" type="datetimeFigureOut">
              <a:rPr lang="el-GR" smtClean="0"/>
              <a:t>8/8/2013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3CCF41-0E73-4F78-B52E-42C5A4D4AB0A}" type="slidenum">
              <a:rPr lang="el-GR" smtClean="0"/>
              <a:t>‹#›</a:t>
            </a:fld>
            <a:endParaRPr lang="el-G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9CF6604-22CF-4C2A-B325-199877254996}" type="datetimeFigureOut">
              <a:rPr lang="el-GR" smtClean="0"/>
              <a:t>8/8/2013</a:t>
            </a:fld>
            <a:endParaRPr lang="el-G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533CCF41-0E73-4F78-B52E-42C5A4D4AB0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52749" y="274340"/>
            <a:ext cx="9036496" cy="1138436"/>
          </a:xfrm>
          <a:prstGeom prst="roundRect">
            <a:avLst/>
          </a:prstGeom>
          <a:solidFill>
            <a:schemeClr val="accent1">
              <a:lumMod val="60000"/>
              <a:lumOff val="40000"/>
            </a:schemeClr>
          </a:solidFill>
          <a:ln w="31750">
            <a:solidFill>
              <a:srgbClr val="00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09420" y="431666"/>
            <a:ext cx="8193269" cy="86177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chemeClr val="bg1"/>
                </a:solidFill>
                <a:effectLst>
                  <a:outerShdw blurRad="38100" dist="38100" dir="2700000" algn="tl">
                    <a:srgbClr val="000000">
                      <a:alpha val="43137"/>
                    </a:srgbClr>
                  </a:outerShdw>
                </a:effectLst>
              </a:rPr>
              <a:t>Ενότητα </a:t>
            </a:r>
            <a:r>
              <a:rPr lang="en-US" sz="2500" b="1" dirty="0" smtClean="0">
                <a:ln w="12700">
                  <a:solidFill>
                    <a:schemeClr val="tx1">
                      <a:lumMod val="65000"/>
                      <a:lumOff val="35000"/>
                    </a:schemeClr>
                  </a:solidFill>
                  <a:prstDash val="solid"/>
                </a:ln>
                <a:solidFill>
                  <a:schemeClr val="bg1"/>
                </a:solidFill>
                <a:effectLst>
                  <a:outerShdw blurRad="38100" dist="38100" dir="2700000" algn="tl">
                    <a:srgbClr val="000000">
                      <a:alpha val="43137"/>
                    </a:srgbClr>
                  </a:outerShdw>
                </a:effectLst>
              </a:rPr>
              <a:t>5</a:t>
            </a:r>
            <a:r>
              <a:rPr lang="el-GR" sz="2500" b="1" dirty="0" smtClean="0">
                <a:ln w="12700">
                  <a:solidFill>
                    <a:schemeClr val="tx1">
                      <a:lumMod val="65000"/>
                      <a:lumOff val="35000"/>
                    </a:schemeClr>
                  </a:solidFill>
                  <a:prstDash val="solid"/>
                </a:ln>
                <a:solidFill>
                  <a:schemeClr val="bg1"/>
                </a:solidFill>
                <a:effectLst>
                  <a:outerShdw blurRad="38100" dist="38100" dir="2700000" algn="tl">
                    <a:srgbClr val="000000">
                      <a:alpha val="43137"/>
                    </a:srgbClr>
                  </a:outerShdw>
                </a:effectLst>
              </a:rPr>
              <a:t>: Μελετώντας τις Τροφικές Σχέσεις </a:t>
            </a:r>
          </a:p>
          <a:p>
            <a:pPr algn="ctr"/>
            <a:r>
              <a:rPr lang="el-GR" sz="2500" b="1" dirty="0" smtClean="0">
                <a:ln w="12700">
                  <a:solidFill>
                    <a:schemeClr val="tx1">
                      <a:lumMod val="65000"/>
                      <a:lumOff val="35000"/>
                    </a:schemeClr>
                  </a:solidFill>
                  <a:prstDash val="solid"/>
                </a:ln>
                <a:solidFill>
                  <a:schemeClr val="bg1"/>
                </a:solidFill>
                <a:effectLst>
                  <a:outerShdw blurRad="38100" dist="38100" dir="2700000" algn="tl">
                    <a:srgbClr val="000000">
                      <a:alpha val="43137"/>
                    </a:srgbClr>
                  </a:outerShdw>
                </a:effectLst>
              </a:rPr>
              <a:t>μεταξύ των Ζωντανών Οργανισμών</a:t>
            </a:r>
            <a:endParaRPr lang="en-US" sz="2500" b="1" dirty="0">
              <a:ln w="12700">
                <a:solidFill>
                  <a:schemeClr val="tx1">
                    <a:lumMod val="65000"/>
                    <a:lumOff val="35000"/>
                  </a:schemeClr>
                </a:solidFill>
                <a:prstDash val="solid"/>
              </a:ln>
              <a:solidFill>
                <a:schemeClr val="bg1"/>
              </a:solidFill>
              <a:effectLst>
                <a:outerShdw blurRad="38100" dist="38100" dir="2700000" algn="tl">
                  <a:srgbClr val="000000">
                    <a:alpha val="43137"/>
                  </a:srgbClr>
                </a:outerShdw>
              </a:effectLst>
            </a:endParaRPr>
          </a:p>
        </p:txBody>
      </p:sp>
      <p:sp>
        <p:nvSpPr>
          <p:cNvPr id="2" name="Rectangle 1"/>
          <p:cNvSpPr/>
          <p:nvPr/>
        </p:nvSpPr>
        <p:spPr>
          <a:xfrm>
            <a:off x="108520" y="6011996"/>
            <a:ext cx="9144000" cy="369332"/>
          </a:xfrm>
          <a:prstGeom prst="rect">
            <a:avLst/>
          </a:prstGeom>
        </p:spPr>
        <p:txBody>
          <a:bodyPr wrap="square">
            <a:spAutoFit/>
          </a:bodyPr>
          <a:lstStyle/>
          <a:p>
            <a:pPr algn="ctr"/>
            <a:r>
              <a:rPr lang="el-GR" b="1" i="1" dirty="0"/>
              <a:t>Τ. </a:t>
            </a:r>
            <a:r>
              <a:rPr lang="el-GR" b="1" i="1" dirty="0" err="1"/>
              <a:t>Κάνθος</a:t>
            </a:r>
            <a:r>
              <a:rPr lang="el-GR" b="1" i="1" dirty="0"/>
              <a:t>,  «Ελιές στο Πολιτικό», Λάδι σε καμβά, </a:t>
            </a:r>
            <a:r>
              <a:rPr lang="el-GR" b="1" i="1" dirty="0" smtClean="0"/>
              <a:t>1983.</a:t>
            </a:r>
            <a:endParaRPr lang="el-GR" b="1" dirty="0"/>
          </a:p>
        </p:txBody>
      </p:sp>
      <p:pic>
        <p:nvPicPr>
          <p:cNvPr id="8" name="Picture 7" descr="C:\Pinakes Kyprion zografon\New Folder (2)\IMG_8381.JPG"/>
          <p:cNvPicPr/>
          <p:nvPr/>
        </p:nvPicPr>
        <p:blipFill rotWithShape="1">
          <a:blip r:embed="rId2" cstate="print">
            <a:extLst>
              <a:ext uri="{28A0092B-C50C-407E-A947-70E740481C1C}">
                <a14:useLocalDpi xmlns:a14="http://schemas.microsoft.com/office/drawing/2010/main" val="0"/>
              </a:ext>
            </a:extLst>
          </a:blip>
          <a:srcRect l="2369" t="1476" r="3215" b="3255"/>
          <a:stretch/>
        </p:blipFill>
        <p:spPr bwMode="auto">
          <a:xfrm>
            <a:off x="2508130" y="1628800"/>
            <a:ext cx="3995847" cy="417961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394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3905250" y="9620250"/>
            <a:ext cx="30130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800">
                <a:latin typeface="Comic Sans MS" pitchFamily="66" charset="0"/>
              </a:rPr>
              <a:t>Τροφικό πλέγμα ψαριών γλυκού νερού, </a:t>
            </a:r>
            <a:r>
              <a:rPr lang="en-US" sz="800">
                <a:latin typeface="Comic Sans MS" pitchFamily="66" charset="0"/>
              </a:rPr>
              <a:t>Cano Volcan, </a:t>
            </a:r>
            <a:r>
              <a:rPr lang="el-GR" sz="800">
                <a:latin typeface="Comic Sans MS" pitchFamily="66" charset="0"/>
              </a:rPr>
              <a:t>Βενεζουέλα </a:t>
            </a:r>
            <a:r>
              <a:rPr lang="en-US" sz="800">
                <a:latin typeface="Comic Sans MS" pitchFamily="66" charset="0"/>
              </a:rPr>
              <a:t>(Winemiller</a:t>
            </a:r>
            <a:r>
              <a:rPr lang="el-GR" sz="800">
                <a:latin typeface="Comic Sans MS" pitchFamily="66" charset="0"/>
              </a:rPr>
              <a:t>, </a:t>
            </a:r>
            <a:r>
              <a:rPr lang="en-US" sz="800">
                <a:latin typeface="Comic Sans MS" pitchFamily="66" charset="0"/>
              </a:rPr>
              <a:t>1990)</a:t>
            </a:r>
            <a:endParaRPr lang="el-GR"/>
          </a:p>
        </p:txBody>
      </p:sp>
      <p:sp>
        <p:nvSpPr>
          <p:cNvPr id="5122" name="Rectangle 2"/>
          <p:cNvSpPr>
            <a:spLocks noChangeArrowheads="1"/>
          </p:cNvSpPr>
          <p:nvPr/>
        </p:nvSpPr>
        <p:spPr bwMode="auto">
          <a:xfrm>
            <a:off x="468313" y="1125538"/>
            <a:ext cx="8351837" cy="2519362"/>
          </a:xfrm>
          <a:prstGeom prst="rect">
            <a:avLst/>
          </a:prstGeom>
          <a:solidFill>
            <a:srgbClr val="E7EDF5"/>
          </a:solidFill>
          <a:ln w="63500" cmpd="thickThin">
            <a:solidFill>
              <a:srgbClr val="4BACC6"/>
            </a:solidFill>
            <a:miter lim="800000"/>
            <a:headEnd/>
            <a:tailEnd/>
          </a:ln>
          <a:effectLst>
            <a:outerShdw dist="107763" dir="13500000" algn="ctr" rotWithShape="0">
              <a:srgbClr val="868686">
                <a:alpha val="50000"/>
              </a:srgbClr>
            </a:outerShdw>
          </a:effectLst>
        </p:spPr>
        <p:txBody>
          <a:bodyPr/>
          <a:lstStyle/>
          <a:p>
            <a:pPr fontAlgn="auto">
              <a:spcBef>
                <a:spcPts val="0"/>
              </a:spcBef>
              <a:spcAft>
                <a:spcPts val="0"/>
              </a:spcAft>
              <a:defRPr/>
            </a:pPr>
            <a:endParaRPr lang="el-GR">
              <a:latin typeface="+mn-lt"/>
              <a:cs typeface="+mn-cs"/>
            </a:endParaRPr>
          </a:p>
        </p:txBody>
      </p:sp>
      <p:sp>
        <p:nvSpPr>
          <p:cNvPr id="4101" name="Text Box 5"/>
          <p:cNvSpPr txBox="1">
            <a:spLocks noChangeArrowheads="1"/>
          </p:cNvSpPr>
          <p:nvPr/>
        </p:nvSpPr>
        <p:spPr bwMode="auto">
          <a:xfrm>
            <a:off x="468313" y="1196975"/>
            <a:ext cx="8207375" cy="2592388"/>
          </a:xfrm>
          <a:prstGeom prst="rect">
            <a:avLst/>
          </a:prstGeom>
          <a:noFill/>
          <a:ln w="9525">
            <a:noFill/>
            <a:miter lim="800000"/>
            <a:headEnd/>
            <a:tailEnd/>
          </a:ln>
        </p:spPr>
        <p:txBody>
          <a:bodyPr/>
          <a:lstStyle/>
          <a:p>
            <a:pPr algn="just">
              <a:defRPr/>
            </a:pPr>
            <a:r>
              <a:rPr lang="el-GR" sz="1600" b="1" dirty="0">
                <a:latin typeface="Comic Sans MS" pitchFamily="66" charset="0"/>
                <a:cs typeface="Arial" pitchFamily="34" charset="0"/>
              </a:rPr>
              <a:t>Ένα τροφικό πλέγμα συνοψίζει τις τροφικές σχέσεις σε ένα οικοσύστημα. Οι πρώτες εργασίες σχετικά με τα τροφικά πλέγματα, επικεντρώθηκαν σε οικοσυστήματα με λίγους οργανισμούς. Το 1927, ο </a:t>
            </a:r>
            <a:r>
              <a:rPr lang="en-US" sz="1600" b="1" dirty="0">
                <a:latin typeface="Comic Sans MS" pitchFamily="66" charset="0"/>
                <a:cs typeface="Arial" pitchFamily="34" charset="0"/>
              </a:rPr>
              <a:t>Charles</a:t>
            </a:r>
            <a:r>
              <a:rPr lang="el-GR" sz="1600" b="1" dirty="0">
                <a:latin typeface="Comic Sans MS" pitchFamily="66" charset="0"/>
                <a:cs typeface="Arial" pitchFamily="34" charset="0"/>
              </a:rPr>
              <a:t> </a:t>
            </a:r>
            <a:r>
              <a:rPr lang="en-US" sz="1600" b="1" dirty="0">
                <a:latin typeface="Comic Sans MS" pitchFamily="66" charset="0"/>
                <a:cs typeface="Arial" pitchFamily="34" charset="0"/>
              </a:rPr>
              <a:t>Elton</a:t>
            </a:r>
            <a:r>
              <a:rPr lang="el-GR" sz="1600" b="1" dirty="0">
                <a:latin typeface="Comic Sans MS" pitchFamily="66" charset="0"/>
                <a:cs typeface="Arial" pitchFamily="34" charset="0"/>
              </a:rPr>
              <a:t>, επεσήμανε ότι ο αριθμός των τροφικών πλεγμάτων, που είχαν περιγραφεί καλά, μπορούσε να μετρηθεί στα δάκτυλα του ενός χεριού. Ένα από τα πρώτα τροφικά πλέγματα που περιγράφηκαν είναι αυτό για τις τροφικές σχέσεις στο </a:t>
            </a:r>
            <a:r>
              <a:rPr lang="en-US" sz="1600" b="1" dirty="0">
                <a:latin typeface="Comic Sans MS" pitchFamily="66" charset="0"/>
                <a:cs typeface="Arial" pitchFamily="34" charset="0"/>
              </a:rPr>
              <a:t>Bear</a:t>
            </a:r>
            <a:r>
              <a:rPr lang="el-GR" sz="1600" b="1" dirty="0">
                <a:latin typeface="Comic Sans MS" pitchFamily="66" charset="0"/>
                <a:cs typeface="Arial" pitchFamily="34" charset="0"/>
              </a:rPr>
              <a:t> </a:t>
            </a:r>
            <a:r>
              <a:rPr lang="en-US" sz="1600" b="1" dirty="0">
                <a:latin typeface="Comic Sans MS" pitchFamily="66" charset="0"/>
                <a:cs typeface="Arial" pitchFamily="34" charset="0"/>
              </a:rPr>
              <a:t>Island</a:t>
            </a:r>
            <a:r>
              <a:rPr lang="el-GR" sz="1600" b="1" dirty="0">
                <a:latin typeface="Comic Sans MS" pitchFamily="66" charset="0"/>
                <a:cs typeface="Arial" pitchFamily="34" charset="0"/>
              </a:rPr>
              <a:t> στην υψηλή Αρκτική. Ο </a:t>
            </a:r>
            <a:r>
              <a:rPr lang="en-US" sz="1600" b="1" dirty="0">
                <a:latin typeface="Comic Sans MS" pitchFamily="66" charset="0"/>
                <a:cs typeface="Arial" pitchFamily="34" charset="0"/>
              </a:rPr>
              <a:t>Elton</a:t>
            </a:r>
            <a:r>
              <a:rPr lang="el-GR" sz="1600" b="1" dirty="0">
                <a:latin typeface="Comic Sans MS" pitchFamily="66" charset="0"/>
                <a:cs typeface="Arial" pitchFamily="34" charset="0"/>
              </a:rPr>
              <a:t> με τον συνεργάτη του </a:t>
            </a:r>
            <a:r>
              <a:rPr lang="en-US" sz="1600" b="1" dirty="0" err="1">
                <a:latin typeface="Comic Sans MS" pitchFamily="66" charset="0"/>
                <a:cs typeface="Arial" pitchFamily="34" charset="0"/>
              </a:rPr>
              <a:t>Summerhayes</a:t>
            </a:r>
            <a:r>
              <a:rPr lang="el-GR" sz="1600" b="1" dirty="0">
                <a:latin typeface="Comic Sans MS" pitchFamily="66" charset="0"/>
                <a:cs typeface="Arial" pitchFamily="34" charset="0"/>
              </a:rPr>
              <a:t> επέλεξαν την Αρκτική για να ξεκινήσουν την περιγραφή του πρώτου τροφικού πλέγματος. </a:t>
            </a:r>
          </a:p>
          <a:p>
            <a:pPr lvl="1" algn="just">
              <a:spcAft>
                <a:spcPts val="1000"/>
              </a:spcAft>
              <a:buFont typeface="Symbol" pitchFamily="18" charset="2"/>
              <a:buChar char="·"/>
              <a:defRPr/>
            </a:pPr>
            <a:r>
              <a:rPr lang="el-GR" sz="2400" b="1" dirty="0">
                <a:latin typeface="Comic Sans MS" pitchFamily="66" charset="0"/>
                <a:cs typeface="Arial" pitchFamily="34" charset="0"/>
              </a:rPr>
              <a:t> Γιατί νομίζετε;</a:t>
            </a:r>
            <a:endParaRPr lang="en-US" sz="2400" b="1" dirty="0">
              <a:latin typeface="Comic Sans MS" pitchFamily="66" charset="0"/>
              <a:cs typeface="Arial" pitchFamily="34" charset="0"/>
            </a:endParaRPr>
          </a:p>
        </p:txBody>
      </p:sp>
      <p:pic>
        <p:nvPicPr>
          <p:cNvPr id="7" name="Picture 9" descr="File:Bjornoya Location Map-en.svg"/>
          <p:cNvPicPr>
            <a:picLocks noChangeAspect="1" noChangeArrowheads="1"/>
          </p:cNvPicPr>
          <p:nvPr/>
        </p:nvPicPr>
        <p:blipFill>
          <a:blip r:embed="rId3"/>
          <a:srcRect/>
          <a:stretch>
            <a:fillRect/>
          </a:stretch>
        </p:blipFill>
        <p:spPr bwMode="auto">
          <a:xfrm>
            <a:off x="323850" y="3716338"/>
            <a:ext cx="2157413" cy="2736850"/>
          </a:xfrm>
          <a:prstGeom prst="rect">
            <a:avLst/>
          </a:prstGeom>
          <a:ln>
            <a:solidFill>
              <a:srgbClr val="427C34"/>
            </a:solidFill>
          </a:ln>
          <a:effectLst>
            <a:outerShdw blurRad="292100" dist="139700" dir="2700000" algn="tl" rotWithShape="0">
              <a:srgbClr val="333333">
                <a:alpha val="65000"/>
              </a:srgbClr>
            </a:outerShdw>
          </a:effectLst>
        </p:spPr>
      </p:pic>
      <p:pic>
        <p:nvPicPr>
          <p:cNvPr id="8" name="Picture 11" descr="http://upload.wikimedia.org/wikipedia/commons/thumb/e/e0/Bjoern9.jpg/250px-Bjoern9.jpg"/>
          <p:cNvPicPr>
            <a:picLocks noChangeAspect="1" noChangeArrowheads="1"/>
          </p:cNvPicPr>
          <p:nvPr/>
        </p:nvPicPr>
        <p:blipFill>
          <a:blip r:embed="rId4"/>
          <a:srcRect/>
          <a:stretch>
            <a:fillRect/>
          </a:stretch>
        </p:blipFill>
        <p:spPr bwMode="auto">
          <a:xfrm>
            <a:off x="5580063" y="3716338"/>
            <a:ext cx="3024187" cy="2020887"/>
          </a:xfrm>
          <a:prstGeom prst="rect">
            <a:avLst/>
          </a:prstGeom>
          <a:ln>
            <a:solidFill>
              <a:srgbClr val="427C34"/>
            </a:solidFill>
          </a:ln>
          <a:effectLst>
            <a:outerShdw blurRad="292100" dist="139700" dir="2700000" algn="tl" rotWithShape="0">
              <a:srgbClr val="333333">
                <a:alpha val="65000"/>
              </a:srgbClr>
            </a:outerShdw>
          </a:effectLst>
        </p:spPr>
      </p:pic>
      <p:pic>
        <p:nvPicPr>
          <p:cNvPr id="10248" name="Picture 8" descr="http://www.vacationstogo.com/images/ports/maps/1732_w.gif"/>
          <p:cNvPicPr>
            <a:picLocks noChangeAspect="1" noChangeArrowheads="1"/>
          </p:cNvPicPr>
          <p:nvPr/>
        </p:nvPicPr>
        <p:blipFill>
          <a:blip r:embed="rId5"/>
          <a:srcRect/>
          <a:stretch>
            <a:fillRect/>
          </a:stretch>
        </p:blipFill>
        <p:spPr bwMode="auto">
          <a:xfrm>
            <a:off x="2627313" y="3716338"/>
            <a:ext cx="2592387" cy="2736850"/>
          </a:xfrm>
          <a:prstGeom prst="rect">
            <a:avLst/>
          </a:prstGeom>
          <a:ln>
            <a:solidFill>
              <a:srgbClr val="427C34"/>
            </a:solidFill>
          </a:ln>
          <a:effectLst>
            <a:outerShdw blurRad="292100" dist="139700" dir="2700000" algn="tl" rotWithShape="0">
              <a:srgbClr val="333333">
                <a:alpha val="65000"/>
              </a:srgbClr>
            </a:outerShdw>
          </a:effectLst>
        </p:spPr>
      </p:pic>
      <p:pic>
        <p:nvPicPr>
          <p:cNvPr id="10250" name="Picture 10" descr="http://www.npolar.no/npcms/export/sites/np/images/news/2008/peter.jpg_1080823013.jpg"/>
          <p:cNvPicPr>
            <a:picLocks noChangeAspect="1" noChangeArrowheads="1"/>
          </p:cNvPicPr>
          <p:nvPr/>
        </p:nvPicPr>
        <p:blipFill>
          <a:blip r:embed="rId6"/>
          <a:srcRect/>
          <a:stretch>
            <a:fillRect/>
          </a:stretch>
        </p:blipFill>
        <p:spPr bwMode="auto">
          <a:xfrm>
            <a:off x="5292725" y="5661025"/>
            <a:ext cx="1143000" cy="771525"/>
          </a:xfrm>
          <a:prstGeom prst="rect">
            <a:avLst/>
          </a:prstGeom>
          <a:ln>
            <a:solidFill>
              <a:srgbClr val="427C34"/>
            </a:solidFill>
          </a:ln>
          <a:effectLst>
            <a:outerShdw blurRad="292100" dist="139700" dir="2700000" algn="tl" rotWithShape="0">
              <a:srgbClr val="333333">
                <a:alpha val="65000"/>
              </a:srgbClr>
            </a:outerShdw>
          </a:effectLst>
        </p:spPr>
      </p:pic>
      <p:pic>
        <p:nvPicPr>
          <p:cNvPr id="10252" name="Picture 12" descr="http://t3.gstatic.com/images?q=tbn:ANd9GcSNalHCWGMyXXwfKhs1Z4erq5gqjlQV3MDFgsgO0W_-2yRXTIQqBg&amp;t=1"/>
          <p:cNvPicPr preferRelativeResize="0">
            <a:picLocks noChangeArrowheads="1"/>
          </p:cNvPicPr>
          <p:nvPr/>
        </p:nvPicPr>
        <p:blipFill>
          <a:blip r:embed="rId7"/>
          <a:srcRect/>
          <a:stretch>
            <a:fillRect/>
          </a:stretch>
        </p:blipFill>
        <p:spPr bwMode="auto">
          <a:xfrm>
            <a:off x="6516688" y="5661025"/>
            <a:ext cx="1144587" cy="769938"/>
          </a:xfrm>
          <a:prstGeom prst="rect">
            <a:avLst/>
          </a:prstGeom>
          <a:ln>
            <a:solidFill>
              <a:srgbClr val="427C34"/>
            </a:solidFill>
          </a:ln>
          <a:effectLst>
            <a:outerShdw blurRad="292100" dist="139700" dir="2700000" algn="tl" rotWithShape="0">
              <a:srgbClr val="333333">
                <a:alpha val="65000"/>
              </a:srgbClr>
            </a:outerShdw>
          </a:effectLst>
        </p:spPr>
      </p:pic>
      <p:pic>
        <p:nvPicPr>
          <p:cNvPr id="10254" name="Picture 14" descr="http://t1.gstatic.com/images?q=tbn:ANd9GcRkOa-KKVrwFp_kO65E7Nihyl_-Xz-lE7RuTuVxzO14SOyJncQj&amp;t=1"/>
          <p:cNvPicPr preferRelativeResize="0">
            <a:picLocks noChangeArrowheads="1"/>
          </p:cNvPicPr>
          <p:nvPr/>
        </p:nvPicPr>
        <p:blipFill>
          <a:blip r:embed="rId8"/>
          <a:srcRect/>
          <a:stretch>
            <a:fillRect/>
          </a:stretch>
        </p:blipFill>
        <p:spPr bwMode="auto">
          <a:xfrm>
            <a:off x="7740650" y="5661025"/>
            <a:ext cx="1144588" cy="769938"/>
          </a:xfrm>
          <a:prstGeom prst="rect">
            <a:avLst/>
          </a:prstGeom>
          <a:ln>
            <a:solidFill>
              <a:srgbClr val="427C34"/>
            </a:solidFill>
          </a:ln>
          <a:effectLst>
            <a:outerShdw blurRad="292100" dist="139700" dir="2700000" algn="tl" rotWithShape="0">
              <a:srgbClr val="333333">
                <a:alpha val="65000"/>
              </a:srgbClr>
            </a:outerShdw>
          </a:effectLst>
        </p:spPr>
      </p:pic>
      <p:sp>
        <p:nvSpPr>
          <p:cNvPr id="13" name="Notched Right Arrow 12"/>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4" name="Rectangle 13"/>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ounded Rectangle 14"/>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90607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3905250" y="9620250"/>
            <a:ext cx="30130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800">
                <a:latin typeface="Comic Sans MS" pitchFamily="66" charset="0"/>
              </a:rPr>
              <a:t>Τροφικό πλέγμα ψαριών γλυκού νερού, </a:t>
            </a:r>
            <a:r>
              <a:rPr lang="en-US" sz="800">
                <a:latin typeface="Comic Sans MS" pitchFamily="66" charset="0"/>
              </a:rPr>
              <a:t>Cano Volcan, </a:t>
            </a:r>
            <a:r>
              <a:rPr lang="el-GR" sz="800">
                <a:latin typeface="Comic Sans MS" pitchFamily="66" charset="0"/>
              </a:rPr>
              <a:t>Βενεζουέλα </a:t>
            </a:r>
            <a:r>
              <a:rPr lang="en-US" sz="800">
                <a:latin typeface="Comic Sans MS" pitchFamily="66" charset="0"/>
              </a:rPr>
              <a:t>(Winemiller</a:t>
            </a:r>
            <a:r>
              <a:rPr lang="el-GR" sz="800">
                <a:latin typeface="Comic Sans MS" pitchFamily="66" charset="0"/>
              </a:rPr>
              <a:t>, </a:t>
            </a:r>
            <a:r>
              <a:rPr lang="en-US" sz="800">
                <a:latin typeface="Comic Sans MS" pitchFamily="66" charset="0"/>
              </a:rPr>
              <a:t>1990)</a:t>
            </a:r>
            <a:endParaRPr lang="el-GR"/>
          </a:p>
        </p:txBody>
      </p:sp>
      <p:sp>
        <p:nvSpPr>
          <p:cNvPr id="5122" name="Rectangle 2"/>
          <p:cNvSpPr>
            <a:spLocks noChangeArrowheads="1"/>
          </p:cNvSpPr>
          <p:nvPr/>
        </p:nvSpPr>
        <p:spPr bwMode="auto">
          <a:xfrm>
            <a:off x="468313" y="1125538"/>
            <a:ext cx="8280400" cy="2159000"/>
          </a:xfrm>
          <a:prstGeom prst="rect">
            <a:avLst/>
          </a:prstGeom>
          <a:solidFill>
            <a:srgbClr val="E7EDF5"/>
          </a:solidFill>
          <a:ln w="63500" cmpd="thickThin">
            <a:solidFill>
              <a:srgbClr val="4BACC6"/>
            </a:solidFill>
            <a:miter lim="800000"/>
            <a:headEnd/>
            <a:tailEnd/>
          </a:ln>
          <a:effectLst>
            <a:outerShdw dist="107763" dir="13500000" algn="ctr" rotWithShape="0">
              <a:srgbClr val="868686">
                <a:alpha val="50000"/>
              </a:srgbClr>
            </a:outerShdw>
          </a:effectLst>
        </p:spPr>
        <p:txBody>
          <a:bodyPr/>
          <a:lstStyle/>
          <a:p>
            <a:pPr fontAlgn="auto">
              <a:spcBef>
                <a:spcPts val="0"/>
              </a:spcBef>
              <a:spcAft>
                <a:spcPts val="0"/>
              </a:spcAft>
              <a:defRPr/>
            </a:pPr>
            <a:endParaRPr lang="el-GR">
              <a:latin typeface="+mn-lt"/>
              <a:cs typeface="+mn-cs"/>
            </a:endParaRPr>
          </a:p>
        </p:txBody>
      </p:sp>
      <p:sp>
        <p:nvSpPr>
          <p:cNvPr id="4101" name="Text Box 5"/>
          <p:cNvSpPr txBox="1">
            <a:spLocks noChangeArrowheads="1"/>
          </p:cNvSpPr>
          <p:nvPr/>
        </p:nvSpPr>
        <p:spPr bwMode="auto">
          <a:xfrm>
            <a:off x="468313" y="1268413"/>
            <a:ext cx="8280400" cy="2089150"/>
          </a:xfrm>
          <a:prstGeom prst="rect">
            <a:avLst/>
          </a:prstGeom>
          <a:noFill/>
          <a:ln w="9525">
            <a:noFill/>
            <a:miter lim="800000"/>
            <a:headEnd/>
            <a:tailEnd/>
          </a:ln>
        </p:spPr>
        <p:txBody>
          <a:bodyPr/>
          <a:lstStyle/>
          <a:p>
            <a:pPr algn="just">
              <a:defRPr/>
            </a:pPr>
            <a:r>
              <a:rPr lang="el-GR" sz="1600" b="1" dirty="0">
                <a:latin typeface="Comic Sans MS" pitchFamily="66" charset="0"/>
                <a:cs typeface="Arial" pitchFamily="34" charset="0"/>
              </a:rPr>
              <a:t>Η εργασία τους αποκάλυψε ότι ακόμα και σε «φτωχές πανίδες» οι τροφικές σχέσεις είναι σύνθετες και δύσκολο να μελετηθούν.</a:t>
            </a:r>
          </a:p>
          <a:p>
            <a:pPr algn="just">
              <a:defRPr/>
            </a:pPr>
            <a:r>
              <a:rPr lang="el-GR" sz="1600" b="1" dirty="0">
                <a:latin typeface="Comic Sans MS" pitchFamily="66" charset="0"/>
                <a:cs typeface="Arial" pitchFamily="34" charset="0"/>
              </a:rPr>
              <a:t>Σήμερα η μελέτη των τροφικών πλεγμάτων συνεχίζεται. Η μελέτη των τροφικών σχέσεων μεταξύ ψαριών του γλυκού νερού, μας δίνει μια ιδέα για την πολυπλοκότητα των τροφικών πλεγμάτων.</a:t>
            </a:r>
          </a:p>
          <a:p>
            <a:pPr lvl="1" algn="just">
              <a:spcAft>
                <a:spcPts val="1000"/>
              </a:spcAft>
              <a:buFont typeface="Symbol" pitchFamily="18" charset="2"/>
              <a:buChar char="·"/>
              <a:defRPr/>
            </a:pPr>
            <a:r>
              <a:rPr lang="el-GR" sz="1600" b="1" dirty="0">
                <a:latin typeface="Comic Sans MS" pitchFamily="66" charset="0"/>
                <a:cs typeface="Arial" pitchFamily="34" charset="0"/>
              </a:rPr>
              <a:t> Πόσο απλά είναι στην πραγματικότητα τα τροφικά πλέγματα;</a:t>
            </a:r>
          </a:p>
          <a:p>
            <a:pPr lvl="1" algn="just">
              <a:spcAft>
                <a:spcPts val="1000"/>
              </a:spcAft>
              <a:buFont typeface="Symbol" pitchFamily="18" charset="2"/>
              <a:buChar char="·"/>
              <a:defRPr/>
            </a:pPr>
            <a:r>
              <a:rPr lang="el-GR" sz="1600" b="1" dirty="0">
                <a:latin typeface="Comic Sans MS" pitchFamily="66" charset="0"/>
                <a:cs typeface="Arial" pitchFamily="34" charset="0"/>
              </a:rPr>
              <a:t> Πόσο εύκολο είναι να βρούμε τις τροφικές σχέσεις;</a:t>
            </a:r>
            <a:endParaRPr lang="el-GR" sz="3600" b="1" dirty="0">
              <a:latin typeface="Arial" pitchFamily="34" charset="0"/>
              <a:cs typeface="Arial" pitchFamily="34" charset="0"/>
            </a:endParaRPr>
          </a:p>
        </p:txBody>
      </p:sp>
      <p:pic>
        <p:nvPicPr>
          <p:cNvPr id="11" name="Picture 10" descr="7-11-2010 5;27;30 μμ.JPG"/>
          <p:cNvPicPr/>
          <p:nvPr/>
        </p:nvPicPr>
        <p:blipFill>
          <a:blip r:embed="rId3">
            <a:lum bright="4000"/>
          </a:blip>
          <a:srcRect l="10544" t="65198" r="49037" b="16864"/>
          <a:stretch>
            <a:fillRect/>
          </a:stretch>
        </p:blipFill>
        <p:spPr>
          <a:xfrm>
            <a:off x="1692275" y="3429000"/>
            <a:ext cx="6048375" cy="3024188"/>
          </a:xfrm>
          <a:prstGeom prst="rect">
            <a:avLst/>
          </a:prstGeom>
          <a:ln>
            <a:solidFill>
              <a:srgbClr val="AE5F17"/>
            </a:solidFill>
          </a:ln>
          <a:effectLst>
            <a:outerShdw blurRad="292100" dist="139700" dir="2700000" algn="tl" rotWithShape="0">
              <a:srgbClr val="333333">
                <a:alpha val="65000"/>
              </a:srgbClr>
            </a:outerShdw>
          </a:effectLst>
        </p:spPr>
      </p:pic>
      <p:sp>
        <p:nvSpPr>
          <p:cNvPr id="8" name="Notched Right Arrow 7"/>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9" name="Rectangle 8"/>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50569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pSp>
        <p:nvGrpSpPr>
          <p:cNvPr id="24" name="Group 2"/>
          <p:cNvGrpSpPr>
            <a:grpSpLocks/>
          </p:cNvGrpSpPr>
          <p:nvPr/>
        </p:nvGrpSpPr>
        <p:grpSpPr bwMode="auto">
          <a:xfrm>
            <a:off x="1187028" y="2205038"/>
            <a:ext cx="6337300" cy="4581525"/>
            <a:chOff x="1151" y="1995"/>
            <a:chExt cx="9720" cy="7970"/>
          </a:xfrm>
        </p:grpSpPr>
        <p:grpSp>
          <p:nvGrpSpPr>
            <p:cNvPr id="25" name="Group 3"/>
            <p:cNvGrpSpPr>
              <a:grpSpLocks/>
            </p:cNvGrpSpPr>
            <p:nvPr/>
          </p:nvGrpSpPr>
          <p:grpSpPr bwMode="auto">
            <a:xfrm>
              <a:off x="1151" y="1995"/>
              <a:ext cx="9720" cy="7970"/>
              <a:chOff x="1151" y="2280"/>
              <a:chExt cx="9720" cy="7970"/>
            </a:xfrm>
          </p:grpSpPr>
          <p:grpSp>
            <p:nvGrpSpPr>
              <p:cNvPr id="27" name="Group 4"/>
              <p:cNvGrpSpPr>
                <a:grpSpLocks/>
              </p:cNvGrpSpPr>
              <p:nvPr/>
            </p:nvGrpSpPr>
            <p:grpSpPr bwMode="auto">
              <a:xfrm>
                <a:off x="1151" y="2280"/>
                <a:ext cx="9720" cy="7307"/>
                <a:chOff x="1151" y="3120"/>
                <a:chExt cx="9720" cy="7307"/>
              </a:xfrm>
            </p:grpSpPr>
            <p:grpSp>
              <p:nvGrpSpPr>
                <p:cNvPr id="29" name="Group 5"/>
                <p:cNvGrpSpPr>
                  <a:grpSpLocks/>
                </p:cNvGrpSpPr>
                <p:nvPr/>
              </p:nvGrpSpPr>
              <p:grpSpPr bwMode="auto">
                <a:xfrm>
                  <a:off x="4410" y="3857"/>
                  <a:ext cx="3744" cy="3143"/>
                  <a:chOff x="4410" y="3857"/>
                  <a:chExt cx="3744" cy="3143"/>
                </a:xfrm>
              </p:grpSpPr>
              <p:cxnSp>
                <p:nvCxnSpPr>
                  <p:cNvPr id="68" name="AutoShape 6"/>
                  <p:cNvCxnSpPr>
                    <a:cxnSpLocks noChangeShapeType="1"/>
                  </p:cNvCxnSpPr>
                  <p:nvPr/>
                </p:nvCxnSpPr>
                <p:spPr bwMode="auto">
                  <a:xfrm flipH="1" flipV="1">
                    <a:off x="4410" y="3857"/>
                    <a:ext cx="1904" cy="314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9" name="AutoShape 7"/>
                  <p:cNvCxnSpPr>
                    <a:cxnSpLocks noChangeShapeType="1"/>
                  </p:cNvCxnSpPr>
                  <p:nvPr/>
                </p:nvCxnSpPr>
                <p:spPr bwMode="auto">
                  <a:xfrm flipV="1">
                    <a:off x="6314" y="5625"/>
                    <a:ext cx="1840" cy="1375"/>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70" name="AutoShape 8"/>
                  <p:cNvCxnSpPr>
                    <a:cxnSpLocks noChangeShapeType="1"/>
                  </p:cNvCxnSpPr>
                  <p:nvPr/>
                </p:nvCxnSpPr>
                <p:spPr bwMode="auto">
                  <a:xfrm flipV="1">
                    <a:off x="6314" y="3857"/>
                    <a:ext cx="1026" cy="314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grpSp>
              <p:nvGrpSpPr>
                <p:cNvPr id="30" name="Group 9"/>
                <p:cNvGrpSpPr>
                  <a:grpSpLocks/>
                </p:cNvGrpSpPr>
                <p:nvPr/>
              </p:nvGrpSpPr>
              <p:grpSpPr bwMode="auto">
                <a:xfrm>
                  <a:off x="1151" y="3120"/>
                  <a:ext cx="9720" cy="7307"/>
                  <a:chOff x="1151" y="3120"/>
                  <a:chExt cx="9720" cy="7307"/>
                </a:xfrm>
              </p:grpSpPr>
              <p:grpSp>
                <p:nvGrpSpPr>
                  <p:cNvPr id="31" name="Group 10"/>
                  <p:cNvGrpSpPr>
                    <a:grpSpLocks/>
                  </p:cNvGrpSpPr>
                  <p:nvPr/>
                </p:nvGrpSpPr>
                <p:grpSpPr bwMode="auto">
                  <a:xfrm>
                    <a:off x="4410" y="3857"/>
                    <a:ext cx="4680" cy="3143"/>
                    <a:chOff x="4410" y="3857"/>
                    <a:chExt cx="4680" cy="3143"/>
                  </a:xfrm>
                </p:grpSpPr>
                <p:cxnSp>
                  <p:nvCxnSpPr>
                    <p:cNvPr id="65" name="AutoShape 11"/>
                    <p:cNvCxnSpPr>
                      <a:cxnSpLocks noChangeShapeType="1"/>
                    </p:cNvCxnSpPr>
                    <p:nvPr/>
                  </p:nvCxnSpPr>
                  <p:spPr bwMode="auto">
                    <a:xfrm flipH="1" flipV="1">
                      <a:off x="7340" y="3857"/>
                      <a:ext cx="1750" cy="314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6" name="AutoShape 12"/>
                    <p:cNvCxnSpPr>
                      <a:cxnSpLocks noChangeShapeType="1"/>
                    </p:cNvCxnSpPr>
                    <p:nvPr/>
                  </p:nvCxnSpPr>
                  <p:spPr bwMode="auto">
                    <a:xfrm flipH="1" flipV="1">
                      <a:off x="4410" y="3857"/>
                      <a:ext cx="4680" cy="314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7" name="AutoShape 13"/>
                    <p:cNvCxnSpPr>
                      <a:cxnSpLocks noChangeShapeType="1"/>
                    </p:cNvCxnSpPr>
                    <p:nvPr/>
                  </p:nvCxnSpPr>
                  <p:spPr bwMode="auto">
                    <a:xfrm flipH="1" flipV="1">
                      <a:off x="8154" y="5625"/>
                      <a:ext cx="936" cy="1375"/>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grpSp>
                <p:nvGrpSpPr>
                  <p:cNvPr id="32" name="Group 14"/>
                  <p:cNvGrpSpPr>
                    <a:grpSpLocks/>
                  </p:cNvGrpSpPr>
                  <p:nvPr/>
                </p:nvGrpSpPr>
                <p:grpSpPr bwMode="auto">
                  <a:xfrm>
                    <a:off x="1151" y="3120"/>
                    <a:ext cx="9720" cy="7307"/>
                    <a:chOff x="1151" y="3120"/>
                    <a:chExt cx="9720" cy="7307"/>
                  </a:xfrm>
                </p:grpSpPr>
                <p:grpSp>
                  <p:nvGrpSpPr>
                    <p:cNvPr id="33" name="Group 15"/>
                    <p:cNvGrpSpPr>
                      <a:grpSpLocks/>
                    </p:cNvGrpSpPr>
                    <p:nvPr/>
                  </p:nvGrpSpPr>
                  <p:grpSpPr bwMode="auto">
                    <a:xfrm>
                      <a:off x="3689" y="3857"/>
                      <a:ext cx="5401" cy="5833"/>
                      <a:chOff x="3689" y="3857"/>
                      <a:chExt cx="5401" cy="5833"/>
                    </a:xfrm>
                  </p:grpSpPr>
                  <p:cxnSp>
                    <p:nvCxnSpPr>
                      <p:cNvPr id="61" name="AutoShape 16"/>
                      <p:cNvCxnSpPr>
                        <a:cxnSpLocks noChangeShapeType="1"/>
                      </p:cNvCxnSpPr>
                      <p:nvPr/>
                    </p:nvCxnSpPr>
                    <p:spPr bwMode="auto">
                      <a:xfrm flipH="1" flipV="1">
                        <a:off x="4410" y="3857"/>
                        <a:ext cx="285" cy="583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2" name="AutoShape 17"/>
                      <p:cNvCxnSpPr>
                        <a:cxnSpLocks noChangeShapeType="1"/>
                      </p:cNvCxnSpPr>
                      <p:nvPr/>
                    </p:nvCxnSpPr>
                    <p:spPr bwMode="auto">
                      <a:xfrm flipH="1" flipV="1">
                        <a:off x="3689" y="7737"/>
                        <a:ext cx="1006"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3" name="AutoShape 18"/>
                      <p:cNvCxnSpPr>
                        <a:cxnSpLocks noChangeShapeType="1"/>
                      </p:cNvCxnSpPr>
                      <p:nvPr/>
                    </p:nvCxnSpPr>
                    <p:spPr bwMode="auto">
                      <a:xfrm flipV="1">
                        <a:off x="4695" y="7737"/>
                        <a:ext cx="1503"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4" name="AutoShape 19"/>
                      <p:cNvCxnSpPr>
                        <a:cxnSpLocks noChangeShapeType="1"/>
                      </p:cNvCxnSpPr>
                      <p:nvPr/>
                    </p:nvCxnSpPr>
                    <p:spPr bwMode="auto">
                      <a:xfrm flipV="1">
                        <a:off x="4695" y="7737"/>
                        <a:ext cx="4395"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grpSp>
                  <p:nvGrpSpPr>
                    <p:cNvPr id="34" name="Group 20"/>
                    <p:cNvGrpSpPr>
                      <a:grpSpLocks/>
                    </p:cNvGrpSpPr>
                    <p:nvPr/>
                  </p:nvGrpSpPr>
                  <p:grpSpPr bwMode="auto">
                    <a:xfrm>
                      <a:off x="3689" y="3857"/>
                      <a:ext cx="5401" cy="5833"/>
                      <a:chOff x="3689" y="3857"/>
                      <a:chExt cx="5401" cy="5833"/>
                    </a:xfrm>
                  </p:grpSpPr>
                  <p:cxnSp>
                    <p:nvCxnSpPr>
                      <p:cNvPr id="57" name="AutoShape 21"/>
                      <p:cNvCxnSpPr>
                        <a:cxnSpLocks noChangeShapeType="1"/>
                      </p:cNvCxnSpPr>
                      <p:nvPr/>
                    </p:nvCxnSpPr>
                    <p:spPr bwMode="auto">
                      <a:xfrm flipH="1" flipV="1">
                        <a:off x="4410" y="3857"/>
                        <a:ext cx="2895" cy="583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8" name="AutoShape 22"/>
                      <p:cNvCxnSpPr>
                        <a:cxnSpLocks noChangeShapeType="1"/>
                      </p:cNvCxnSpPr>
                      <p:nvPr/>
                    </p:nvCxnSpPr>
                    <p:spPr bwMode="auto">
                      <a:xfrm flipH="1" flipV="1">
                        <a:off x="3689" y="7737"/>
                        <a:ext cx="3616"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9" name="AutoShape 23"/>
                      <p:cNvCxnSpPr>
                        <a:cxnSpLocks noChangeShapeType="1"/>
                      </p:cNvCxnSpPr>
                      <p:nvPr/>
                    </p:nvCxnSpPr>
                    <p:spPr bwMode="auto">
                      <a:xfrm flipH="1" flipV="1">
                        <a:off x="6198" y="7737"/>
                        <a:ext cx="1107"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60" name="AutoShape 24"/>
                      <p:cNvCxnSpPr>
                        <a:cxnSpLocks noChangeShapeType="1"/>
                      </p:cNvCxnSpPr>
                      <p:nvPr/>
                    </p:nvCxnSpPr>
                    <p:spPr bwMode="auto">
                      <a:xfrm flipV="1">
                        <a:off x="7305" y="7737"/>
                        <a:ext cx="1785"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grpSp>
                  <p:nvGrpSpPr>
                    <p:cNvPr id="35" name="Group 25"/>
                    <p:cNvGrpSpPr>
                      <a:grpSpLocks/>
                    </p:cNvGrpSpPr>
                    <p:nvPr/>
                  </p:nvGrpSpPr>
                  <p:grpSpPr bwMode="auto">
                    <a:xfrm>
                      <a:off x="2145" y="3857"/>
                      <a:ext cx="4053" cy="5833"/>
                      <a:chOff x="2145" y="3857"/>
                      <a:chExt cx="4053" cy="5833"/>
                    </a:xfrm>
                  </p:grpSpPr>
                  <p:cxnSp>
                    <p:nvCxnSpPr>
                      <p:cNvPr id="54" name="AutoShape 26"/>
                      <p:cNvCxnSpPr>
                        <a:cxnSpLocks noChangeShapeType="1"/>
                      </p:cNvCxnSpPr>
                      <p:nvPr/>
                    </p:nvCxnSpPr>
                    <p:spPr bwMode="auto">
                      <a:xfrm flipV="1">
                        <a:off x="2145" y="3857"/>
                        <a:ext cx="2265" cy="583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5" name="AutoShape 27"/>
                      <p:cNvCxnSpPr>
                        <a:cxnSpLocks noChangeShapeType="1"/>
                      </p:cNvCxnSpPr>
                      <p:nvPr/>
                    </p:nvCxnSpPr>
                    <p:spPr bwMode="auto">
                      <a:xfrm flipV="1">
                        <a:off x="2145" y="7737"/>
                        <a:ext cx="1544"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6" name="AutoShape 28"/>
                      <p:cNvCxnSpPr>
                        <a:cxnSpLocks noChangeShapeType="1"/>
                      </p:cNvCxnSpPr>
                      <p:nvPr/>
                    </p:nvCxnSpPr>
                    <p:spPr bwMode="auto">
                      <a:xfrm flipV="1">
                        <a:off x="2145" y="7737"/>
                        <a:ext cx="4053"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cxnSp>
                  <p:nvCxnSpPr>
                    <p:cNvPr id="36" name="AutoShape 29"/>
                    <p:cNvCxnSpPr>
                      <a:cxnSpLocks noChangeShapeType="1"/>
                    </p:cNvCxnSpPr>
                    <p:nvPr/>
                  </p:nvCxnSpPr>
                  <p:spPr bwMode="auto">
                    <a:xfrm flipV="1">
                      <a:off x="3689" y="3857"/>
                      <a:ext cx="721" cy="314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nvGrpSpPr>
                    <p:cNvPr id="37" name="Group 30"/>
                    <p:cNvGrpSpPr>
                      <a:grpSpLocks/>
                    </p:cNvGrpSpPr>
                    <p:nvPr/>
                  </p:nvGrpSpPr>
                  <p:grpSpPr bwMode="auto">
                    <a:xfrm>
                      <a:off x="3689" y="3857"/>
                      <a:ext cx="6196" cy="5833"/>
                      <a:chOff x="3689" y="3857"/>
                      <a:chExt cx="6196" cy="5833"/>
                    </a:xfrm>
                  </p:grpSpPr>
                  <p:cxnSp>
                    <p:nvCxnSpPr>
                      <p:cNvPr id="50" name="AutoShape 31"/>
                      <p:cNvCxnSpPr>
                        <a:cxnSpLocks noChangeShapeType="1"/>
                      </p:cNvCxnSpPr>
                      <p:nvPr/>
                    </p:nvCxnSpPr>
                    <p:spPr bwMode="auto">
                      <a:xfrm flipH="1" flipV="1">
                        <a:off x="4410" y="3857"/>
                        <a:ext cx="5475" cy="583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1" name="AutoShape 32"/>
                      <p:cNvCxnSpPr>
                        <a:cxnSpLocks noChangeShapeType="1"/>
                      </p:cNvCxnSpPr>
                      <p:nvPr/>
                    </p:nvCxnSpPr>
                    <p:spPr bwMode="auto">
                      <a:xfrm flipH="1" flipV="1">
                        <a:off x="3689" y="7737"/>
                        <a:ext cx="6196"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2" name="AutoShape 33"/>
                      <p:cNvCxnSpPr>
                        <a:cxnSpLocks noChangeShapeType="1"/>
                      </p:cNvCxnSpPr>
                      <p:nvPr/>
                    </p:nvCxnSpPr>
                    <p:spPr bwMode="auto">
                      <a:xfrm flipH="1" flipV="1">
                        <a:off x="9090" y="7737"/>
                        <a:ext cx="795"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cxnSp>
                    <p:nvCxnSpPr>
                      <p:cNvPr id="53" name="AutoShape 34"/>
                      <p:cNvCxnSpPr>
                        <a:cxnSpLocks noChangeShapeType="1"/>
                      </p:cNvCxnSpPr>
                      <p:nvPr/>
                    </p:nvCxnSpPr>
                    <p:spPr bwMode="auto">
                      <a:xfrm flipH="1" flipV="1">
                        <a:off x="6198" y="7737"/>
                        <a:ext cx="3687" cy="1953"/>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cxnSp>
                  <p:nvCxnSpPr>
                    <p:cNvPr id="38" name="AutoShape 35"/>
                    <p:cNvCxnSpPr>
                      <a:cxnSpLocks noChangeShapeType="1"/>
                    </p:cNvCxnSpPr>
                    <p:nvPr/>
                  </p:nvCxnSpPr>
                  <p:spPr bwMode="auto">
                    <a:xfrm flipH="1" flipV="1">
                      <a:off x="7340" y="3857"/>
                      <a:ext cx="814" cy="1031"/>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nvGrpSpPr>
                    <p:cNvPr id="39" name="Group 36"/>
                    <p:cNvGrpSpPr>
                      <a:grpSpLocks/>
                    </p:cNvGrpSpPr>
                    <p:nvPr/>
                  </p:nvGrpSpPr>
                  <p:grpSpPr bwMode="auto">
                    <a:xfrm>
                      <a:off x="1151" y="3120"/>
                      <a:ext cx="9720" cy="7307"/>
                      <a:chOff x="1151" y="3120"/>
                      <a:chExt cx="9720" cy="7307"/>
                    </a:xfrm>
                  </p:grpSpPr>
                  <p:sp>
                    <p:nvSpPr>
                      <p:cNvPr id="40" name="AutoShape 37"/>
                      <p:cNvSpPr>
                        <a:spLocks noChangeArrowheads="1"/>
                      </p:cNvSpPr>
                      <p:nvPr/>
                    </p:nvSpPr>
                    <p:spPr bwMode="auto">
                      <a:xfrm>
                        <a:off x="6314" y="969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1" name="AutoShape 38"/>
                      <p:cNvSpPr>
                        <a:spLocks noChangeArrowheads="1"/>
                      </p:cNvSpPr>
                      <p:nvPr/>
                    </p:nvSpPr>
                    <p:spPr bwMode="auto">
                      <a:xfrm>
                        <a:off x="3689" y="969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2" name="AutoShape 39"/>
                      <p:cNvSpPr>
                        <a:spLocks noChangeArrowheads="1"/>
                      </p:cNvSpPr>
                      <p:nvPr/>
                    </p:nvSpPr>
                    <p:spPr bwMode="auto">
                      <a:xfrm>
                        <a:off x="1151" y="969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3" name="AutoShape 40"/>
                      <p:cNvSpPr>
                        <a:spLocks noChangeArrowheads="1"/>
                      </p:cNvSpPr>
                      <p:nvPr/>
                    </p:nvSpPr>
                    <p:spPr bwMode="auto">
                      <a:xfrm>
                        <a:off x="8887" y="969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4" name="AutoShape 41"/>
                      <p:cNvSpPr>
                        <a:spLocks noChangeArrowheads="1"/>
                      </p:cNvSpPr>
                      <p:nvPr/>
                    </p:nvSpPr>
                    <p:spPr bwMode="auto">
                      <a:xfrm>
                        <a:off x="2703" y="700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5" name="AutoShape 42"/>
                      <p:cNvSpPr>
                        <a:spLocks noChangeArrowheads="1"/>
                      </p:cNvSpPr>
                      <p:nvPr/>
                    </p:nvSpPr>
                    <p:spPr bwMode="auto">
                      <a:xfrm>
                        <a:off x="5298" y="7000"/>
                        <a:ext cx="2042"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6" name="AutoShape 43"/>
                      <p:cNvSpPr>
                        <a:spLocks noChangeArrowheads="1"/>
                      </p:cNvSpPr>
                      <p:nvPr/>
                    </p:nvSpPr>
                    <p:spPr bwMode="auto">
                      <a:xfrm>
                        <a:off x="8154" y="700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7" name="AutoShape 44"/>
                      <p:cNvSpPr>
                        <a:spLocks noChangeArrowheads="1"/>
                      </p:cNvSpPr>
                      <p:nvPr/>
                    </p:nvSpPr>
                    <p:spPr bwMode="auto">
                      <a:xfrm>
                        <a:off x="7215" y="4888"/>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8" name="AutoShape 45"/>
                      <p:cNvSpPr>
                        <a:spLocks noChangeArrowheads="1"/>
                      </p:cNvSpPr>
                      <p:nvPr/>
                    </p:nvSpPr>
                    <p:spPr bwMode="auto">
                      <a:xfrm>
                        <a:off x="6485" y="312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sp>
                    <p:nvSpPr>
                      <p:cNvPr id="49" name="AutoShape 46"/>
                      <p:cNvSpPr>
                        <a:spLocks noChangeArrowheads="1"/>
                      </p:cNvSpPr>
                      <p:nvPr/>
                    </p:nvSpPr>
                    <p:spPr bwMode="auto">
                      <a:xfrm>
                        <a:off x="3566" y="3120"/>
                        <a:ext cx="1984" cy="737"/>
                      </a:xfrm>
                      <a:prstGeom prst="roundRect">
                        <a:avLst>
                          <a:gd name="adj" fmla="val 16667"/>
                        </a:avLst>
                      </a:prstGeom>
                      <a:solidFill>
                        <a:srgbClr val="FFFFFF"/>
                      </a:solidFill>
                      <a:ln w="9525">
                        <a:solidFill>
                          <a:srgbClr val="FF0000"/>
                        </a:solidFill>
                        <a:round/>
                        <a:headEnd/>
                        <a:tailEnd/>
                      </a:ln>
                    </p:spPr>
                    <p:txBody>
                      <a:bodyPr anchor="ctr"/>
                      <a:lstStyle/>
                      <a:p>
                        <a:pPr algn="ctr"/>
                        <a:endParaRPr lang="el-GR"/>
                      </a:p>
                    </p:txBody>
                  </p:sp>
                </p:grpSp>
              </p:grpSp>
            </p:grpSp>
          </p:grpSp>
          <p:sp>
            <p:nvSpPr>
              <p:cNvPr id="28" name="Text Box 47"/>
              <p:cNvSpPr txBox="1">
                <a:spLocks noChangeArrowheads="1"/>
              </p:cNvSpPr>
              <p:nvPr/>
            </p:nvSpPr>
            <p:spPr bwMode="auto">
              <a:xfrm>
                <a:off x="1415" y="9570"/>
                <a:ext cx="9205"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l-GR" sz="1200" b="1">
                    <a:latin typeface="Calibri" pitchFamily="34" charset="0"/>
                  </a:rPr>
                  <a:t>Το πιο πάνω σχήμα είναι ένα …………….. πλέγμα του Δάσους Πάφου.</a:t>
                </a:r>
                <a:endParaRPr lang="el-GR"/>
              </a:p>
            </p:txBody>
          </p:sp>
        </p:grpSp>
        <p:cxnSp>
          <p:nvCxnSpPr>
            <p:cNvPr id="26" name="AutoShape 48"/>
            <p:cNvCxnSpPr>
              <a:cxnSpLocks noChangeShapeType="1"/>
            </p:cNvCxnSpPr>
            <p:nvPr/>
          </p:nvCxnSpPr>
          <p:spPr bwMode="auto">
            <a:xfrm flipV="1">
              <a:off x="3689" y="2732"/>
              <a:ext cx="3651" cy="3138"/>
            </a:xfrm>
            <a:prstGeom prst="straightConnector1">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grpSp>
      <p:sp>
        <p:nvSpPr>
          <p:cNvPr id="71" name="Text Box 2"/>
          <p:cNvSpPr txBox="1">
            <a:spLocks noChangeArrowheads="1"/>
          </p:cNvSpPr>
          <p:nvPr/>
        </p:nvSpPr>
        <p:spPr bwMode="auto">
          <a:xfrm>
            <a:off x="251593" y="981075"/>
            <a:ext cx="8424863" cy="857250"/>
          </a:xfrm>
          <a:prstGeom prst="rect">
            <a:avLst/>
          </a:prstGeom>
          <a:noFill/>
          <a:ln w="9525">
            <a:noFill/>
            <a:miter lim="800000"/>
            <a:headEnd/>
            <a:tailEnd/>
          </a:ln>
        </p:spPr>
        <p:txBody>
          <a:bodyPr/>
          <a:lstStyle/>
          <a:p>
            <a:pPr algn="just">
              <a:spcAft>
                <a:spcPts val="1000"/>
              </a:spcAft>
              <a:defRPr/>
            </a:pPr>
            <a:r>
              <a:rPr lang="el-GR" sz="2000" b="1" dirty="0">
                <a:effectLst>
                  <a:outerShdw blurRad="38100" dist="38100" dir="2700000" algn="tl">
                    <a:srgbClr val="000000">
                      <a:alpha val="43137"/>
                    </a:srgbClr>
                  </a:outerShdw>
                </a:effectLst>
                <a:latin typeface="Calibri" pitchFamily="34" charset="0"/>
                <a:cs typeface="Calibri" pitchFamily="34" charset="0"/>
              </a:rPr>
              <a:t>1. Προσπαθήστε με την ομάδα σας να τοποθετήσετε τους οργανισμούς που ακολουθούν στο σωστό κουτί για να συμπληρώσετε το σχεδιάγραμμα.</a:t>
            </a:r>
          </a:p>
          <a:p>
            <a:pPr>
              <a:defRPr/>
            </a:pPr>
            <a:endParaRPr lang="el-GR" sz="3200" b="1" dirty="0">
              <a:effectLst>
                <a:outerShdw blurRad="38100" dist="38100" dir="2700000" algn="tl">
                  <a:srgbClr val="000000">
                    <a:alpha val="43137"/>
                  </a:srgbClr>
                </a:outerShdw>
              </a:effectLst>
              <a:latin typeface="Calibri" pitchFamily="34" charset="0"/>
              <a:cs typeface="Calibri" pitchFamily="34" charset="0"/>
            </a:endParaRPr>
          </a:p>
        </p:txBody>
      </p:sp>
      <p:sp>
        <p:nvSpPr>
          <p:cNvPr id="72" name="Rectangle 71"/>
          <p:cNvSpPr/>
          <p:nvPr/>
        </p:nvSpPr>
        <p:spPr>
          <a:xfrm>
            <a:off x="7451725" y="2276475"/>
            <a:ext cx="1068388" cy="461963"/>
          </a:xfrm>
          <a:prstGeom prst="rect">
            <a:avLst/>
          </a:prstGeom>
        </p:spPr>
        <p:txBody>
          <a:bodyPr wrap="none">
            <a:spAutoFit/>
          </a:bodyPr>
          <a:lstStyle/>
          <a:p>
            <a:pPr fontAlgn="auto">
              <a:spcBef>
                <a:spcPts val="0"/>
              </a:spcBef>
              <a:spcAft>
                <a:spcPts val="0"/>
              </a:spcAft>
              <a:defRPr/>
            </a:pPr>
            <a:r>
              <a:rPr lang="el-GR" sz="2400" b="1" dirty="0" err="1">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Αγρινό</a:t>
            </a:r>
            <a:endParaRPr lang="el-GR" dirty="0">
              <a:solidFill>
                <a:schemeClr val="accent6">
                  <a:lumMod val="75000"/>
                </a:schemeClr>
              </a:solidFill>
            </a:endParaRPr>
          </a:p>
        </p:txBody>
      </p:sp>
      <p:sp>
        <p:nvSpPr>
          <p:cNvPr id="73" name="Rectangle 72"/>
          <p:cNvSpPr/>
          <p:nvPr/>
        </p:nvSpPr>
        <p:spPr>
          <a:xfrm>
            <a:off x="7380288" y="2781300"/>
            <a:ext cx="1225550" cy="461963"/>
          </a:xfrm>
          <a:prstGeom prst="rect">
            <a:avLst/>
          </a:prstGeom>
        </p:spPr>
        <p:txBody>
          <a:bodyPr wrap="none">
            <a:spAutoFit/>
          </a:bodyPr>
          <a:lstStyle/>
          <a:p>
            <a:pPr fontAlgn="auto">
              <a:spcBef>
                <a:spcPts val="0"/>
              </a:spcBef>
              <a:spcAft>
                <a:spcPts val="0"/>
              </a:spcAft>
              <a:defRPr/>
            </a:pPr>
            <a:r>
              <a:rPr lang="el-GR" sz="24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Χορτάρι</a:t>
            </a:r>
            <a:endParaRPr lang="el-GR" dirty="0">
              <a:solidFill>
                <a:schemeClr val="accent6">
                  <a:lumMod val="75000"/>
                </a:schemeClr>
              </a:solidFill>
            </a:endParaRPr>
          </a:p>
        </p:txBody>
      </p:sp>
      <p:sp>
        <p:nvSpPr>
          <p:cNvPr id="74" name="Rectangle 73"/>
          <p:cNvSpPr/>
          <p:nvPr/>
        </p:nvSpPr>
        <p:spPr>
          <a:xfrm>
            <a:off x="7451725" y="3284538"/>
            <a:ext cx="1128713" cy="461962"/>
          </a:xfrm>
          <a:prstGeom prst="rect">
            <a:avLst/>
          </a:prstGeom>
        </p:spPr>
        <p:txBody>
          <a:bodyPr wrap="none">
            <a:spAutoFit/>
          </a:bodyPr>
          <a:lstStyle/>
          <a:p>
            <a:pPr fontAlgn="auto">
              <a:spcBef>
                <a:spcPts val="0"/>
              </a:spcBef>
              <a:spcAft>
                <a:spcPts val="0"/>
              </a:spcAft>
              <a:defRPr/>
            </a:pPr>
            <a:r>
              <a:rPr lang="el-GR" sz="2400" b="1" dirty="0" err="1">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Φάσσα</a:t>
            </a:r>
            <a:endParaRPr lang="el-GR" dirty="0">
              <a:solidFill>
                <a:schemeClr val="accent6">
                  <a:lumMod val="75000"/>
                </a:schemeClr>
              </a:solidFill>
            </a:endParaRPr>
          </a:p>
        </p:txBody>
      </p:sp>
      <p:sp>
        <p:nvSpPr>
          <p:cNvPr id="75" name="Rectangle 74"/>
          <p:cNvSpPr/>
          <p:nvPr/>
        </p:nvSpPr>
        <p:spPr>
          <a:xfrm>
            <a:off x="7477125" y="3789363"/>
            <a:ext cx="965200" cy="461962"/>
          </a:xfrm>
          <a:prstGeom prst="rect">
            <a:avLst/>
          </a:prstGeom>
        </p:spPr>
        <p:txBody>
          <a:bodyPr wrap="none">
            <a:spAutoFit/>
          </a:bodyPr>
          <a:lstStyle/>
          <a:p>
            <a:pPr fontAlgn="auto">
              <a:spcBef>
                <a:spcPts val="0"/>
              </a:spcBef>
              <a:spcAft>
                <a:spcPts val="0"/>
              </a:spcAft>
              <a:defRPr/>
            </a:pPr>
            <a:r>
              <a:rPr lang="el-GR" sz="2400" b="1">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Σχινιά</a:t>
            </a:r>
            <a:endParaRPr lang="el-GR" dirty="0">
              <a:solidFill>
                <a:schemeClr val="accent6">
                  <a:lumMod val="75000"/>
                </a:schemeClr>
              </a:solidFill>
            </a:endParaRPr>
          </a:p>
        </p:txBody>
      </p:sp>
      <p:sp>
        <p:nvSpPr>
          <p:cNvPr id="76" name="Rectangle 75"/>
          <p:cNvSpPr/>
          <p:nvPr/>
        </p:nvSpPr>
        <p:spPr>
          <a:xfrm>
            <a:off x="7478713" y="1844675"/>
            <a:ext cx="981075" cy="461963"/>
          </a:xfrm>
          <a:prstGeom prst="rect">
            <a:avLst/>
          </a:prstGeom>
        </p:spPr>
        <p:txBody>
          <a:bodyPr wrap="none">
            <a:spAutoFit/>
          </a:bodyPr>
          <a:lstStyle/>
          <a:p>
            <a:pPr fontAlgn="auto">
              <a:spcBef>
                <a:spcPts val="0"/>
              </a:spcBef>
              <a:spcAft>
                <a:spcPts val="0"/>
              </a:spcAft>
              <a:defRPr/>
            </a:pPr>
            <a:r>
              <a:rPr lang="el-GR" sz="24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Λαγός</a:t>
            </a:r>
            <a:endParaRPr lang="el-GR" dirty="0">
              <a:solidFill>
                <a:schemeClr val="accent6">
                  <a:lumMod val="75000"/>
                </a:schemeClr>
              </a:solidFill>
            </a:endParaRPr>
          </a:p>
        </p:txBody>
      </p:sp>
      <p:sp>
        <p:nvSpPr>
          <p:cNvPr id="77" name="Rectangle 76"/>
          <p:cNvSpPr/>
          <p:nvPr/>
        </p:nvSpPr>
        <p:spPr>
          <a:xfrm>
            <a:off x="7380288" y="5229225"/>
            <a:ext cx="1336675" cy="461963"/>
          </a:xfrm>
          <a:prstGeom prst="rect">
            <a:avLst/>
          </a:prstGeom>
        </p:spPr>
        <p:txBody>
          <a:bodyPr wrap="none">
            <a:spAutoFit/>
          </a:bodyPr>
          <a:lstStyle/>
          <a:p>
            <a:pPr fontAlgn="auto">
              <a:spcBef>
                <a:spcPts val="0"/>
              </a:spcBef>
              <a:spcAft>
                <a:spcPts val="0"/>
              </a:spcAft>
              <a:defRPr/>
            </a:pPr>
            <a:r>
              <a:rPr lang="el-GR" sz="24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Τρεμιθιά</a:t>
            </a:r>
            <a:endParaRPr lang="el-GR" dirty="0">
              <a:solidFill>
                <a:schemeClr val="accent6">
                  <a:lumMod val="75000"/>
                </a:schemeClr>
              </a:solidFill>
            </a:endParaRPr>
          </a:p>
        </p:txBody>
      </p:sp>
      <p:sp>
        <p:nvSpPr>
          <p:cNvPr id="78" name="Rectangle 77"/>
          <p:cNvSpPr/>
          <p:nvPr/>
        </p:nvSpPr>
        <p:spPr>
          <a:xfrm>
            <a:off x="7596188" y="5732463"/>
            <a:ext cx="769937" cy="461962"/>
          </a:xfrm>
          <a:prstGeom prst="rect">
            <a:avLst/>
          </a:prstGeom>
        </p:spPr>
        <p:txBody>
          <a:bodyPr wrap="none">
            <a:spAutoFit/>
          </a:bodyPr>
          <a:lstStyle/>
          <a:p>
            <a:pPr fontAlgn="auto">
              <a:spcBef>
                <a:spcPts val="0"/>
              </a:spcBef>
              <a:spcAft>
                <a:spcPts val="0"/>
              </a:spcAft>
              <a:defRPr/>
            </a:pPr>
            <a:r>
              <a:rPr lang="el-GR" sz="24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Φίδι</a:t>
            </a:r>
            <a:endParaRPr lang="el-GR" dirty="0">
              <a:solidFill>
                <a:schemeClr val="accent6">
                  <a:lumMod val="75000"/>
                </a:schemeClr>
              </a:solidFill>
            </a:endParaRPr>
          </a:p>
        </p:txBody>
      </p:sp>
      <p:sp>
        <p:nvSpPr>
          <p:cNvPr id="79" name="Rectangle 78"/>
          <p:cNvSpPr/>
          <p:nvPr/>
        </p:nvSpPr>
        <p:spPr>
          <a:xfrm>
            <a:off x="7489825" y="4221163"/>
            <a:ext cx="1042988" cy="461962"/>
          </a:xfrm>
          <a:prstGeom prst="rect">
            <a:avLst/>
          </a:prstGeom>
        </p:spPr>
        <p:txBody>
          <a:bodyPr wrap="none">
            <a:spAutoFit/>
          </a:bodyPr>
          <a:lstStyle/>
          <a:p>
            <a:pPr fontAlgn="auto">
              <a:spcBef>
                <a:spcPts val="0"/>
              </a:spcBef>
              <a:spcAft>
                <a:spcPts val="0"/>
              </a:spcAft>
              <a:defRPr/>
            </a:pPr>
            <a:r>
              <a:rPr lang="el-GR" sz="2400" b="1" dirty="0" err="1">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Λατζιά</a:t>
            </a:r>
            <a:endParaRPr lang="el-GR" dirty="0">
              <a:solidFill>
                <a:schemeClr val="accent6">
                  <a:lumMod val="75000"/>
                </a:schemeClr>
              </a:solidFill>
            </a:endParaRPr>
          </a:p>
        </p:txBody>
      </p:sp>
      <p:sp>
        <p:nvSpPr>
          <p:cNvPr id="80" name="Rectangle 79"/>
          <p:cNvSpPr/>
          <p:nvPr/>
        </p:nvSpPr>
        <p:spPr>
          <a:xfrm>
            <a:off x="7380288" y="6165850"/>
            <a:ext cx="1171575" cy="460375"/>
          </a:xfrm>
          <a:prstGeom prst="rect">
            <a:avLst/>
          </a:prstGeom>
        </p:spPr>
        <p:txBody>
          <a:bodyPr wrap="none">
            <a:spAutoFit/>
          </a:bodyPr>
          <a:lstStyle/>
          <a:p>
            <a:pPr fontAlgn="auto">
              <a:spcBef>
                <a:spcPts val="0"/>
              </a:spcBef>
              <a:spcAft>
                <a:spcPts val="0"/>
              </a:spcAft>
              <a:defRPr/>
            </a:pPr>
            <a:r>
              <a:rPr lang="el-GR" sz="24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Αλεπού</a:t>
            </a:r>
            <a:endParaRPr lang="el-GR" dirty="0">
              <a:solidFill>
                <a:schemeClr val="accent6">
                  <a:lumMod val="75000"/>
                </a:schemeClr>
              </a:solidFill>
            </a:endParaRPr>
          </a:p>
        </p:txBody>
      </p:sp>
      <p:sp>
        <p:nvSpPr>
          <p:cNvPr id="81" name="Rectangle 80"/>
          <p:cNvSpPr/>
          <p:nvPr/>
        </p:nvSpPr>
        <p:spPr>
          <a:xfrm>
            <a:off x="7308850" y="4724400"/>
            <a:ext cx="1428750" cy="461963"/>
          </a:xfrm>
          <a:prstGeom prst="rect">
            <a:avLst/>
          </a:prstGeom>
        </p:spPr>
        <p:txBody>
          <a:bodyPr wrap="none">
            <a:spAutoFit/>
          </a:bodyPr>
          <a:lstStyle/>
          <a:p>
            <a:pPr fontAlgn="auto">
              <a:spcBef>
                <a:spcPts val="0"/>
              </a:spcBef>
              <a:spcAft>
                <a:spcPts val="0"/>
              </a:spcAft>
              <a:defRPr/>
            </a:pPr>
            <a:r>
              <a:rPr lang="el-GR" sz="2400" b="1" dirty="0" err="1">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Σπιζαετός</a:t>
            </a:r>
            <a:endParaRPr lang="el-GR" dirty="0">
              <a:solidFill>
                <a:schemeClr val="accent6">
                  <a:lumMod val="75000"/>
                </a:schemeClr>
              </a:solidFill>
            </a:endParaRPr>
          </a:p>
        </p:txBody>
      </p:sp>
    </p:spTree>
    <p:extLst>
      <p:ext uri="{BB962C8B-B14F-4D97-AF65-F5344CB8AC3E}">
        <p14:creationId xmlns:p14="http://schemas.microsoft.com/office/powerpoint/2010/main" val="28320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8611 -0.00185 L -0.79479 -0.37942 " pathEditMode="relative" rAng="0" ptsTypes="AA">
                                      <p:cBhvr>
                                        <p:cTn id="6" dur="2000" fill="hold"/>
                                        <p:tgtEl>
                                          <p:spTgt spid="81"/>
                                        </p:tgtEl>
                                        <p:attrNameLst>
                                          <p:attrName>ppt_x</p:attrName>
                                          <p:attrName>ppt_y</p:attrName>
                                        </p:attrNameLst>
                                      </p:cBhvr>
                                      <p:rCtr x="-35400" y="-189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7187 -0.00208 L -0.78854 -0.53711 " pathEditMode="relative" rAng="0" ptsTypes="AA">
                                      <p:cBhvr>
                                        <p:cTn id="10" dur="2000" fill="hold"/>
                                        <p:tgtEl>
                                          <p:spTgt spid="80"/>
                                        </p:tgtEl>
                                        <p:attrNameLst>
                                          <p:attrName>ppt_x</p:attrName>
                                          <p:attrName>ppt_y</p:attrName>
                                        </p:attrNameLst>
                                      </p:cBhvr>
                                      <p:rCtr x="-35800" y="-268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6.93642E-7 L -0.79791 -0.4215 " pathEditMode="relative" rAng="0" ptsTypes="AA">
                                      <p:cBhvr>
                                        <p:cTn id="14" dur="2000" fill="hold"/>
                                        <p:tgtEl>
                                          <p:spTgt spid="78"/>
                                        </p:tgtEl>
                                        <p:attrNameLst>
                                          <p:attrName>ppt_x</p:attrName>
                                          <p:attrName>ppt_y</p:attrName>
                                        </p:attrNameLst>
                                      </p:cBhvr>
                                      <p:rCtr x="-39900" y="-211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6441 -0.00208 L -0.80469 0.30219 " pathEditMode="relative" rAng="0" ptsTypes="AA">
                                      <p:cBhvr>
                                        <p:cTn id="18" dur="2000" fill="hold"/>
                                        <p:tgtEl>
                                          <p:spTgt spid="76"/>
                                        </p:tgtEl>
                                        <p:attrNameLst>
                                          <p:attrName>ppt_x</p:attrName>
                                          <p:attrName>ppt_y</p:attrName>
                                        </p:attrNameLst>
                                      </p:cBhvr>
                                      <p:rCtr x="-37000" y="152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6614 -0.00208 L -0.80642 0.28115 " pathEditMode="relative" rAng="0" ptsTypes="AA">
                                      <p:cBhvr>
                                        <p:cTn id="22" dur="2000" fill="hold"/>
                                        <p:tgtEl>
                                          <p:spTgt spid="72"/>
                                        </p:tgtEl>
                                        <p:attrNameLst>
                                          <p:attrName>ppt_x</p:attrName>
                                          <p:attrName>ppt_y</p:attrName>
                                        </p:attrNameLst>
                                      </p:cBhvr>
                                      <p:rCtr x="-37000" y="142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5E-6 2.48555E-6 L -0.80972 0.17618 " pathEditMode="relative" rAng="0" ptsTypes="AA">
                                      <p:cBhvr>
                                        <p:cTn id="26" dur="2000" fill="hold"/>
                                        <p:tgtEl>
                                          <p:spTgt spid="74"/>
                                        </p:tgtEl>
                                        <p:attrNameLst>
                                          <p:attrName>ppt_x</p:attrName>
                                          <p:attrName>ppt_y</p:attrName>
                                        </p:attrNameLst>
                                      </p:cBhvr>
                                      <p:rCtr x="-40500" y="88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94444E-6 -2.71676E-6 L -0.78368 0.37549 " pathEditMode="relative" rAng="0" ptsTypes="AA">
                                      <p:cBhvr>
                                        <p:cTn id="30" dur="2000" fill="hold"/>
                                        <p:tgtEl>
                                          <p:spTgt spid="73"/>
                                        </p:tgtEl>
                                        <p:attrNameLst>
                                          <p:attrName>ppt_x</p:attrName>
                                          <p:attrName>ppt_y</p:attrName>
                                        </p:attrNameLst>
                                      </p:cBhvr>
                                      <p:rCtr x="-39200" y="188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72222E-6 -3.52601E-6 L -0.78577 0.27052 " pathEditMode="relative" rAng="0" ptsTypes="AA">
                                      <p:cBhvr>
                                        <p:cTn id="34" dur="2000" fill="hold"/>
                                        <p:tgtEl>
                                          <p:spTgt spid="75"/>
                                        </p:tgtEl>
                                        <p:attrNameLst>
                                          <p:attrName>ppt_x</p:attrName>
                                          <p:attrName>ppt_y</p:attrName>
                                        </p:attrNameLst>
                                      </p:cBhvr>
                                      <p:rCtr x="-39300" y="135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6111 -0.00208 L -0.78559 0.24971 " pathEditMode="relative" ptsTypes="AA">
                                      <p:cBhvr>
                                        <p:cTn id="38" dur="2000" fill="hold"/>
                                        <p:tgtEl>
                                          <p:spTgt spid="7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66667E-6 -4.50867E-6 L -0.78976 0.14474 " pathEditMode="relative" rAng="0" ptsTypes="AA">
                                      <p:cBhvr>
                                        <p:cTn id="42" dur="2000" fill="hold"/>
                                        <p:tgtEl>
                                          <p:spTgt spid="77"/>
                                        </p:tgtEl>
                                        <p:attrNameLst>
                                          <p:attrName>ppt_x</p:attrName>
                                          <p:attrName>ppt_y</p:attrName>
                                        </p:attrNameLst>
                                      </p:cBhvr>
                                      <p:rCtr x="-39500" y="7200"/>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0.7901 -0.42127 L -0.23889 -0.37942 " pathEditMode="relative" rAng="0" ptsTypes="AA">
                                      <p:cBhvr>
                                        <p:cTn id="46" dur="2000" fill="hold"/>
                                        <p:tgtEl>
                                          <p:spTgt spid="78"/>
                                        </p:tgtEl>
                                        <p:attrNameLst>
                                          <p:attrName>ppt_x</p:attrName>
                                          <p:attrName>ppt_y</p:attrName>
                                        </p:attrNameLst>
                                      </p:cBhvr>
                                      <p:rCtr x="27600" y="2100"/>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0.79479 -0.37942 L -0.28299 -0.36902 " pathEditMode="relative" rAng="0" ptsTypes="AA">
                                      <p:cBhvr>
                                        <p:cTn id="50" dur="2000" fill="hold"/>
                                        <p:tgtEl>
                                          <p:spTgt spid="81"/>
                                        </p:tgtEl>
                                        <p:attrNameLst>
                                          <p:attrName>ppt_x</p:attrName>
                                          <p:attrName>ppt_y</p:attrName>
                                        </p:attrNameLst>
                                      </p:cBhvr>
                                      <p:rCtr x="25600" y="500"/>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1" nodeType="clickEffect">
                                  <p:stCondLst>
                                    <p:cond delay="0"/>
                                  </p:stCondLst>
                                  <p:childTnLst>
                                    <p:animMotion origin="layout" path="M -0.78854 -0.53711 L -0.48924 -0.57919 " pathEditMode="relative" rAng="0" ptsTypes="AA">
                                      <p:cBhvr>
                                        <p:cTn id="54" dur="2000" fill="hold"/>
                                        <p:tgtEl>
                                          <p:spTgt spid="80"/>
                                        </p:tgtEl>
                                        <p:attrNameLst>
                                          <p:attrName>ppt_x</p:attrName>
                                          <p:attrName>ppt_y</p:attrName>
                                        </p:attrNameLst>
                                      </p:cBhvr>
                                      <p:rCtr x="15000" y="-2100"/>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80469 0.30254 L -0.36372 0.37592 " pathEditMode="relative" rAng="0" ptsTypes="AA">
                                      <p:cBhvr>
                                        <p:cTn id="58" dur="2000" fill="hold"/>
                                        <p:tgtEl>
                                          <p:spTgt spid="76"/>
                                        </p:tgtEl>
                                        <p:attrNameLst>
                                          <p:attrName>ppt_x</p:attrName>
                                          <p:attrName>ppt_y</p:attrName>
                                        </p:attrNameLst>
                                      </p:cBhvr>
                                      <p:rCtr x="22000" y="3700"/>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0.80642 0.28115 L -0.55434 0.3126 " pathEditMode="relative" rAng="0" ptsTypes="AA">
                                      <p:cBhvr>
                                        <p:cTn id="62" dur="2000" fill="hold"/>
                                        <p:tgtEl>
                                          <p:spTgt spid="72"/>
                                        </p:tgtEl>
                                        <p:attrNameLst>
                                          <p:attrName>ppt_x</p:attrName>
                                          <p:attrName>ppt_y</p:attrName>
                                        </p:attrNameLst>
                                      </p:cBhvr>
                                      <p:rCtr x="12600" y="1600"/>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0.80972 0.17618 L -0.16389 0.16578 " pathEditMode="relative" rAng="0" ptsTypes="AA">
                                      <p:cBhvr>
                                        <p:cTn id="66" dur="2000" fill="hold"/>
                                        <p:tgtEl>
                                          <p:spTgt spid="74"/>
                                        </p:tgtEl>
                                        <p:attrNameLst>
                                          <p:attrName>ppt_x</p:attrName>
                                          <p:attrName>ppt_y</p:attrName>
                                        </p:attrNameLst>
                                      </p:cBhvr>
                                      <p:rCtr x="32300" y="-500"/>
                                    </p:animMotion>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0.78368 0.37549 L -0.66545 0.46983 " pathEditMode="relative" rAng="0" ptsTypes="AA">
                                      <p:cBhvr>
                                        <p:cTn id="70" dur="2000" fill="hold"/>
                                        <p:tgtEl>
                                          <p:spTgt spid="73"/>
                                        </p:tgtEl>
                                        <p:attrNameLst>
                                          <p:attrName>ppt_x</p:attrName>
                                          <p:attrName>ppt_y</p:attrName>
                                        </p:attrNameLst>
                                      </p:cBhvr>
                                      <p:rCtr x="5900" y="47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0.78577 0.27052 L -0.47865 0.3126 " pathEditMode="relative" rAng="0" ptsTypes="AA">
                                      <p:cBhvr>
                                        <p:cTn id="74" dur="2000" fill="hold"/>
                                        <p:tgtEl>
                                          <p:spTgt spid="75"/>
                                        </p:tgtEl>
                                        <p:attrNameLst>
                                          <p:attrName>ppt_x</p:attrName>
                                          <p:attrName>ppt_y</p:attrName>
                                        </p:attrNameLst>
                                      </p:cBhvr>
                                      <p:rCtr x="15300" y="2100"/>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0.78976 0.14474 L -0.30938 0.10289 " pathEditMode="relative" rAng="0" ptsTypes="AA">
                                      <p:cBhvr>
                                        <p:cTn id="78" dur="2000" fill="hold"/>
                                        <p:tgtEl>
                                          <p:spTgt spid="77"/>
                                        </p:tgtEl>
                                        <p:attrNameLst>
                                          <p:attrName>ppt_x</p:attrName>
                                          <p:attrName>ppt_y</p:attrName>
                                        </p:attrNameLst>
                                      </p:cBhvr>
                                      <p:rCtr x="24000" y="-2100"/>
                                    </p:animMotion>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1" nodeType="clickEffect">
                                  <p:stCondLst>
                                    <p:cond delay="0"/>
                                  </p:stCondLst>
                                  <p:childTnLst>
                                    <p:animMotion origin="layout" path="M -0.78559 0.24971 L -0.11614 0.24971 " pathEditMode="relative" rAng="0" ptsTypes="AA">
                                      <p:cBhvr>
                                        <p:cTn id="82" dur="2000" fill="hold"/>
                                        <p:tgtEl>
                                          <p:spTgt spid="79"/>
                                        </p:tgtEl>
                                        <p:attrNameLst>
                                          <p:attrName>ppt_x</p:attrName>
                                          <p:attrName>ppt_y</p:attrName>
                                        </p:attrNameLst>
                                      </p:cBhvr>
                                      <p:rCtr x="33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P spid="79" grpId="0"/>
      <p:bldP spid="79" grpId="1"/>
      <p:bldP spid="80" grpId="0"/>
      <p:bldP spid="80" grpId="1"/>
      <p:bldP spid="81" grpId="0"/>
      <p:bldP spid="81"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08" t="66728" r="27035" b="20956"/>
          <a:stretch/>
        </p:blipFill>
        <p:spPr bwMode="auto">
          <a:xfrm>
            <a:off x="87406" y="1412776"/>
            <a:ext cx="888277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986" t="41141" r="23749" b="27573"/>
          <a:stretch/>
        </p:blipFill>
        <p:spPr bwMode="auto">
          <a:xfrm>
            <a:off x="72007" y="2924944"/>
            <a:ext cx="8898177" cy="324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17676" y="1462045"/>
            <a:ext cx="2160240" cy="369332"/>
          </a:xfrm>
          <a:prstGeom prst="rect">
            <a:avLst/>
          </a:prstGeom>
          <a:noFill/>
        </p:spPr>
        <p:txBody>
          <a:bodyPr wrap="square" rtlCol="0">
            <a:spAutoFit/>
          </a:bodyPr>
          <a:lstStyle/>
          <a:p>
            <a:r>
              <a:rPr lang="el-GR" b="1" dirty="0" smtClean="0"/>
              <a:t>Τ ρ ο φ ι κ ό </a:t>
            </a:r>
            <a:endParaRPr lang="el-GR" b="1" dirty="0"/>
          </a:p>
        </p:txBody>
      </p:sp>
      <p:sp>
        <p:nvSpPr>
          <p:cNvPr id="14" name="TextBox 13"/>
          <p:cNvSpPr txBox="1"/>
          <p:nvPr/>
        </p:nvSpPr>
        <p:spPr>
          <a:xfrm>
            <a:off x="611560" y="1774557"/>
            <a:ext cx="8136904" cy="646331"/>
          </a:xfrm>
          <a:prstGeom prst="rect">
            <a:avLst/>
          </a:prstGeom>
          <a:noFill/>
        </p:spPr>
        <p:txBody>
          <a:bodyPr wrap="square" rtlCol="0">
            <a:spAutoFit/>
          </a:bodyPr>
          <a:lstStyle/>
          <a:p>
            <a:r>
              <a:rPr lang="el-GR" b="1" dirty="0" smtClean="0"/>
              <a:t>Το τροφικό πλέγμα μας δείχνει τις τροφικές σχέσεις σε ένα οικοσύστημα</a:t>
            </a:r>
            <a:endParaRPr lang="el-GR" b="1" dirty="0"/>
          </a:p>
        </p:txBody>
      </p:sp>
      <p:sp>
        <p:nvSpPr>
          <p:cNvPr id="15" name="TextBox 14"/>
          <p:cNvSpPr txBox="1"/>
          <p:nvPr/>
        </p:nvSpPr>
        <p:spPr>
          <a:xfrm>
            <a:off x="3131840" y="2987660"/>
            <a:ext cx="3128995" cy="369332"/>
          </a:xfrm>
          <a:prstGeom prst="rect">
            <a:avLst/>
          </a:prstGeom>
          <a:noFill/>
        </p:spPr>
        <p:txBody>
          <a:bodyPr wrap="square" rtlCol="0">
            <a:spAutoFit/>
          </a:bodyPr>
          <a:lstStyle/>
          <a:p>
            <a:r>
              <a:rPr lang="el-GR" b="1" dirty="0"/>
              <a:t>τ</a:t>
            </a:r>
            <a:r>
              <a:rPr lang="el-GR" b="1" dirty="0" smtClean="0"/>
              <a:t>ροφικών   πλεγμάτων</a:t>
            </a:r>
            <a:endParaRPr lang="el-GR" b="1" dirty="0"/>
          </a:p>
        </p:txBody>
      </p:sp>
      <p:sp>
        <p:nvSpPr>
          <p:cNvPr id="16" name="TextBox 15"/>
          <p:cNvSpPr txBox="1"/>
          <p:nvPr/>
        </p:nvSpPr>
        <p:spPr>
          <a:xfrm>
            <a:off x="467544" y="3573016"/>
            <a:ext cx="7776864" cy="369332"/>
          </a:xfrm>
          <a:prstGeom prst="rect">
            <a:avLst/>
          </a:prstGeom>
          <a:noFill/>
        </p:spPr>
        <p:txBody>
          <a:bodyPr wrap="square" rtlCol="0">
            <a:spAutoFit/>
          </a:bodyPr>
          <a:lstStyle/>
          <a:p>
            <a:r>
              <a:rPr lang="el-GR" b="1" dirty="0" smtClean="0"/>
              <a:t>Πολλές τροφικές αλυσίδες φτιάχνουν ένα τροφικό πλέγμα</a:t>
            </a:r>
            <a:endParaRPr lang="el-GR" b="1" dirty="0"/>
          </a:p>
        </p:txBody>
      </p:sp>
      <p:sp>
        <p:nvSpPr>
          <p:cNvPr id="17" name="TextBox 16"/>
          <p:cNvSpPr txBox="1"/>
          <p:nvPr/>
        </p:nvSpPr>
        <p:spPr>
          <a:xfrm>
            <a:off x="1547664" y="5517232"/>
            <a:ext cx="1368152" cy="369332"/>
          </a:xfrm>
          <a:prstGeom prst="rect">
            <a:avLst/>
          </a:prstGeom>
          <a:noFill/>
        </p:spPr>
        <p:txBody>
          <a:bodyPr wrap="square" rtlCol="0">
            <a:spAutoFit/>
          </a:bodyPr>
          <a:lstStyle/>
          <a:p>
            <a:r>
              <a:rPr lang="el-GR" b="1" dirty="0" err="1" smtClean="0"/>
              <a:t>Αγρινό</a:t>
            </a:r>
            <a:endParaRPr lang="el-GR" b="1" dirty="0"/>
          </a:p>
        </p:txBody>
      </p:sp>
      <p:sp>
        <p:nvSpPr>
          <p:cNvPr id="18" name="TextBox 17"/>
          <p:cNvSpPr txBox="1"/>
          <p:nvPr/>
        </p:nvSpPr>
        <p:spPr>
          <a:xfrm>
            <a:off x="3131840" y="5517232"/>
            <a:ext cx="2160240" cy="369332"/>
          </a:xfrm>
          <a:prstGeom prst="rect">
            <a:avLst/>
          </a:prstGeom>
          <a:noFill/>
        </p:spPr>
        <p:txBody>
          <a:bodyPr wrap="square" rtlCol="0">
            <a:spAutoFit/>
          </a:bodyPr>
          <a:lstStyle/>
          <a:p>
            <a:pPr algn="ctr"/>
            <a:r>
              <a:rPr lang="el-GR" b="1" dirty="0" smtClean="0"/>
              <a:t>Φίδι</a:t>
            </a:r>
            <a:endParaRPr lang="el-GR" b="1" dirty="0"/>
          </a:p>
        </p:txBody>
      </p:sp>
      <p:sp>
        <p:nvSpPr>
          <p:cNvPr id="19" name="TextBox 18"/>
          <p:cNvSpPr txBox="1"/>
          <p:nvPr/>
        </p:nvSpPr>
        <p:spPr>
          <a:xfrm>
            <a:off x="5508104" y="5517232"/>
            <a:ext cx="2160240" cy="369332"/>
          </a:xfrm>
          <a:prstGeom prst="rect">
            <a:avLst/>
          </a:prstGeom>
          <a:noFill/>
        </p:spPr>
        <p:txBody>
          <a:bodyPr wrap="square" rtlCol="0">
            <a:spAutoFit/>
          </a:bodyPr>
          <a:lstStyle/>
          <a:p>
            <a:pPr algn="ctr"/>
            <a:r>
              <a:rPr lang="el-GR" b="1" dirty="0" smtClean="0"/>
              <a:t>Αλεπού</a:t>
            </a:r>
            <a:endParaRPr lang="el-GR" b="1" dirty="0"/>
          </a:p>
        </p:txBody>
      </p:sp>
      <p:sp>
        <p:nvSpPr>
          <p:cNvPr id="20" name="Frame 19"/>
          <p:cNvSpPr/>
          <p:nvPr/>
        </p:nvSpPr>
        <p:spPr>
          <a:xfrm>
            <a:off x="6214" y="1309990"/>
            <a:ext cx="8977621" cy="5071338"/>
          </a:xfrm>
          <a:prstGeom prst="frame">
            <a:avLst>
              <a:gd name="adj1" fmla="val 2426"/>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76188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61" t="34192" r="25979" b="14705"/>
          <a:stretch/>
        </p:blipFill>
        <p:spPr bwMode="auto">
          <a:xfrm>
            <a:off x="77236" y="1268760"/>
            <a:ext cx="8887251" cy="54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38949" y="1833954"/>
            <a:ext cx="2160240" cy="369332"/>
          </a:xfrm>
          <a:prstGeom prst="rect">
            <a:avLst/>
          </a:prstGeom>
          <a:noFill/>
        </p:spPr>
        <p:txBody>
          <a:bodyPr wrap="square" rtlCol="0">
            <a:spAutoFit/>
          </a:bodyPr>
          <a:lstStyle/>
          <a:p>
            <a:r>
              <a:rPr lang="el-GR" b="1" dirty="0" smtClean="0"/>
              <a:t>Ο </a:t>
            </a:r>
            <a:r>
              <a:rPr lang="el-GR" b="1" dirty="0" err="1" smtClean="0"/>
              <a:t>σπιζαετός</a:t>
            </a:r>
            <a:endParaRPr lang="el-GR" b="1" dirty="0"/>
          </a:p>
        </p:txBody>
      </p:sp>
      <p:sp>
        <p:nvSpPr>
          <p:cNvPr id="2" name="Rectangle 1"/>
          <p:cNvSpPr/>
          <p:nvPr/>
        </p:nvSpPr>
        <p:spPr>
          <a:xfrm>
            <a:off x="827584" y="2780928"/>
            <a:ext cx="7992888" cy="646331"/>
          </a:xfrm>
          <a:prstGeom prst="rect">
            <a:avLst/>
          </a:prstGeom>
        </p:spPr>
        <p:txBody>
          <a:bodyPr wrap="square">
            <a:spAutoFit/>
          </a:bodyPr>
          <a:lstStyle/>
          <a:p>
            <a:pPr fontAlgn="auto">
              <a:spcBef>
                <a:spcPts val="0"/>
              </a:spcBef>
              <a:spcAft>
                <a:spcPts val="0"/>
              </a:spcAft>
              <a:defRPr/>
            </a:pPr>
            <a:r>
              <a:rPr lang="el-GR" b="1" dirty="0">
                <a:latin typeface="+mj-lt"/>
                <a:cs typeface="Calibri" pitchFamily="34" charset="0"/>
              </a:rPr>
              <a:t>Ο οργανισμός είναι κορυφαίος θηρευτής γιατί βρίσκεται στο τέλος μιας τροφικής </a:t>
            </a:r>
            <a:r>
              <a:rPr lang="el-GR" b="1" dirty="0" smtClean="0">
                <a:latin typeface="+mj-lt"/>
                <a:cs typeface="Calibri" pitchFamily="34" charset="0"/>
              </a:rPr>
              <a:t>αλυσίδας</a:t>
            </a:r>
            <a:r>
              <a:rPr lang="en-US" b="1" dirty="0" smtClean="0">
                <a:latin typeface="+mj-lt"/>
                <a:cs typeface="Calibri" pitchFamily="34" charset="0"/>
              </a:rPr>
              <a:t> </a:t>
            </a:r>
            <a:r>
              <a:rPr lang="el-GR" b="1" dirty="0" smtClean="0">
                <a:latin typeface="+mj-lt"/>
                <a:cs typeface="Calibri" pitchFamily="34" charset="0"/>
              </a:rPr>
              <a:t>και δεν τρώγεται από κανένα.</a:t>
            </a:r>
            <a:endParaRPr lang="el-GR" b="1" dirty="0">
              <a:latin typeface="+mj-lt"/>
              <a:cs typeface="Calibri" pitchFamily="34" charset="0"/>
            </a:endParaRPr>
          </a:p>
        </p:txBody>
      </p:sp>
      <p:sp>
        <p:nvSpPr>
          <p:cNvPr id="14" name="Rectangle 13"/>
          <p:cNvSpPr/>
          <p:nvPr/>
        </p:nvSpPr>
        <p:spPr>
          <a:xfrm>
            <a:off x="755576" y="4365104"/>
            <a:ext cx="7992888" cy="646331"/>
          </a:xfrm>
          <a:prstGeom prst="rect">
            <a:avLst/>
          </a:prstGeom>
        </p:spPr>
        <p:txBody>
          <a:bodyPr wrap="square">
            <a:spAutoFit/>
          </a:bodyPr>
          <a:lstStyle/>
          <a:p>
            <a:pPr fontAlgn="auto">
              <a:spcBef>
                <a:spcPts val="0"/>
              </a:spcBef>
              <a:spcAft>
                <a:spcPts val="0"/>
              </a:spcAft>
              <a:defRPr/>
            </a:pPr>
            <a:r>
              <a:rPr lang="el-GR" b="1" dirty="0" smtClean="0">
                <a:latin typeface="+mj-lt"/>
                <a:cs typeface="Calibri" pitchFamily="34" charset="0"/>
              </a:rPr>
              <a:t>Το </a:t>
            </a:r>
            <a:r>
              <a:rPr lang="el-GR" b="1" dirty="0" err="1" smtClean="0">
                <a:latin typeface="+mj-lt"/>
                <a:cs typeface="Calibri" pitchFamily="34" charset="0"/>
              </a:rPr>
              <a:t>αγρινό</a:t>
            </a:r>
            <a:r>
              <a:rPr lang="el-GR" b="1" dirty="0" smtClean="0">
                <a:latin typeface="+mj-lt"/>
                <a:cs typeface="Calibri" pitchFamily="34" charset="0"/>
              </a:rPr>
              <a:t> και ο λαγός. Τρέφονται και οι δύο με καρπούς </a:t>
            </a:r>
            <a:r>
              <a:rPr lang="el-GR" b="1" dirty="0" err="1" smtClean="0">
                <a:latin typeface="+mj-lt"/>
                <a:cs typeface="Calibri" pitchFamily="34" charset="0"/>
              </a:rPr>
              <a:t>σχινιάς</a:t>
            </a:r>
            <a:r>
              <a:rPr lang="el-GR" b="1" dirty="0" smtClean="0">
                <a:latin typeface="+mj-lt"/>
                <a:cs typeface="Calibri" pitchFamily="34" charset="0"/>
              </a:rPr>
              <a:t>.</a:t>
            </a:r>
            <a:endParaRPr lang="el-GR" b="1" dirty="0">
              <a:latin typeface="+mj-lt"/>
              <a:cs typeface="Calibri" pitchFamily="34" charset="0"/>
            </a:endParaRPr>
          </a:p>
        </p:txBody>
      </p:sp>
      <p:sp>
        <p:nvSpPr>
          <p:cNvPr id="15" name="Rectangle 14"/>
          <p:cNvSpPr/>
          <p:nvPr/>
        </p:nvSpPr>
        <p:spPr>
          <a:xfrm>
            <a:off x="179512" y="6084004"/>
            <a:ext cx="8964488" cy="646331"/>
          </a:xfrm>
          <a:prstGeom prst="rect">
            <a:avLst/>
          </a:prstGeom>
        </p:spPr>
        <p:txBody>
          <a:bodyPr wrap="square">
            <a:spAutoFit/>
          </a:bodyPr>
          <a:lstStyle/>
          <a:p>
            <a:pPr fontAlgn="auto">
              <a:spcBef>
                <a:spcPts val="0"/>
              </a:spcBef>
              <a:spcAft>
                <a:spcPts val="0"/>
              </a:spcAft>
              <a:defRPr/>
            </a:pPr>
            <a:r>
              <a:rPr lang="el-GR" b="1" dirty="0" smtClean="0">
                <a:latin typeface="+mj-lt"/>
                <a:cs typeface="Calibri" pitchFamily="34" charset="0"/>
              </a:rPr>
              <a:t>Ο άνθρωπος δεν αποτελεί πλέον οργανισμό των φυσικών οικοσυστημάτων για αυτό δεν ανταγωνίζεται με άλλα ζώα ή φυτά</a:t>
            </a:r>
            <a:endParaRPr lang="el-GR" b="1" dirty="0">
              <a:latin typeface="+mj-lt"/>
              <a:cs typeface="Calibri" pitchFamily="34" charset="0"/>
            </a:endParaRPr>
          </a:p>
        </p:txBody>
      </p:sp>
      <p:sp>
        <p:nvSpPr>
          <p:cNvPr id="16" name="Frame 15"/>
          <p:cNvSpPr/>
          <p:nvPr/>
        </p:nvSpPr>
        <p:spPr>
          <a:xfrm>
            <a:off x="32050" y="1087386"/>
            <a:ext cx="8977621" cy="5729360"/>
          </a:xfrm>
          <a:prstGeom prst="frame">
            <a:avLst>
              <a:gd name="adj1" fmla="val 1722"/>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7096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5" t="41176" r="23624" b="29412"/>
          <a:stretch/>
        </p:blipFill>
        <p:spPr bwMode="auto">
          <a:xfrm>
            <a:off x="72008" y="1412775"/>
            <a:ext cx="8964488" cy="305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5556" y="1988840"/>
            <a:ext cx="7992888" cy="646331"/>
          </a:xfrm>
          <a:prstGeom prst="rect">
            <a:avLst/>
          </a:prstGeom>
        </p:spPr>
        <p:txBody>
          <a:bodyPr wrap="square">
            <a:spAutoFit/>
          </a:bodyPr>
          <a:lstStyle/>
          <a:p>
            <a:pPr fontAlgn="auto">
              <a:spcBef>
                <a:spcPts val="0"/>
              </a:spcBef>
              <a:spcAft>
                <a:spcPts val="0"/>
              </a:spcAft>
              <a:defRPr/>
            </a:pPr>
            <a:r>
              <a:rPr lang="el-GR" b="1" dirty="0" smtClean="0">
                <a:latin typeface="+mj-lt"/>
                <a:cs typeface="Calibri" pitchFamily="34" charset="0"/>
              </a:rPr>
              <a:t>Η αλεπού και ο </a:t>
            </a:r>
            <a:r>
              <a:rPr lang="el-GR" b="1" dirty="0" err="1" smtClean="0">
                <a:latin typeface="+mj-lt"/>
                <a:cs typeface="Calibri" pitchFamily="34" charset="0"/>
              </a:rPr>
              <a:t>σπιζαετός</a:t>
            </a:r>
            <a:r>
              <a:rPr lang="el-GR" b="1" dirty="0" smtClean="0">
                <a:latin typeface="+mj-lt"/>
                <a:cs typeface="Calibri" pitchFamily="34" charset="0"/>
              </a:rPr>
              <a:t> θα έχουν λιγότερη τροφή, ενώ τα φυτά που τρώει το </a:t>
            </a:r>
            <a:r>
              <a:rPr lang="el-GR" b="1" dirty="0" err="1" smtClean="0">
                <a:latin typeface="+mj-lt"/>
                <a:cs typeface="Calibri" pitchFamily="34" charset="0"/>
              </a:rPr>
              <a:t>αγρινό</a:t>
            </a:r>
            <a:r>
              <a:rPr lang="el-GR" b="1" dirty="0" smtClean="0">
                <a:latin typeface="+mj-lt"/>
                <a:cs typeface="Calibri" pitchFamily="34" charset="0"/>
              </a:rPr>
              <a:t> θα </a:t>
            </a:r>
            <a:r>
              <a:rPr lang="el-GR" b="1" smtClean="0">
                <a:latin typeface="+mj-lt"/>
                <a:cs typeface="Calibri" pitchFamily="34" charset="0"/>
              </a:rPr>
              <a:t>αυξηθούν πολύ.</a:t>
            </a:r>
            <a:endParaRPr lang="el-GR" b="1" dirty="0">
              <a:latin typeface="+mj-lt"/>
              <a:cs typeface="Calibri" pitchFamily="34" charset="0"/>
            </a:endParaRPr>
          </a:p>
        </p:txBody>
      </p:sp>
      <p:sp>
        <p:nvSpPr>
          <p:cNvPr id="9" name="Rectangle 8"/>
          <p:cNvSpPr/>
          <p:nvPr/>
        </p:nvSpPr>
        <p:spPr>
          <a:xfrm>
            <a:off x="495436" y="3284984"/>
            <a:ext cx="7992888" cy="646331"/>
          </a:xfrm>
          <a:prstGeom prst="rect">
            <a:avLst/>
          </a:prstGeom>
        </p:spPr>
        <p:txBody>
          <a:bodyPr wrap="square">
            <a:spAutoFit/>
          </a:bodyPr>
          <a:lstStyle/>
          <a:p>
            <a:pPr fontAlgn="auto">
              <a:spcBef>
                <a:spcPts val="0"/>
              </a:spcBef>
              <a:spcAft>
                <a:spcPts val="0"/>
              </a:spcAft>
              <a:defRPr/>
            </a:pPr>
            <a:r>
              <a:rPr lang="el-GR" b="1" dirty="0" smtClean="0">
                <a:latin typeface="+mj-lt"/>
                <a:cs typeface="Calibri" pitchFamily="34" charset="0"/>
              </a:rPr>
              <a:t>Το τροφικό πλέγμα, διότι μας δίνει πιο αληθινή και ολοκληρωμένη εικόνα των σχέσεων στο οικοσύστημα.</a:t>
            </a:r>
            <a:endParaRPr lang="el-GR" b="1" dirty="0">
              <a:latin typeface="+mj-lt"/>
              <a:cs typeface="Calibri" pitchFamily="34" charset="0"/>
            </a:endParaRPr>
          </a:p>
        </p:txBody>
      </p:sp>
      <p:sp>
        <p:nvSpPr>
          <p:cNvPr id="14" name="Frame 13"/>
          <p:cNvSpPr/>
          <p:nvPr/>
        </p:nvSpPr>
        <p:spPr>
          <a:xfrm>
            <a:off x="3069" y="1412774"/>
            <a:ext cx="8977621" cy="3168353"/>
          </a:xfrm>
          <a:prstGeom prst="frame">
            <a:avLst>
              <a:gd name="adj1" fmla="val 2426"/>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4046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95" t="23713" r="19284" b="9559"/>
          <a:stretch/>
        </p:blipFill>
        <p:spPr bwMode="auto">
          <a:xfrm>
            <a:off x="1877074" y="1002886"/>
            <a:ext cx="4399195" cy="58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ame 6"/>
          <p:cNvSpPr/>
          <p:nvPr/>
        </p:nvSpPr>
        <p:spPr>
          <a:xfrm>
            <a:off x="1691681" y="964478"/>
            <a:ext cx="4680520" cy="5893521"/>
          </a:xfrm>
          <a:prstGeom prst="frame">
            <a:avLst>
              <a:gd name="adj1" fmla="val 1564"/>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401463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108520"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216024" y="642174"/>
            <a:ext cx="7209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5.2: </a:t>
            </a:r>
            <a:r>
              <a:rPr lang="el-GR" sz="1600" b="1" i="1" dirty="0" smtClean="0">
                <a:latin typeface="Arial" pitchFamily="34" charset="0"/>
                <a:ea typeface="Times New Roman" pitchFamily="18" charset="0"/>
                <a:cs typeface="Arial" pitchFamily="34" charset="0"/>
              </a:rPr>
              <a:t>Τροφικές Σχέσεις Οργανισμών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sp>
        <p:nvSpPr>
          <p:cNvPr id="8" name="Horizontal Scroll 7"/>
          <p:cNvSpPr/>
          <p:nvPr/>
        </p:nvSpPr>
        <p:spPr>
          <a:xfrm>
            <a:off x="249886" y="2636912"/>
            <a:ext cx="8894113" cy="792088"/>
          </a:xfrm>
          <a:prstGeom prst="horizontalScroll">
            <a:avLst>
              <a:gd name="adj" fmla="val 25000"/>
            </a:avLst>
          </a:prstGeom>
          <a:solidFill>
            <a:srgbClr val="FF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Ασκήσεις για το σπίτι: </a:t>
            </a:r>
            <a:r>
              <a:rPr lang="el-GR" sz="2000" b="1" dirty="0" smtClean="0"/>
              <a:t>σελ</a:t>
            </a:r>
            <a:r>
              <a:rPr lang="el-GR" sz="2000" b="1" dirty="0" smtClean="0"/>
              <a:t>. </a:t>
            </a:r>
            <a:r>
              <a:rPr lang="el-GR" sz="2000" b="1" dirty="0" smtClean="0"/>
              <a:t>191</a:t>
            </a:r>
            <a:endParaRPr lang="el-GR" sz="2000" b="1" dirty="0"/>
          </a:p>
        </p:txBody>
      </p:sp>
    </p:spTree>
    <p:extLst>
      <p:ext uri="{BB962C8B-B14F-4D97-AF65-F5344CB8AC3E}">
        <p14:creationId xmlns:p14="http://schemas.microsoft.com/office/powerpoint/2010/main" val="2858133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1026" name="Picture 234" descr="Description: Τροφική αλυσίδα.jpg"/>
          <p:cNvPicPr>
            <a:picLocks noChangeAspect="1" noChangeArrowheads="1"/>
          </p:cNvPicPr>
          <p:nvPr/>
        </p:nvPicPr>
        <p:blipFill>
          <a:blip r:embed="rId2">
            <a:extLst>
              <a:ext uri="{28A0092B-C50C-407E-A947-70E740481C1C}">
                <a14:useLocalDpi xmlns:a14="http://schemas.microsoft.com/office/drawing/2010/main" val="0"/>
              </a:ext>
            </a:extLst>
          </a:blip>
          <a:srcRect l="17401" t="26149" r="19666" b="25076"/>
          <a:stretch>
            <a:fillRect/>
          </a:stretch>
        </p:blipFill>
        <p:spPr bwMode="auto">
          <a:xfrm>
            <a:off x="271011" y="1124744"/>
            <a:ext cx="818852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240" t="62316" r="37679" b="32905"/>
          <a:stretch/>
        </p:blipFill>
        <p:spPr bwMode="auto">
          <a:xfrm>
            <a:off x="1619672" y="4365104"/>
            <a:ext cx="5904656" cy="65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082" t="55147" r="30292" b="34191"/>
          <a:stretch/>
        </p:blipFill>
        <p:spPr bwMode="auto">
          <a:xfrm>
            <a:off x="1619672" y="5301208"/>
            <a:ext cx="587898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483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50000" r="27965" b="22610"/>
          <a:stretch/>
        </p:blipFill>
        <p:spPr bwMode="auto">
          <a:xfrm>
            <a:off x="188640" y="1653987"/>
            <a:ext cx="8847856" cy="310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ame 13"/>
          <p:cNvSpPr/>
          <p:nvPr/>
        </p:nvSpPr>
        <p:spPr>
          <a:xfrm>
            <a:off x="46690" y="1484784"/>
            <a:ext cx="8977621" cy="3384376"/>
          </a:xfrm>
          <a:prstGeom prst="frame">
            <a:avLst>
              <a:gd name="adj1" fmla="val 2260"/>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 name="TextBox 1"/>
          <p:cNvSpPr txBox="1"/>
          <p:nvPr/>
        </p:nvSpPr>
        <p:spPr>
          <a:xfrm>
            <a:off x="5940152" y="2996952"/>
            <a:ext cx="2952328" cy="369332"/>
          </a:xfrm>
          <a:prstGeom prst="rect">
            <a:avLst/>
          </a:prstGeom>
          <a:noFill/>
        </p:spPr>
        <p:txBody>
          <a:bodyPr wrap="square" rtlCol="0">
            <a:spAutoFit/>
          </a:bodyPr>
          <a:lstStyle/>
          <a:p>
            <a:r>
              <a:rPr lang="el-GR" b="1" dirty="0" smtClean="0"/>
              <a:t>Τροφική Αλυσίδα</a:t>
            </a:r>
            <a:endParaRPr lang="el-GR" b="1" dirty="0"/>
          </a:p>
        </p:txBody>
      </p:sp>
      <p:sp>
        <p:nvSpPr>
          <p:cNvPr id="9" name="TextBox 8"/>
          <p:cNvSpPr txBox="1"/>
          <p:nvPr/>
        </p:nvSpPr>
        <p:spPr>
          <a:xfrm>
            <a:off x="173052" y="3933056"/>
            <a:ext cx="8719428" cy="646331"/>
          </a:xfrm>
          <a:prstGeom prst="rect">
            <a:avLst/>
          </a:prstGeom>
          <a:noFill/>
        </p:spPr>
        <p:txBody>
          <a:bodyPr wrap="square" rtlCol="0">
            <a:spAutoFit/>
          </a:bodyPr>
          <a:lstStyle/>
          <a:p>
            <a:r>
              <a:rPr lang="el-GR" b="1" dirty="0" smtClean="0"/>
              <a:t>Η τροφική Αλυσίδα μας δείχνει τον τρόπο που συνδέεται ένας οργανισμός με ένα άλλο σε σχέση με την τροφή του</a:t>
            </a:r>
            <a:endParaRPr lang="el-GR" b="1" dirty="0"/>
          </a:p>
        </p:txBody>
      </p:sp>
    </p:spTree>
    <p:extLst>
      <p:ext uri="{BB962C8B-B14F-4D97-AF65-F5344CB8AC3E}">
        <p14:creationId xmlns:p14="http://schemas.microsoft.com/office/powerpoint/2010/main" val="22337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08" t="33640" r="24037" b="15257"/>
          <a:stretch/>
        </p:blipFill>
        <p:spPr bwMode="auto">
          <a:xfrm>
            <a:off x="97614" y="1150761"/>
            <a:ext cx="8938882" cy="535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2286" y="1988840"/>
            <a:ext cx="1635281" cy="369332"/>
          </a:xfrm>
          <a:prstGeom prst="rect">
            <a:avLst/>
          </a:prstGeom>
          <a:noFill/>
        </p:spPr>
        <p:txBody>
          <a:bodyPr wrap="square" rtlCol="0">
            <a:spAutoFit/>
          </a:bodyPr>
          <a:lstStyle/>
          <a:p>
            <a:r>
              <a:rPr lang="el-GR" b="1" dirty="0" smtClean="0"/>
              <a:t>Θηρευτής</a:t>
            </a:r>
            <a:endParaRPr lang="el-GR" b="1" dirty="0"/>
          </a:p>
        </p:txBody>
      </p:sp>
      <p:sp>
        <p:nvSpPr>
          <p:cNvPr id="8" name="TextBox 7"/>
          <p:cNvSpPr txBox="1"/>
          <p:nvPr/>
        </p:nvSpPr>
        <p:spPr>
          <a:xfrm>
            <a:off x="272423" y="2915652"/>
            <a:ext cx="1635281" cy="369332"/>
          </a:xfrm>
          <a:prstGeom prst="rect">
            <a:avLst/>
          </a:prstGeom>
          <a:noFill/>
        </p:spPr>
        <p:txBody>
          <a:bodyPr wrap="square" rtlCol="0">
            <a:spAutoFit/>
          </a:bodyPr>
          <a:lstStyle/>
          <a:p>
            <a:r>
              <a:rPr lang="el-GR" b="1" dirty="0" smtClean="0"/>
              <a:t>Θήραμα</a:t>
            </a:r>
            <a:endParaRPr lang="el-GR" b="1" dirty="0"/>
          </a:p>
        </p:txBody>
      </p:sp>
      <p:sp>
        <p:nvSpPr>
          <p:cNvPr id="14" name="TextBox 13"/>
          <p:cNvSpPr txBox="1"/>
          <p:nvPr/>
        </p:nvSpPr>
        <p:spPr>
          <a:xfrm>
            <a:off x="1064511" y="4643844"/>
            <a:ext cx="1635281" cy="369332"/>
          </a:xfrm>
          <a:prstGeom prst="rect">
            <a:avLst/>
          </a:prstGeom>
          <a:noFill/>
        </p:spPr>
        <p:txBody>
          <a:bodyPr wrap="square" rtlCol="0">
            <a:spAutoFit/>
          </a:bodyPr>
          <a:lstStyle/>
          <a:p>
            <a:pPr algn="ctr"/>
            <a:r>
              <a:rPr lang="el-GR" b="1" dirty="0" smtClean="0"/>
              <a:t>Θήραμα</a:t>
            </a:r>
            <a:endParaRPr lang="el-GR" b="1" dirty="0"/>
          </a:p>
        </p:txBody>
      </p:sp>
      <p:sp>
        <p:nvSpPr>
          <p:cNvPr id="15" name="TextBox 14"/>
          <p:cNvSpPr txBox="1"/>
          <p:nvPr/>
        </p:nvSpPr>
        <p:spPr>
          <a:xfrm>
            <a:off x="4644008" y="4643844"/>
            <a:ext cx="1635281" cy="369332"/>
          </a:xfrm>
          <a:prstGeom prst="rect">
            <a:avLst/>
          </a:prstGeom>
          <a:noFill/>
        </p:spPr>
        <p:txBody>
          <a:bodyPr wrap="square" rtlCol="0">
            <a:spAutoFit/>
          </a:bodyPr>
          <a:lstStyle/>
          <a:p>
            <a:pPr algn="ctr"/>
            <a:r>
              <a:rPr lang="el-GR" b="1" dirty="0" smtClean="0"/>
              <a:t>Θηρευτής</a:t>
            </a:r>
            <a:endParaRPr lang="el-GR" b="1" dirty="0"/>
          </a:p>
        </p:txBody>
      </p:sp>
      <p:sp>
        <p:nvSpPr>
          <p:cNvPr id="16" name="TextBox 15"/>
          <p:cNvSpPr txBox="1"/>
          <p:nvPr/>
        </p:nvSpPr>
        <p:spPr>
          <a:xfrm>
            <a:off x="2856599" y="4459178"/>
            <a:ext cx="1635281" cy="369332"/>
          </a:xfrm>
          <a:prstGeom prst="rect">
            <a:avLst/>
          </a:prstGeom>
          <a:noFill/>
        </p:spPr>
        <p:txBody>
          <a:bodyPr wrap="square" rtlCol="0">
            <a:spAutoFit/>
          </a:bodyPr>
          <a:lstStyle/>
          <a:p>
            <a:pPr algn="ctr"/>
            <a:r>
              <a:rPr lang="el-GR" b="1" dirty="0" smtClean="0"/>
              <a:t>Ενέργεια</a:t>
            </a:r>
            <a:endParaRPr lang="el-GR" b="1" dirty="0"/>
          </a:p>
        </p:txBody>
      </p:sp>
      <p:sp>
        <p:nvSpPr>
          <p:cNvPr id="17" name="Frame 16"/>
          <p:cNvSpPr/>
          <p:nvPr/>
        </p:nvSpPr>
        <p:spPr>
          <a:xfrm>
            <a:off x="18373" y="1116027"/>
            <a:ext cx="8977621" cy="5390356"/>
          </a:xfrm>
          <a:prstGeom prst="frame">
            <a:avLst>
              <a:gd name="adj1" fmla="val 1512"/>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9549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74" t="23713" r="22590" b="51838"/>
          <a:stretch/>
        </p:blipFill>
        <p:spPr bwMode="auto">
          <a:xfrm>
            <a:off x="72008" y="1628800"/>
            <a:ext cx="897447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29992" y="2427656"/>
            <a:ext cx="1635281" cy="369332"/>
          </a:xfrm>
          <a:prstGeom prst="rect">
            <a:avLst/>
          </a:prstGeom>
          <a:noFill/>
        </p:spPr>
        <p:txBody>
          <a:bodyPr wrap="square" rtlCol="0">
            <a:spAutoFit/>
          </a:bodyPr>
          <a:lstStyle/>
          <a:p>
            <a:pPr algn="ctr"/>
            <a:r>
              <a:rPr lang="el-GR" b="1" dirty="0" smtClean="0"/>
              <a:t>Λαγός</a:t>
            </a:r>
            <a:endParaRPr lang="el-GR" b="1" dirty="0"/>
          </a:p>
        </p:txBody>
      </p:sp>
      <p:sp>
        <p:nvSpPr>
          <p:cNvPr id="8" name="TextBox 7"/>
          <p:cNvSpPr txBox="1"/>
          <p:nvPr/>
        </p:nvSpPr>
        <p:spPr>
          <a:xfrm>
            <a:off x="4716016" y="2411596"/>
            <a:ext cx="1635281" cy="369332"/>
          </a:xfrm>
          <a:prstGeom prst="rect">
            <a:avLst/>
          </a:prstGeom>
          <a:noFill/>
        </p:spPr>
        <p:txBody>
          <a:bodyPr wrap="square" rtlCol="0">
            <a:spAutoFit/>
          </a:bodyPr>
          <a:lstStyle/>
          <a:p>
            <a:pPr algn="ctr"/>
            <a:r>
              <a:rPr lang="el-GR" b="1" dirty="0" smtClean="0"/>
              <a:t>Φίδι</a:t>
            </a:r>
            <a:endParaRPr lang="el-GR" b="1" dirty="0"/>
          </a:p>
        </p:txBody>
      </p:sp>
      <p:sp>
        <p:nvSpPr>
          <p:cNvPr id="9" name="TextBox 8"/>
          <p:cNvSpPr txBox="1"/>
          <p:nvPr/>
        </p:nvSpPr>
        <p:spPr>
          <a:xfrm>
            <a:off x="755576" y="2443716"/>
            <a:ext cx="1635281" cy="369332"/>
          </a:xfrm>
          <a:prstGeom prst="rect">
            <a:avLst/>
          </a:prstGeom>
          <a:noFill/>
        </p:spPr>
        <p:txBody>
          <a:bodyPr wrap="square" rtlCol="0">
            <a:spAutoFit/>
          </a:bodyPr>
          <a:lstStyle/>
          <a:p>
            <a:pPr algn="ctr"/>
            <a:r>
              <a:rPr lang="el-GR" b="1" dirty="0" smtClean="0"/>
              <a:t>Χορτάρι</a:t>
            </a:r>
            <a:endParaRPr lang="el-GR" b="1" dirty="0"/>
          </a:p>
        </p:txBody>
      </p:sp>
      <p:sp>
        <p:nvSpPr>
          <p:cNvPr id="14" name="TextBox 13"/>
          <p:cNvSpPr txBox="1"/>
          <p:nvPr/>
        </p:nvSpPr>
        <p:spPr>
          <a:xfrm>
            <a:off x="6660232" y="2446329"/>
            <a:ext cx="1635281" cy="369332"/>
          </a:xfrm>
          <a:prstGeom prst="rect">
            <a:avLst/>
          </a:prstGeom>
          <a:noFill/>
        </p:spPr>
        <p:txBody>
          <a:bodyPr wrap="square" rtlCol="0">
            <a:spAutoFit/>
          </a:bodyPr>
          <a:lstStyle/>
          <a:p>
            <a:pPr algn="ctr"/>
            <a:r>
              <a:rPr lang="el-GR" b="1" dirty="0" err="1" smtClean="0"/>
              <a:t>Σπιζαετός</a:t>
            </a:r>
            <a:endParaRPr lang="el-GR" b="1" dirty="0"/>
          </a:p>
        </p:txBody>
      </p:sp>
      <p:sp>
        <p:nvSpPr>
          <p:cNvPr id="15" name="TextBox 14"/>
          <p:cNvSpPr txBox="1"/>
          <p:nvPr/>
        </p:nvSpPr>
        <p:spPr>
          <a:xfrm>
            <a:off x="1691680" y="3140968"/>
            <a:ext cx="1635281" cy="369332"/>
          </a:xfrm>
          <a:prstGeom prst="rect">
            <a:avLst/>
          </a:prstGeom>
          <a:noFill/>
        </p:spPr>
        <p:txBody>
          <a:bodyPr wrap="square" rtlCol="0">
            <a:spAutoFit/>
          </a:bodyPr>
          <a:lstStyle/>
          <a:p>
            <a:pPr algn="ctr"/>
            <a:r>
              <a:rPr lang="el-GR" b="1" dirty="0" smtClean="0"/>
              <a:t>Φίδι</a:t>
            </a:r>
            <a:endParaRPr lang="el-GR" b="1" dirty="0"/>
          </a:p>
        </p:txBody>
      </p:sp>
      <p:sp>
        <p:nvSpPr>
          <p:cNvPr id="16" name="TextBox 15"/>
          <p:cNvSpPr txBox="1"/>
          <p:nvPr/>
        </p:nvSpPr>
        <p:spPr>
          <a:xfrm>
            <a:off x="5652120" y="3140968"/>
            <a:ext cx="1635281" cy="369332"/>
          </a:xfrm>
          <a:prstGeom prst="rect">
            <a:avLst/>
          </a:prstGeom>
          <a:noFill/>
        </p:spPr>
        <p:txBody>
          <a:bodyPr wrap="square" rtlCol="0">
            <a:spAutoFit/>
          </a:bodyPr>
          <a:lstStyle/>
          <a:p>
            <a:pPr algn="ctr"/>
            <a:r>
              <a:rPr lang="el-GR" b="1" dirty="0" smtClean="0"/>
              <a:t>Λαγός</a:t>
            </a:r>
            <a:endParaRPr lang="el-GR" b="1" dirty="0"/>
          </a:p>
        </p:txBody>
      </p:sp>
      <p:sp>
        <p:nvSpPr>
          <p:cNvPr id="17" name="Frame 16"/>
          <p:cNvSpPr/>
          <p:nvPr/>
        </p:nvSpPr>
        <p:spPr>
          <a:xfrm>
            <a:off x="18373" y="1587546"/>
            <a:ext cx="8977621" cy="2489526"/>
          </a:xfrm>
          <a:prstGeom prst="frame">
            <a:avLst>
              <a:gd name="adj1" fmla="val 4213"/>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7153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70" t="41360" r="25795" b="37316"/>
          <a:stretch/>
        </p:blipFill>
        <p:spPr bwMode="auto">
          <a:xfrm>
            <a:off x="11288" y="1700808"/>
            <a:ext cx="908790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 y="3790781"/>
            <a:ext cx="9099192" cy="707886"/>
          </a:xfrm>
          <a:prstGeom prst="rect">
            <a:avLst/>
          </a:prstGeom>
          <a:noFill/>
        </p:spPr>
        <p:txBody>
          <a:bodyPr wrap="square" rtlCol="0">
            <a:spAutoFit/>
          </a:bodyPr>
          <a:lstStyle/>
          <a:p>
            <a:pPr algn="ctr">
              <a:spcAft>
                <a:spcPts val="1000"/>
              </a:spcAft>
              <a:defRPr/>
            </a:pPr>
            <a:r>
              <a:rPr lang="el-GR" sz="2000" b="1" dirty="0">
                <a:effectLst>
                  <a:outerShdw blurRad="38100" dist="38100" dir="2700000" algn="tl">
                    <a:srgbClr val="000000">
                      <a:alpha val="43137"/>
                    </a:srgbClr>
                  </a:outerShdw>
                </a:effectLst>
                <a:latin typeface="Calibri" pitchFamily="34" charset="0"/>
              </a:rPr>
              <a:t>Η </a:t>
            </a:r>
            <a:r>
              <a:rPr lang="el-GR" sz="2000" b="1" dirty="0" err="1">
                <a:effectLst>
                  <a:outerShdw blurRad="38100" dist="38100" dir="2700000" algn="tl">
                    <a:srgbClr val="000000">
                      <a:alpha val="43137"/>
                    </a:srgbClr>
                  </a:outerShdw>
                </a:effectLst>
                <a:latin typeface="Calibri" pitchFamily="34" charset="0"/>
              </a:rPr>
              <a:t>σχινιά</a:t>
            </a:r>
            <a:r>
              <a:rPr lang="el-GR" sz="2000" b="1" dirty="0">
                <a:effectLst>
                  <a:outerShdw blurRad="38100" dist="38100" dir="2700000" algn="tl">
                    <a:srgbClr val="000000">
                      <a:alpha val="43137"/>
                    </a:srgbClr>
                  </a:outerShdw>
                </a:effectLst>
                <a:latin typeface="Calibri" pitchFamily="34" charset="0"/>
              </a:rPr>
              <a:t> τρώγεται από τη </a:t>
            </a:r>
            <a:r>
              <a:rPr lang="el-GR" sz="2000" b="1" dirty="0" err="1">
                <a:effectLst>
                  <a:outerShdw blurRad="38100" dist="38100" dir="2700000" algn="tl">
                    <a:srgbClr val="000000">
                      <a:alpha val="43137"/>
                    </a:srgbClr>
                  </a:outerShdw>
                </a:effectLst>
                <a:latin typeface="Calibri" pitchFamily="34" charset="0"/>
              </a:rPr>
              <a:t>φάσσα</a:t>
            </a:r>
            <a:r>
              <a:rPr lang="el-GR" sz="2000" b="1" dirty="0">
                <a:effectLst>
                  <a:outerShdw blurRad="38100" dist="38100" dir="2700000" algn="tl">
                    <a:srgbClr val="000000">
                      <a:alpha val="43137"/>
                    </a:srgbClr>
                  </a:outerShdw>
                </a:effectLst>
                <a:latin typeface="Calibri" pitchFamily="34" charset="0"/>
              </a:rPr>
              <a:t>, η </a:t>
            </a:r>
            <a:r>
              <a:rPr lang="el-GR" sz="2000" b="1" dirty="0" err="1">
                <a:effectLst>
                  <a:outerShdw blurRad="38100" dist="38100" dir="2700000" algn="tl">
                    <a:srgbClr val="000000">
                      <a:alpha val="43137"/>
                    </a:srgbClr>
                  </a:outerShdw>
                </a:effectLst>
                <a:latin typeface="Calibri" pitchFamily="34" charset="0"/>
              </a:rPr>
              <a:t>φάσσα</a:t>
            </a:r>
            <a:r>
              <a:rPr lang="el-GR" sz="2000" b="1" dirty="0">
                <a:effectLst>
                  <a:outerShdw blurRad="38100" dist="38100" dir="2700000" algn="tl">
                    <a:srgbClr val="000000">
                      <a:alpha val="43137"/>
                    </a:srgbClr>
                  </a:outerShdw>
                </a:effectLst>
                <a:latin typeface="Calibri" pitchFamily="34" charset="0"/>
              </a:rPr>
              <a:t> τρώγεται από ένα φίδι, το φίδι τρώγεται από ένα </a:t>
            </a:r>
            <a:r>
              <a:rPr lang="el-GR" sz="2000" b="1" dirty="0" err="1">
                <a:effectLst>
                  <a:outerShdw blurRad="38100" dist="38100" dir="2700000" algn="tl">
                    <a:srgbClr val="000000">
                      <a:alpha val="43137"/>
                    </a:srgbClr>
                  </a:outerShdw>
                </a:effectLst>
                <a:latin typeface="Calibri" pitchFamily="34" charset="0"/>
              </a:rPr>
              <a:t>σπιζαετό</a:t>
            </a:r>
            <a:r>
              <a:rPr lang="el-GR" sz="2000" b="1" dirty="0">
                <a:effectLst>
                  <a:outerShdw blurRad="38100" dist="38100" dir="2700000" algn="tl">
                    <a:srgbClr val="000000">
                      <a:alpha val="43137"/>
                    </a:srgbClr>
                  </a:outerShdw>
                </a:effectLst>
                <a:latin typeface="Calibri" pitchFamily="34" charset="0"/>
              </a:rPr>
              <a:t>.</a:t>
            </a:r>
            <a:endParaRPr lang="el-GR" sz="3200" b="1" dirty="0">
              <a:effectLst>
                <a:outerShdw blurRad="38100" dist="38100" dir="2700000" algn="tl">
                  <a:srgbClr val="000000">
                    <a:alpha val="43137"/>
                  </a:srgbClr>
                </a:outerShdw>
              </a:effectLst>
            </a:endParaRPr>
          </a:p>
        </p:txBody>
      </p:sp>
      <p:grpSp>
        <p:nvGrpSpPr>
          <p:cNvPr id="16" name="Group 41"/>
          <p:cNvGrpSpPr>
            <a:grpSpLocks/>
          </p:cNvGrpSpPr>
          <p:nvPr/>
        </p:nvGrpSpPr>
        <p:grpSpPr bwMode="auto">
          <a:xfrm>
            <a:off x="827584" y="2096294"/>
            <a:ext cx="1655762" cy="1512887"/>
            <a:chOff x="179512" y="4437112"/>
            <a:chExt cx="1656184" cy="1512168"/>
          </a:xfrm>
        </p:grpSpPr>
        <p:pic>
          <p:nvPicPr>
            <p:cNvPr id="17" name="Picture 16" descr="C:\Users\user\Pictures\A &amp; D Hadjichambi\Cyprus Flora\Pistacia lentiscus\Pistacia lentiscus 1.JPG"/>
            <p:cNvPicPr/>
            <p:nvPr/>
          </p:nvPicPr>
          <p:blipFill>
            <a:blip r:embed="rId3"/>
            <a:srcRect/>
            <a:stretch>
              <a:fillRect/>
            </a:stretch>
          </p:blipFill>
          <p:spPr bwMode="auto">
            <a:xfrm>
              <a:off x="179512" y="4437112"/>
              <a:ext cx="1656184" cy="1107548"/>
            </a:xfrm>
            <a:prstGeom prst="rect">
              <a:avLst/>
            </a:prstGeom>
            <a:ln w="28575">
              <a:solidFill>
                <a:schemeClr val="tx2">
                  <a:lumMod val="10000"/>
                </a:schemeClr>
              </a:solidFill>
            </a:ln>
            <a:effectLst>
              <a:outerShdw blurRad="292100" dist="139700" dir="2700000" algn="tl" rotWithShape="0">
                <a:srgbClr val="333333">
                  <a:alpha val="65000"/>
                </a:srgbClr>
              </a:outerShdw>
            </a:effectLst>
          </p:spPr>
        </p:pic>
        <p:sp>
          <p:nvSpPr>
            <p:cNvPr id="18" name="TextBox 17"/>
            <p:cNvSpPr txBox="1"/>
            <p:nvPr/>
          </p:nvSpPr>
          <p:spPr>
            <a:xfrm>
              <a:off x="179512" y="5579948"/>
              <a:ext cx="1656184"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rPr>
                <a:t>ΣΧΙΝΙΑ</a:t>
              </a:r>
            </a:p>
          </p:txBody>
        </p:sp>
      </p:grpSp>
      <p:grpSp>
        <p:nvGrpSpPr>
          <p:cNvPr id="19" name="Group 38"/>
          <p:cNvGrpSpPr>
            <a:grpSpLocks/>
          </p:cNvGrpSpPr>
          <p:nvPr/>
        </p:nvGrpSpPr>
        <p:grpSpPr bwMode="auto">
          <a:xfrm>
            <a:off x="2914650" y="2104579"/>
            <a:ext cx="1657350" cy="1468437"/>
            <a:chOff x="2627784" y="4481736"/>
            <a:chExt cx="1656184" cy="1467544"/>
          </a:xfrm>
        </p:grpSpPr>
        <p:pic>
          <p:nvPicPr>
            <p:cNvPr id="20" name="Picture 19"/>
            <p:cNvPicPr preferRelativeResize="0"/>
            <p:nvPr/>
          </p:nvPicPr>
          <p:blipFill>
            <a:blip r:embed="rId4"/>
            <a:srcRect l="60860" t="56471" b="21830"/>
            <a:stretch>
              <a:fillRect/>
            </a:stretch>
          </p:blipFill>
          <p:spPr>
            <a:xfrm>
              <a:off x="2627784" y="4481736"/>
              <a:ext cx="1656184" cy="1080430"/>
            </a:xfrm>
            <a:prstGeom prst="rect">
              <a:avLst/>
            </a:prstGeom>
            <a:ln w="28575">
              <a:solidFill>
                <a:schemeClr val="tx2">
                  <a:lumMod val="10000"/>
                </a:schemeClr>
              </a:solidFill>
            </a:ln>
            <a:effectLst>
              <a:outerShdw blurRad="292100" dist="139700" dir="2700000" algn="tl" rotWithShape="0">
                <a:srgbClr val="333333">
                  <a:alpha val="65000"/>
                </a:srgbClr>
              </a:outerShdw>
            </a:effectLst>
          </p:spPr>
        </p:pic>
        <p:sp>
          <p:nvSpPr>
            <p:cNvPr id="21" name="TextBox 20"/>
            <p:cNvSpPr txBox="1"/>
            <p:nvPr/>
          </p:nvSpPr>
          <p:spPr>
            <a:xfrm>
              <a:off x="2627784" y="5579948"/>
              <a:ext cx="1656184"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rPr>
                <a:t>ΦΑΣΣΑ</a:t>
              </a:r>
            </a:p>
          </p:txBody>
        </p:sp>
      </p:grpSp>
      <p:grpSp>
        <p:nvGrpSpPr>
          <p:cNvPr id="22" name="Group 39"/>
          <p:cNvGrpSpPr>
            <a:grpSpLocks/>
          </p:cNvGrpSpPr>
          <p:nvPr/>
        </p:nvGrpSpPr>
        <p:grpSpPr bwMode="auto">
          <a:xfrm>
            <a:off x="5076824" y="2133174"/>
            <a:ext cx="1655763" cy="1449387"/>
            <a:chOff x="5076056" y="2924944"/>
            <a:chExt cx="1656184" cy="1449452"/>
          </a:xfrm>
        </p:grpSpPr>
        <p:pic>
          <p:nvPicPr>
            <p:cNvPr id="23" name="il_fi" descr="http://t2.gstatic.com/images?q=tbn:GKUqJIC1omkRXM:http://www.lacerta.de/Themengebiete/Reiseberichte/images-Zypern/Hier_cyp-DavidSparrow2006Sep10-51.jpg&amp;t=1"/>
            <p:cNvPicPr preferRelativeResize="0"/>
            <p:nvPr/>
          </p:nvPicPr>
          <p:blipFill>
            <a:blip r:embed="rId5"/>
            <a:srcRect/>
            <a:stretch>
              <a:fillRect/>
            </a:stretch>
          </p:blipFill>
          <p:spPr bwMode="auto">
            <a:xfrm>
              <a:off x="5076056" y="2924944"/>
              <a:ext cx="1656184" cy="1079548"/>
            </a:xfrm>
            <a:prstGeom prst="rect">
              <a:avLst/>
            </a:prstGeom>
            <a:ln w="28575">
              <a:solidFill>
                <a:schemeClr val="tx2">
                  <a:lumMod val="10000"/>
                </a:schemeClr>
              </a:solidFill>
            </a:ln>
            <a:effectLst>
              <a:outerShdw blurRad="292100" dist="139700" dir="2700000" algn="tl" rotWithShape="0">
                <a:srgbClr val="333333">
                  <a:alpha val="65000"/>
                </a:srgbClr>
              </a:outerShdw>
            </a:effectLst>
          </p:spPr>
        </p:pic>
        <p:sp>
          <p:nvSpPr>
            <p:cNvPr id="24" name="TextBox 23"/>
            <p:cNvSpPr txBox="1"/>
            <p:nvPr/>
          </p:nvSpPr>
          <p:spPr>
            <a:xfrm>
              <a:off x="5076056" y="4005064"/>
              <a:ext cx="1656184"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rPr>
                <a:t>ΦΙΔΙ</a:t>
              </a:r>
            </a:p>
          </p:txBody>
        </p:sp>
      </p:grpSp>
      <p:grpSp>
        <p:nvGrpSpPr>
          <p:cNvPr id="25" name="Group 24"/>
          <p:cNvGrpSpPr/>
          <p:nvPr/>
        </p:nvGrpSpPr>
        <p:grpSpPr>
          <a:xfrm>
            <a:off x="7110238" y="2142048"/>
            <a:ext cx="1692275" cy="1512366"/>
            <a:chOff x="7451725" y="2852738"/>
            <a:chExt cx="1692275" cy="1512366"/>
          </a:xfrm>
        </p:grpSpPr>
        <p:pic>
          <p:nvPicPr>
            <p:cNvPr id="26"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725" y="3213100"/>
              <a:ext cx="16573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7956376" y="3068960"/>
              <a:ext cx="70447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a:t>
              </a:r>
              <a:endParaRPr lang="el-G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endParaRPr>
            </a:p>
          </p:txBody>
        </p:sp>
        <p:sp>
          <p:nvSpPr>
            <p:cNvPr id="28" name="TextBox 27"/>
            <p:cNvSpPr txBox="1"/>
            <p:nvPr/>
          </p:nvSpPr>
          <p:spPr>
            <a:xfrm>
              <a:off x="7452320" y="3995772"/>
              <a:ext cx="1656184"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rPr>
                <a:t>ΣΠΙΖΑΕΤΟΣ</a:t>
              </a:r>
            </a:p>
          </p:txBody>
        </p:sp>
        <p:pic>
          <p:nvPicPr>
            <p:cNvPr id="29" name="Picture 2" descr="http://19dim-chanion.chan.sch.gr/Hieraaetus.jpg"/>
            <p:cNvPicPr preferRelativeResize="0">
              <a:picLocks noChangeArrowheads="1"/>
            </p:cNvPicPr>
            <p:nvPr/>
          </p:nvPicPr>
          <p:blipFill>
            <a:blip r:embed="rId7"/>
            <a:srcRect/>
            <a:stretch>
              <a:fillRect/>
            </a:stretch>
          </p:blipFill>
          <p:spPr bwMode="auto">
            <a:xfrm>
              <a:off x="7488238" y="2852738"/>
              <a:ext cx="1655762" cy="1152525"/>
            </a:xfrm>
            <a:prstGeom prst="rect">
              <a:avLst/>
            </a:prstGeom>
            <a:ln w="28575">
              <a:solidFill>
                <a:schemeClr val="tx2">
                  <a:lumMod val="10000"/>
                </a:schemeClr>
              </a:solidFill>
            </a:ln>
            <a:effectLst>
              <a:outerShdw blurRad="292100" dist="139700" dir="2700000" algn="tl" rotWithShape="0">
                <a:srgbClr val="333333">
                  <a:alpha val="65000"/>
                </a:srgbClr>
              </a:outerShdw>
            </a:effectLst>
          </p:spPr>
        </p:pic>
      </p:grpSp>
      <p:sp>
        <p:nvSpPr>
          <p:cNvPr id="30" name="Frame 29"/>
          <p:cNvSpPr/>
          <p:nvPr/>
        </p:nvSpPr>
        <p:spPr>
          <a:xfrm>
            <a:off x="18373" y="1556792"/>
            <a:ext cx="8977621" cy="2941876"/>
          </a:xfrm>
          <a:prstGeom prst="frame">
            <a:avLst>
              <a:gd name="adj1" fmla="val 2426"/>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442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64" t="30431" r="28835" b="31784"/>
          <a:stretch/>
        </p:blipFill>
        <p:spPr bwMode="auto">
          <a:xfrm>
            <a:off x="82083" y="1390381"/>
            <a:ext cx="8882474" cy="461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9015" y="5744289"/>
            <a:ext cx="8833465" cy="85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sp>
        <p:nvSpPr>
          <p:cNvPr id="7" name="TextBox 6"/>
          <p:cNvSpPr txBox="1"/>
          <p:nvPr/>
        </p:nvSpPr>
        <p:spPr>
          <a:xfrm>
            <a:off x="171385" y="2255401"/>
            <a:ext cx="1635281" cy="369332"/>
          </a:xfrm>
          <a:prstGeom prst="rect">
            <a:avLst/>
          </a:prstGeom>
          <a:noFill/>
        </p:spPr>
        <p:txBody>
          <a:bodyPr wrap="square" rtlCol="0">
            <a:spAutoFit/>
          </a:bodyPr>
          <a:lstStyle/>
          <a:p>
            <a:pPr algn="ctr"/>
            <a:r>
              <a:rPr lang="el-GR" b="1" dirty="0" smtClean="0"/>
              <a:t>Τρεμιθιά</a:t>
            </a:r>
            <a:endParaRPr lang="el-GR" b="1" dirty="0"/>
          </a:p>
        </p:txBody>
      </p:sp>
      <p:sp>
        <p:nvSpPr>
          <p:cNvPr id="8" name="TextBox 7"/>
          <p:cNvSpPr txBox="1"/>
          <p:nvPr/>
        </p:nvSpPr>
        <p:spPr>
          <a:xfrm>
            <a:off x="2390857" y="2238305"/>
            <a:ext cx="1635281" cy="369332"/>
          </a:xfrm>
          <a:prstGeom prst="rect">
            <a:avLst/>
          </a:prstGeom>
          <a:noFill/>
        </p:spPr>
        <p:txBody>
          <a:bodyPr wrap="square" rtlCol="0">
            <a:spAutoFit/>
          </a:bodyPr>
          <a:lstStyle/>
          <a:p>
            <a:pPr algn="ctr"/>
            <a:r>
              <a:rPr lang="el-GR" b="1" dirty="0" err="1" smtClean="0"/>
              <a:t>Αγρινό</a:t>
            </a:r>
            <a:endParaRPr lang="el-GR" b="1" dirty="0"/>
          </a:p>
        </p:txBody>
      </p:sp>
      <p:sp>
        <p:nvSpPr>
          <p:cNvPr id="9" name="TextBox 8"/>
          <p:cNvSpPr txBox="1"/>
          <p:nvPr/>
        </p:nvSpPr>
        <p:spPr>
          <a:xfrm>
            <a:off x="4716016" y="2259050"/>
            <a:ext cx="1635281" cy="369332"/>
          </a:xfrm>
          <a:prstGeom prst="rect">
            <a:avLst/>
          </a:prstGeom>
          <a:noFill/>
        </p:spPr>
        <p:txBody>
          <a:bodyPr wrap="square" rtlCol="0">
            <a:spAutoFit/>
          </a:bodyPr>
          <a:lstStyle/>
          <a:p>
            <a:pPr algn="ctr"/>
            <a:r>
              <a:rPr lang="el-GR" b="1" dirty="0" smtClean="0"/>
              <a:t>Αλεπού</a:t>
            </a:r>
            <a:endParaRPr lang="el-GR" b="1" dirty="0"/>
          </a:p>
        </p:txBody>
      </p:sp>
      <p:sp>
        <p:nvSpPr>
          <p:cNvPr id="14" name="TextBox 13"/>
          <p:cNvSpPr txBox="1"/>
          <p:nvPr/>
        </p:nvSpPr>
        <p:spPr>
          <a:xfrm>
            <a:off x="163092" y="3140968"/>
            <a:ext cx="1635281" cy="369332"/>
          </a:xfrm>
          <a:prstGeom prst="rect">
            <a:avLst/>
          </a:prstGeom>
          <a:noFill/>
        </p:spPr>
        <p:txBody>
          <a:bodyPr wrap="square" rtlCol="0">
            <a:spAutoFit/>
          </a:bodyPr>
          <a:lstStyle/>
          <a:p>
            <a:pPr algn="ctr"/>
            <a:r>
              <a:rPr lang="el-GR" b="1" dirty="0" err="1" smtClean="0"/>
              <a:t>Λατζιά</a:t>
            </a:r>
            <a:endParaRPr lang="el-GR" b="1" dirty="0"/>
          </a:p>
        </p:txBody>
      </p:sp>
      <p:sp>
        <p:nvSpPr>
          <p:cNvPr id="15" name="TextBox 14"/>
          <p:cNvSpPr txBox="1"/>
          <p:nvPr/>
        </p:nvSpPr>
        <p:spPr>
          <a:xfrm>
            <a:off x="2427665" y="3140968"/>
            <a:ext cx="1635281" cy="369332"/>
          </a:xfrm>
          <a:prstGeom prst="rect">
            <a:avLst/>
          </a:prstGeom>
          <a:noFill/>
        </p:spPr>
        <p:txBody>
          <a:bodyPr wrap="square" rtlCol="0">
            <a:spAutoFit/>
          </a:bodyPr>
          <a:lstStyle/>
          <a:p>
            <a:pPr algn="ctr"/>
            <a:r>
              <a:rPr lang="el-GR" b="1" dirty="0" err="1" smtClean="0"/>
              <a:t>Αγρινό</a:t>
            </a:r>
            <a:endParaRPr lang="el-GR" b="1" dirty="0"/>
          </a:p>
        </p:txBody>
      </p:sp>
      <p:sp>
        <p:nvSpPr>
          <p:cNvPr id="16" name="TextBox 15"/>
          <p:cNvSpPr txBox="1"/>
          <p:nvPr/>
        </p:nvSpPr>
        <p:spPr>
          <a:xfrm>
            <a:off x="4716016" y="3140968"/>
            <a:ext cx="1635281" cy="369332"/>
          </a:xfrm>
          <a:prstGeom prst="rect">
            <a:avLst/>
          </a:prstGeom>
          <a:noFill/>
        </p:spPr>
        <p:txBody>
          <a:bodyPr wrap="square" rtlCol="0">
            <a:spAutoFit/>
          </a:bodyPr>
          <a:lstStyle/>
          <a:p>
            <a:pPr algn="ctr"/>
            <a:r>
              <a:rPr lang="el-GR" b="1" dirty="0" err="1" smtClean="0"/>
              <a:t>Σπιζαετός</a:t>
            </a:r>
            <a:endParaRPr lang="el-GR" b="1" dirty="0"/>
          </a:p>
        </p:txBody>
      </p:sp>
      <p:sp>
        <p:nvSpPr>
          <p:cNvPr id="2" name="Rectangle 1"/>
          <p:cNvSpPr/>
          <p:nvPr/>
        </p:nvSpPr>
        <p:spPr>
          <a:xfrm>
            <a:off x="4860032" y="3429000"/>
            <a:ext cx="3960440" cy="646331"/>
          </a:xfrm>
          <a:prstGeom prst="rect">
            <a:avLst/>
          </a:prstGeom>
        </p:spPr>
        <p:txBody>
          <a:bodyPr wrap="square">
            <a:spAutoFit/>
          </a:bodyPr>
          <a:lstStyle/>
          <a:p>
            <a:pPr algn="ctr" fontAlgn="auto">
              <a:spcBef>
                <a:spcPts val="0"/>
              </a:spcBef>
              <a:spcAft>
                <a:spcPts val="0"/>
              </a:spcAft>
              <a:defRPr/>
            </a:pPr>
            <a:r>
              <a:rPr lang="el-GR" b="1" dirty="0">
                <a:latin typeface="Calibri" pitchFamily="34" charset="0"/>
                <a:cs typeface="Calibri" pitchFamily="34" charset="0"/>
              </a:rPr>
              <a:t>Τ</a:t>
            </a:r>
            <a:r>
              <a:rPr lang="el-GR" b="1" dirty="0" smtClean="0">
                <a:latin typeface="Calibri" pitchFamily="34" charset="0"/>
                <a:cs typeface="Calibri" pitchFamily="34" charset="0"/>
              </a:rPr>
              <a:t>ην </a:t>
            </a:r>
            <a:r>
              <a:rPr lang="el-GR" b="1" dirty="0">
                <a:latin typeface="Calibri" pitchFamily="34" charset="0"/>
                <a:cs typeface="Calibri" pitchFamily="34" charset="0"/>
              </a:rPr>
              <a:t>κατεύθυνση με την οποία μεταφέρεται η  ενέργεια.</a:t>
            </a:r>
          </a:p>
        </p:txBody>
      </p:sp>
      <p:sp>
        <p:nvSpPr>
          <p:cNvPr id="3" name="Rectangle 2"/>
          <p:cNvSpPr/>
          <p:nvPr/>
        </p:nvSpPr>
        <p:spPr>
          <a:xfrm>
            <a:off x="4572000" y="4006805"/>
            <a:ext cx="4572000" cy="646331"/>
          </a:xfrm>
          <a:prstGeom prst="rect">
            <a:avLst/>
          </a:prstGeom>
        </p:spPr>
        <p:txBody>
          <a:bodyPr>
            <a:spAutoFit/>
          </a:bodyPr>
          <a:lstStyle/>
          <a:p>
            <a:pPr algn="ctr" fontAlgn="auto">
              <a:spcBef>
                <a:spcPts val="0"/>
              </a:spcBef>
              <a:spcAft>
                <a:spcPts val="0"/>
              </a:spcAft>
              <a:defRPr/>
            </a:pPr>
            <a:r>
              <a:rPr lang="el-GR" b="1" dirty="0" smtClean="0">
                <a:latin typeface="Calibri" pitchFamily="34" charset="0"/>
                <a:cs typeface="Calibri" pitchFamily="34" charset="0"/>
              </a:rPr>
              <a:t>Η ενέργεια μεταφέρεται </a:t>
            </a:r>
          </a:p>
          <a:p>
            <a:pPr algn="ctr" fontAlgn="auto">
              <a:spcBef>
                <a:spcPts val="0"/>
              </a:spcBef>
              <a:spcAft>
                <a:spcPts val="0"/>
              </a:spcAft>
              <a:defRPr/>
            </a:pPr>
            <a:r>
              <a:rPr lang="el-GR" b="1" dirty="0">
                <a:latin typeface="Calibri" pitchFamily="34" charset="0"/>
                <a:cs typeface="Calibri" pitchFamily="34" charset="0"/>
              </a:rPr>
              <a:t>α</a:t>
            </a:r>
            <a:r>
              <a:rPr lang="el-GR" b="1" dirty="0" smtClean="0">
                <a:latin typeface="Calibri" pitchFamily="34" charset="0"/>
                <a:cs typeface="Calibri" pitchFamily="34" charset="0"/>
              </a:rPr>
              <a:t>πό το θήραμα στον θηρευτή</a:t>
            </a:r>
            <a:endParaRPr lang="el-GR" b="1" dirty="0">
              <a:latin typeface="Calibri" pitchFamily="34" charset="0"/>
              <a:cs typeface="Calibri" pitchFamily="34" charset="0"/>
            </a:endParaRPr>
          </a:p>
        </p:txBody>
      </p:sp>
      <p:sp>
        <p:nvSpPr>
          <p:cNvPr id="4" name="Rectangle 3"/>
          <p:cNvSpPr/>
          <p:nvPr/>
        </p:nvSpPr>
        <p:spPr>
          <a:xfrm>
            <a:off x="1096353" y="5013176"/>
            <a:ext cx="7796127" cy="369332"/>
          </a:xfrm>
          <a:prstGeom prst="rect">
            <a:avLst/>
          </a:prstGeom>
        </p:spPr>
        <p:txBody>
          <a:bodyPr wrap="square">
            <a:spAutoFit/>
          </a:bodyPr>
          <a:lstStyle/>
          <a:p>
            <a:pPr algn="just" fontAlgn="auto">
              <a:spcBef>
                <a:spcPts val="0"/>
              </a:spcBef>
              <a:spcAft>
                <a:spcPts val="0"/>
              </a:spcAft>
              <a:defRPr/>
            </a:pPr>
            <a:r>
              <a:rPr lang="el-GR" b="1" dirty="0"/>
              <a:t>Όλες οι τροφικές αλυσίδες ξεκινούν με φυτά.</a:t>
            </a:r>
          </a:p>
        </p:txBody>
      </p:sp>
      <p:sp>
        <p:nvSpPr>
          <p:cNvPr id="5" name="Rectangle 4"/>
          <p:cNvSpPr/>
          <p:nvPr/>
        </p:nvSpPr>
        <p:spPr>
          <a:xfrm>
            <a:off x="1115615" y="5374957"/>
            <a:ext cx="7704855" cy="369332"/>
          </a:xfrm>
          <a:prstGeom prst="rect">
            <a:avLst/>
          </a:prstGeom>
        </p:spPr>
        <p:txBody>
          <a:bodyPr wrap="square">
            <a:spAutoFit/>
          </a:bodyPr>
          <a:lstStyle/>
          <a:p>
            <a:r>
              <a:rPr lang="el-GR" b="1" dirty="0"/>
              <a:t>Μπορεί να έχουν ένα ή περισσότερα είδη ζώων</a:t>
            </a:r>
            <a:endParaRPr lang="el-GR" dirty="0"/>
          </a:p>
        </p:txBody>
      </p:sp>
      <p:sp>
        <p:nvSpPr>
          <p:cNvPr id="6" name="Rectangle 5"/>
          <p:cNvSpPr/>
          <p:nvPr/>
        </p:nvSpPr>
        <p:spPr>
          <a:xfrm>
            <a:off x="867318" y="5662989"/>
            <a:ext cx="8064896" cy="646331"/>
          </a:xfrm>
          <a:prstGeom prst="rect">
            <a:avLst/>
          </a:prstGeom>
        </p:spPr>
        <p:txBody>
          <a:bodyPr wrap="square">
            <a:spAutoFit/>
          </a:bodyPr>
          <a:lstStyle/>
          <a:p>
            <a:pPr algn="just" fontAlgn="auto">
              <a:spcBef>
                <a:spcPts val="0"/>
              </a:spcBef>
              <a:spcAft>
                <a:spcPts val="0"/>
              </a:spcAft>
              <a:defRPr/>
            </a:pPr>
            <a:r>
              <a:rPr lang="el-GR" sz="1600" dirty="0" smtClean="0"/>
              <a:t>γ. </a:t>
            </a:r>
            <a:r>
              <a:rPr lang="el-GR" b="1" dirty="0" smtClean="0"/>
              <a:t>Στο </a:t>
            </a:r>
            <a:r>
              <a:rPr lang="el-GR" b="1" dirty="0"/>
              <a:t>τέλος της τροφικής αλυσίδας υπάρχουν οργανισμοί  </a:t>
            </a:r>
            <a:r>
              <a:rPr lang="el-GR" b="1" dirty="0" smtClean="0"/>
              <a:t>    που </a:t>
            </a:r>
            <a:r>
              <a:rPr lang="el-GR" b="1" dirty="0"/>
              <a:t>δεν τρώγονται από κανένα.</a:t>
            </a:r>
          </a:p>
        </p:txBody>
      </p:sp>
      <p:sp>
        <p:nvSpPr>
          <p:cNvPr id="19" name="Frame 18"/>
          <p:cNvSpPr/>
          <p:nvPr/>
        </p:nvSpPr>
        <p:spPr>
          <a:xfrm>
            <a:off x="-13064" y="1310806"/>
            <a:ext cx="8977621" cy="5286545"/>
          </a:xfrm>
          <a:prstGeom prst="frame">
            <a:avLst>
              <a:gd name="adj1" fmla="val 1154"/>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6008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P spid="16" grpId="0"/>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4185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n-US" sz="1600" b="1" i="1" dirty="0">
                <a:latin typeface="Arial" pitchFamily="34" charset="0"/>
                <a:ea typeface="Times New Roman" pitchFamily="18" charset="0"/>
                <a:cs typeface="Arial" pitchFamily="34" charset="0"/>
              </a:rPr>
              <a:t>3</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Τροφικές Αλυσίδες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96" t="38419" r="26517" b="33640"/>
          <a:stretch/>
        </p:blipFill>
        <p:spPr bwMode="auto">
          <a:xfrm>
            <a:off x="85714" y="1628800"/>
            <a:ext cx="90445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2226" y="1907540"/>
            <a:ext cx="9130294" cy="369332"/>
          </a:xfrm>
          <a:prstGeom prst="rect">
            <a:avLst/>
          </a:prstGeom>
        </p:spPr>
        <p:txBody>
          <a:bodyPr wrap="square">
            <a:spAutoFit/>
          </a:bodyPr>
          <a:lstStyle/>
          <a:p>
            <a:pPr algn="just" fontAlgn="auto">
              <a:spcBef>
                <a:spcPts val="0"/>
              </a:spcBef>
              <a:spcAft>
                <a:spcPts val="0"/>
              </a:spcAft>
              <a:defRPr/>
            </a:pPr>
            <a:r>
              <a:rPr lang="el-GR" b="1" dirty="0" smtClean="0"/>
              <a:t>Τα φυτά από την φωτοσύνθεση και τα ζώα είτε από φυτά ή άλλα ζώα</a:t>
            </a:r>
            <a:endParaRPr lang="el-GR" b="1" dirty="0"/>
          </a:p>
        </p:txBody>
      </p:sp>
      <p:sp>
        <p:nvSpPr>
          <p:cNvPr id="8" name="Rectangle 7"/>
          <p:cNvSpPr/>
          <p:nvPr/>
        </p:nvSpPr>
        <p:spPr>
          <a:xfrm>
            <a:off x="107504" y="2564904"/>
            <a:ext cx="9130294" cy="369332"/>
          </a:xfrm>
          <a:prstGeom prst="rect">
            <a:avLst/>
          </a:prstGeom>
        </p:spPr>
        <p:txBody>
          <a:bodyPr wrap="square">
            <a:spAutoFit/>
          </a:bodyPr>
          <a:lstStyle/>
          <a:p>
            <a:pPr algn="just" fontAlgn="auto">
              <a:spcBef>
                <a:spcPts val="0"/>
              </a:spcBef>
              <a:spcAft>
                <a:spcPts val="0"/>
              </a:spcAft>
              <a:defRPr/>
            </a:pPr>
            <a:r>
              <a:rPr lang="el-GR" b="1" dirty="0"/>
              <a:t>Από </a:t>
            </a:r>
            <a:r>
              <a:rPr lang="el-GR" b="1" dirty="0" smtClean="0"/>
              <a:t>τις θρεπτικές ουσίες των τροφών</a:t>
            </a:r>
            <a:endParaRPr lang="el-GR" b="1" dirty="0"/>
          </a:p>
        </p:txBody>
      </p:sp>
      <p:sp>
        <p:nvSpPr>
          <p:cNvPr id="9" name="Rectangle 8"/>
          <p:cNvSpPr/>
          <p:nvPr/>
        </p:nvSpPr>
        <p:spPr>
          <a:xfrm>
            <a:off x="107504" y="3491716"/>
            <a:ext cx="9130294" cy="369332"/>
          </a:xfrm>
          <a:prstGeom prst="rect">
            <a:avLst/>
          </a:prstGeom>
        </p:spPr>
        <p:txBody>
          <a:bodyPr wrap="square">
            <a:spAutoFit/>
          </a:bodyPr>
          <a:lstStyle/>
          <a:p>
            <a:pPr algn="just" fontAlgn="auto">
              <a:spcBef>
                <a:spcPts val="0"/>
              </a:spcBef>
              <a:spcAft>
                <a:spcPts val="0"/>
              </a:spcAft>
              <a:defRPr/>
            </a:pPr>
            <a:r>
              <a:rPr lang="el-GR" b="1" dirty="0" smtClean="0"/>
              <a:t>Παραγωγοί</a:t>
            </a:r>
            <a:endParaRPr lang="el-GR" b="1" dirty="0"/>
          </a:p>
        </p:txBody>
      </p:sp>
      <p:sp>
        <p:nvSpPr>
          <p:cNvPr id="14" name="Rectangle 13"/>
          <p:cNvSpPr/>
          <p:nvPr/>
        </p:nvSpPr>
        <p:spPr>
          <a:xfrm>
            <a:off x="107504" y="4211796"/>
            <a:ext cx="9130294" cy="369332"/>
          </a:xfrm>
          <a:prstGeom prst="rect">
            <a:avLst/>
          </a:prstGeom>
        </p:spPr>
        <p:txBody>
          <a:bodyPr wrap="square">
            <a:spAutoFit/>
          </a:bodyPr>
          <a:lstStyle/>
          <a:p>
            <a:pPr algn="just" fontAlgn="auto">
              <a:spcBef>
                <a:spcPts val="0"/>
              </a:spcBef>
              <a:spcAft>
                <a:spcPts val="0"/>
              </a:spcAft>
              <a:defRPr/>
            </a:pPr>
            <a:r>
              <a:rPr lang="el-GR" b="1" dirty="0" smtClean="0"/>
              <a:t>Καταναλωτές</a:t>
            </a:r>
            <a:endParaRPr lang="el-GR" b="1" dirty="0"/>
          </a:p>
        </p:txBody>
      </p:sp>
      <p:sp>
        <p:nvSpPr>
          <p:cNvPr id="15" name="Frame 14"/>
          <p:cNvSpPr/>
          <p:nvPr/>
        </p:nvSpPr>
        <p:spPr>
          <a:xfrm>
            <a:off x="18373" y="1556792"/>
            <a:ext cx="9125627" cy="3168352"/>
          </a:xfrm>
          <a:prstGeom prst="frame">
            <a:avLst>
              <a:gd name="adj1" fmla="val 2426"/>
            </a:avLst>
          </a:prstGeom>
          <a:solidFill>
            <a:srgbClr val="00A2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9497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99"/>
            </a:gs>
            <a:gs pos="88000">
              <a:srgbClr val="FFCC99"/>
            </a:gs>
          </a:gsLst>
          <a:lin ang="5400000" scaled="1"/>
        </a:gradFill>
        <a:effectLst/>
      </p:bgPr>
    </p:bg>
    <p:spTree>
      <p:nvGrpSpPr>
        <p:cNvPr id="1" name=""/>
        <p:cNvGrpSpPr/>
        <p:nvPr/>
      </p:nvGrpSpPr>
      <p:grpSpPr>
        <a:xfrm>
          <a:off x="0" y="0"/>
          <a:ext cx="0" cy="0"/>
          <a:chOff x="0" y="0"/>
          <a:chExt cx="0" cy="0"/>
        </a:xfrm>
      </p:grpSpPr>
      <p:sp>
        <p:nvSpPr>
          <p:cNvPr id="10" name="Notched Right Arrow 9"/>
          <p:cNvSpPr/>
          <p:nvPr/>
        </p:nvSpPr>
        <p:spPr>
          <a:xfrm>
            <a:off x="72008" y="476672"/>
            <a:ext cx="9071992" cy="651968"/>
          </a:xfrm>
          <a:prstGeom prst="notchedRightArrow">
            <a:avLst/>
          </a:prstGeom>
          <a:solidFill>
            <a:schemeClr val="accent1">
              <a:lumMod val="60000"/>
              <a:lumOff val="40000"/>
            </a:schemeClr>
          </a:solidFill>
          <a:ln w="22225">
            <a:solidFill>
              <a:srgbClr val="00A2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11" name="Rectangle 10"/>
          <p:cNvSpPr>
            <a:spLocks noChangeArrowheads="1"/>
          </p:cNvSpPr>
          <p:nvPr/>
        </p:nvSpPr>
        <p:spPr bwMode="auto">
          <a:xfrm>
            <a:off x="179512" y="642174"/>
            <a:ext cx="5839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ΔΡΑΣΤΗΡΙΟΤΗΤΑ 5.</a:t>
            </a:r>
            <a:r>
              <a:rPr lang="el-GR" sz="1600" b="1" i="1" dirty="0" smtClean="0">
                <a:latin typeface="Arial" pitchFamily="34" charset="0"/>
                <a:ea typeface="Times New Roman" pitchFamily="18" charset="0"/>
                <a:cs typeface="Arial" pitchFamily="34" charset="0"/>
              </a:rPr>
              <a:t>4</a:t>
            </a:r>
            <a:r>
              <a:rPr kumimoji="0" lang="el-GR"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l-GR" sz="1600" b="1" i="1" dirty="0" smtClean="0">
                <a:latin typeface="Arial" pitchFamily="34" charset="0"/>
                <a:ea typeface="Times New Roman" pitchFamily="18" charset="0"/>
                <a:cs typeface="Arial" pitchFamily="34" charset="0"/>
              </a:rPr>
              <a:t>Τροφικό Πλέγμα του Δάσους Πάφου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ounded Rectangle 11"/>
          <p:cNvSpPr/>
          <p:nvPr/>
        </p:nvSpPr>
        <p:spPr>
          <a:xfrm>
            <a:off x="0" y="72008"/>
            <a:ext cx="9144000" cy="476672"/>
          </a:xfrm>
          <a:prstGeom prst="roundRect">
            <a:avLst/>
          </a:prstGeom>
          <a:solidFill>
            <a:schemeClr val="accent1">
              <a:lumMod val="60000"/>
              <a:lumOff val="40000"/>
            </a:schemeClr>
          </a:solidFill>
          <a:ln w="3175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847567" y="71626"/>
            <a:ext cx="5288627" cy="477054"/>
          </a:xfrm>
          <a:prstGeom prst="rect">
            <a:avLst/>
          </a:prstGeom>
          <a:noFill/>
        </p:spPr>
        <p:txBody>
          <a:bodyPr wrap="none" lIns="91440" tIns="45720" rIns="91440" bIns="45720">
            <a:spAutoFit/>
          </a:bodyPr>
          <a:lstStyle/>
          <a:p>
            <a:pPr algn="ctr"/>
            <a:r>
              <a:rPr lang="el-GR" sz="2500" b="1" dirty="0" smtClean="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rPr>
              <a:t>Ενότητα 5: Τροφικές σχέσεις</a:t>
            </a:r>
            <a:endParaRPr lang="en-US" sz="2500" b="1" dirty="0">
              <a:ln w="12700">
                <a:solidFill>
                  <a:schemeClr val="tx1">
                    <a:lumMod val="65000"/>
                    <a:lumOff val="35000"/>
                  </a:schemeClr>
                </a:solidFill>
                <a:prstDash val="solid"/>
              </a:ln>
              <a:solidFill>
                <a:srgbClr val="00BC00"/>
              </a:solidFill>
              <a:effectLst>
                <a:outerShdw blurRad="41275" dist="20320" dir="1800000" algn="tl" rotWithShape="0">
                  <a:srgbClr val="000000">
                    <a:alpha val="40000"/>
                  </a:srgbClr>
                </a:outerShdw>
              </a:effectLst>
            </a:endParaRPr>
          </a:p>
        </p:txBody>
      </p:sp>
      <p:sp>
        <p:nvSpPr>
          <p:cNvPr id="6" name="Text Box 6"/>
          <p:cNvSpPr txBox="1">
            <a:spLocks noChangeArrowheads="1"/>
          </p:cNvSpPr>
          <p:nvPr/>
        </p:nvSpPr>
        <p:spPr bwMode="auto">
          <a:xfrm>
            <a:off x="35496" y="1268761"/>
            <a:ext cx="8987063" cy="1440160"/>
          </a:xfrm>
          <a:prstGeom prst="rect">
            <a:avLst/>
          </a:prstGeom>
          <a:noFill/>
          <a:ln w="9525">
            <a:noFill/>
            <a:miter lim="800000"/>
            <a:headEnd/>
            <a:tailEnd/>
          </a:ln>
        </p:spPr>
        <p:txBody>
          <a:bodyPr/>
          <a:lstStyle/>
          <a:p>
            <a:pPr algn="ctr">
              <a:spcAft>
                <a:spcPts val="1000"/>
              </a:spcAft>
              <a:defRPr/>
            </a:pPr>
            <a:r>
              <a:rPr lang="el-GR" sz="3200" b="1" dirty="0">
                <a:solidFill>
                  <a:srgbClr val="914F13"/>
                </a:solidFill>
                <a:effectLst>
                  <a:outerShdw blurRad="38100" dist="38100" dir="2700000" algn="tl">
                    <a:srgbClr val="C0C0C0"/>
                  </a:outerShdw>
                </a:effectLst>
                <a:latin typeface="Times New Roman" pitchFamily="18" charset="0"/>
                <a:cs typeface="Times New Roman" pitchFamily="18" charset="0"/>
              </a:rPr>
              <a:t>Πόσο εύκολο είναι να εντοπίσουμε και να ερμηνεύσουμε</a:t>
            </a:r>
            <a:r>
              <a:rPr lang="en-US" sz="3200" b="1" dirty="0">
                <a:solidFill>
                  <a:srgbClr val="914F13"/>
                </a:solidFill>
                <a:effectLst>
                  <a:outerShdw blurRad="38100" dist="38100" dir="2700000" algn="tl">
                    <a:srgbClr val="C0C0C0"/>
                  </a:outerShdw>
                </a:effectLst>
                <a:latin typeface="Times New Roman" pitchFamily="18" charset="0"/>
                <a:cs typeface="Times New Roman" pitchFamily="18" charset="0"/>
              </a:rPr>
              <a:t> </a:t>
            </a:r>
            <a:r>
              <a:rPr lang="el-GR" sz="3200" b="1" dirty="0">
                <a:solidFill>
                  <a:srgbClr val="914F13"/>
                </a:solidFill>
                <a:effectLst>
                  <a:outerShdw blurRad="38100" dist="38100" dir="2700000" algn="tl">
                    <a:srgbClr val="C0C0C0"/>
                  </a:outerShdw>
                </a:effectLst>
                <a:latin typeface="Times New Roman" pitchFamily="18" charset="0"/>
                <a:cs typeface="Times New Roman" pitchFamily="18" charset="0"/>
              </a:rPr>
              <a:t>τις τροφικές σχέσεις;</a:t>
            </a:r>
            <a:r>
              <a:rPr lang="el-GR" sz="3200" b="1" noProof="1">
                <a:solidFill>
                  <a:srgbClr val="914F13"/>
                </a:solidFill>
                <a:effectLst>
                  <a:outerShdw blurRad="38100" dist="38100" dir="2700000" algn="tl">
                    <a:srgbClr val="C0C0C0"/>
                  </a:outerShdw>
                </a:effectLst>
                <a:latin typeface="Times New Roman" pitchFamily="18" charset="0"/>
                <a:cs typeface="Times New Roman" pitchFamily="18" charset="0"/>
              </a:rPr>
              <a:t> </a:t>
            </a:r>
            <a:endParaRPr lang="el-GR" sz="3200" b="1" dirty="0">
              <a:solidFill>
                <a:srgbClr val="914F13"/>
              </a:solidFill>
              <a:effectLst>
                <a:outerShdw blurRad="38100" dist="38100" dir="2700000" algn="tl">
                  <a:srgbClr val="C0C0C0"/>
                </a:outerShdw>
              </a:effectLst>
              <a:latin typeface="Times New Roman" pitchFamily="18" charset="0"/>
              <a:cs typeface="Times New Roman" pitchFamily="18" charset="0"/>
            </a:endParaRPr>
          </a:p>
          <a:p>
            <a:pPr algn="ctr">
              <a:spcAft>
                <a:spcPts val="1000"/>
              </a:spcAft>
              <a:defRPr/>
            </a:pP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val="4284695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4002</TotalTime>
  <Words>745</Words>
  <Application>Microsoft Office PowerPoint</Application>
  <PresentationFormat>On-screen Show (4:3)</PresentationFormat>
  <Paragraphs>107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281</cp:revision>
  <dcterms:created xsi:type="dcterms:W3CDTF">2012-09-06T09:09:57Z</dcterms:created>
  <dcterms:modified xsi:type="dcterms:W3CDTF">2013-08-08T12:10:21Z</dcterms:modified>
</cp:coreProperties>
</file>