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54" r:id="rId4"/>
    <p:sldId id="355" r:id="rId5"/>
    <p:sldId id="356" r:id="rId6"/>
    <p:sldId id="303" r:id="rId7"/>
    <p:sldId id="357" r:id="rId8"/>
    <p:sldId id="258" r:id="rId9"/>
    <p:sldId id="259" r:id="rId10"/>
    <p:sldId id="260" r:id="rId11"/>
    <p:sldId id="261"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81" r:id="rId26"/>
    <p:sldId id="277" r:id="rId27"/>
    <p:sldId id="278" r:id="rId28"/>
    <p:sldId id="280" r:id="rId29"/>
    <p:sldId id="279" r:id="rId30"/>
    <p:sldId id="284" r:id="rId31"/>
    <p:sldId id="285" r:id="rId32"/>
    <p:sldId id="287" r:id="rId33"/>
    <p:sldId id="288" r:id="rId34"/>
    <p:sldId id="289" r:id="rId35"/>
    <p:sldId id="291" r:id="rId36"/>
    <p:sldId id="292" r:id="rId37"/>
    <p:sldId id="293" r:id="rId38"/>
    <p:sldId id="294" r:id="rId39"/>
    <p:sldId id="302" r:id="rId40"/>
    <p:sldId id="295" r:id="rId41"/>
    <p:sldId id="297" r:id="rId42"/>
    <p:sldId id="296" r:id="rId43"/>
    <p:sldId id="298" r:id="rId44"/>
    <p:sldId id="299" r:id="rId45"/>
    <p:sldId id="304" r:id="rId46"/>
    <p:sldId id="305" r:id="rId47"/>
    <p:sldId id="307" r:id="rId48"/>
    <p:sldId id="309" r:id="rId49"/>
    <p:sldId id="326" r:id="rId50"/>
    <p:sldId id="310" r:id="rId51"/>
    <p:sldId id="311" r:id="rId52"/>
    <p:sldId id="312" r:id="rId53"/>
    <p:sldId id="308" r:id="rId54"/>
    <p:sldId id="313" r:id="rId55"/>
    <p:sldId id="314" r:id="rId56"/>
    <p:sldId id="315" r:id="rId57"/>
    <p:sldId id="316" r:id="rId58"/>
    <p:sldId id="317" r:id="rId59"/>
    <p:sldId id="318" r:id="rId60"/>
    <p:sldId id="319" r:id="rId61"/>
    <p:sldId id="323" r:id="rId62"/>
    <p:sldId id="335" r:id="rId63"/>
    <p:sldId id="336" r:id="rId64"/>
    <p:sldId id="339" r:id="rId65"/>
    <p:sldId id="340" r:id="rId66"/>
    <p:sldId id="338" r:id="rId67"/>
    <p:sldId id="349" r:id="rId6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42" d="100"/>
          <a:sy n="42" d="100"/>
        </p:scale>
        <p:origin x="132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3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22/3/2020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22/3/2020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22/3/2020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22/3/2020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22/3/2020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22/3/2020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22/3/2020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31.emf"/></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5636" y="91207"/>
            <a:ext cx="5273675"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916832"/>
            <a:ext cx="282086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63688" y="5939988"/>
            <a:ext cx="7200800" cy="369332"/>
          </a:xfrm>
          <a:prstGeom prst="rect">
            <a:avLst/>
          </a:prstGeom>
        </p:spPr>
        <p:txBody>
          <a:bodyPr wrap="square">
            <a:spAutoFit/>
          </a:bodyPr>
          <a:lstStyle/>
          <a:p>
            <a:r>
              <a:rPr lang="el-GR" b="1" dirty="0"/>
              <a:t>Ρενέ Αντουάν Ντε Ρεομούρ (</a:t>
            </a:r>
            <a:r>
              <a:rPr lang="en-US" b="1" dirty="0" err="1"/>
              <a:t>Ren</a:t>
            </a:r>
            <a:r>
              <a:rPr lang="el-GR" b="1" dirty="0"/>
              <a:t>é </a:t>
            </a:r>
            <a:r>
              <a:rPr lang="en-US" b="1" dirty="0"/>
              <a:t>Antoine de R</a:t>
            </a:r>
            <a:r>
              <a:rPr lang="el-GR" b="1" dirty="0"/>
              <a:t>é</a:t>
            </a:r>
            <a:r>
              <a:rPr lang="en-US" b="1" dirty="0" err="1"/>
              <a:t>aumur</a:t>
            </a:r>
            <a:r>
              <a:rPr lang="el-GR" b="1" dirty="0"/>
              <a:t>, 1683-1757).</a:t>
            </a:r>
            <a:endParaRPr lang="el-GR" dirty="0"/>
          </a:p>
        </p:txBody>
      </p:sp>
    </p:spTree>
    <p:extLst>
      <p:ext uri="{BB962C8B-B14F-4D97-AF65-F5344CB8AC3E}">
        <p14:creationId xmlns:p14="http://schemas.microsoft.com/office/powerpoint/2010/main" val="417046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1368151" cy="1805097"/>
          </a:xfrm>
          <a:prstGeom prst="rect">
            <a:avLst/>
          </a:prstGeom>
          <a:noFill/>
        </p:spPr>
      </p:pic>
      <p:sp>
        <p:nvSpPr>
          <p:cNvPr id="3" name="Rounded Rectangular Callout 2"/>
          <p:cNvSpPr>
            <a:spLocks noChangeArrowheads="1"/>
          </p:cNvSpPr>
          <p:nvPr/>
        </p:nvSpPr>
        <p:spPr bwMode="auto">
          <a:xfrm>
            <a:off x="2267744" y="2132856"/>
            <a:ext cx="6264696" cy="3888433"/>
          </a:xfrm>
          <a:prstGeom prst="wedgeRoundRectCallout">
            <a:avLst>
              <a:gd name="adj1" fmla="val -61237"/>
              <a:gd name="adj2" fmla="val -39046"/>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ctr" anchorCtr="0" upright="1">
            <a:noAutofit/>
          </a:bodyPr>
          <a:lstStyle/>
          <a:p>
            <a:pPr marL="0" marR="25400" lvl="0" indent="0" defTabSz="914400" eaLnBrk="1" fontAlgn="auto" latinLnBrk="0" hangingPunct="1">
              <a:lnSpc>
                <a:spcPct val="115000"/>
              </a:lnSpc>
              <a:spcBef>
                <a:spcPts val="0"/>
              </a:spcBef>
              <a:spcAft>
                <a:spcPts val="600"/>
              </a:spcAft>
              <a:buClrTx/>
              <a:buSzTx/>
              <a:buFontTx/>
              <a:buNone/>
              <a:tabLst/>
              <a:defRPr/>
            </a:pPr>
            <a:endParaRPr kumimoji="0" lang="el-GR" sz="2000" b="1" i="0" u="none" strike="noStrike" kern="0" cap="none" spc="0" normalizeH="0" baseline="0" noProof="0" dirty="0" smtClean="0">
              <a:ln>
                <a:noFill/>
              </a:ln>
              <a:solidFill>
                <a:sysClr val="windowText" lastClr="000000"/>
              </a:solidFill>
              <a:effectLst/>
              <a:uLnTx/>
              <a:uFillTx/>
              <a:latin typeface="Calibri"/>
              <a:ea typeface="Calibri"/>
              <a:cs typeface="Arial"/>
            </a:endParaRPr>
          </a:p>
          <a:p>
            <a:pPr marL="0" marR="25400" lvl="0" indent="0" defTabSz="914400" eaLnBrk="1" fontAlgn="auto" latinLnBrk="0" hangingPunct="1">
              <a:lnSpc>
                <a:spcPct val="115000"/>
              </a:lnSpc>
              <a:spcBef>
                <a:spcPts val="0"/>
              </a:spcBef>
              <a:spcAft>
                <a:spcPts val="600"/>
              </a:spcAft>
              <a:buClrTx/>
              <a:buSzTx/>
              <a:buFontTx/>
              <a:buNone/>
              <a:tabLst/>
              <a:defRPr/>
            </a:pPr>
            <a:r>
              <a:rPr kumimoji="0" lang="el-GR" sz="2000" b="1" i="0" u="none" strike="noStrike" kern="0" cap="none" spc="0" normalizeH="0" baseline="0" noProof="0" dirty="0" smtClean="0">
                <a:ln>
                  <a:noFill/>
                </a:ln>
                <a:solidFill>
                  <a:sysClr val="windowText" lastClr="000000"/>
                </a:solidFill>
                <a:effectLst/>
                <a:uLnTx/>
                <a:uFillTx/>
                <a:latin typeface="Calibri"/>
                <a:ea typeface="Calibri"/>
                <a:cs typeface="Arial"/>
              </a:rPr>
              <a:t>Γνωρίζετε </a:t>
            </a:r>
            <a:r>
              <a:rPr kumimoji="0" lang="el-GR" sz="2000" b="1" i="0" u="none" strike="noStrike" kern="0" cap="none" spc="0" normalizeH="0" baseline="0" noProof="0" dirty="0">
                <a:ln>
                  <a:noFill/>
                </a:ln>
                <a:solidFill>
                  <a:sysClr val="windowText" lastClr="000000"/>
                </a:solidFill>
                <a:effectLst/>
                <a:uLnTx/>
                <a:uFillTx/>
                <a:latin typeface="Calibri"/>
                <a:ea typeface="Calibri"/>
                <a:cs typeface="Arial"/>
              </a:rPr>
              <a:t>ότι…</a:t>
            </a:r>
            <a:endParaRPr kumimoji="0" lang="el-GR" sz="20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25400" lvl="0" indent="0" algn="just" defTabSz="914400" eaLnBrk="1" fontAlgn="auto" latinLnBrk="0" hangingPunct="1">
              <a:lnSpc>
                <a:spcPct val="115000"/>
              </a:lnSpc>
              <a:spcBef>
                <a:spcPts val="0"/>
              </a:spcBef>
              <a:spcAft>
                <a:spcPts val="600"/>
              </a:spcAft>
              <a:buClrTx/>
              <a:buSzTx/>
              <a:buFontTx/>
              <a:buNone/>
              <a:tabLst/>
              <a:defRPr/>
            </a:pPr>
            <a:r>
              <a:rPr kumimoji="0" lang="el-GR" sz="2000" b="0" i="0" u="none" strike="noStrike" kern="0" cap="none" spc="0" normalizeH="0" baseline="0" noProof="0" dirty="0">
                <a:ln>
                  <a:noFill/>
                </a:ln>
                <a:solidFill>
                  <a:sysClr val="windowText" lastClr="000000"/>
                </a:solidFill>
                <a:effectLst/>
                <a:uLnTx/>
                <a:uFillTx/>
                <a:latin typeface="Calibri"/>
                <a:ea typeface="Calibri"/>
                <a:cs typeface="Arial"/>
              </a:rPr>
              <a:t>Στη στοματική κοιλότητα απελευθερώνεται </a:t>
            </a:r>
            <a:r>
              <a:rPr kumimoji="0" lang="el-GR" sz="2000" b="1" i="0" u="none" strike="noStrike" kern="0" cap="none" spc="0" normalizeH="0" baseline="0" noProof="0" dirty="0">
                <a:ln>
                  <a:noFill/>
                </a:ln>
                <a:solidFill>
                  <a:sysClr val="windowText" lastClr="000000"/>
                </a:solidFill>
                <a:effectLst/>
                <a:uLnTx/>
                <a:uFillTx/>
                <a:latin typeface="Calibri"/>
                <a:ea typeface="Calibri"/>
                <a:cs typeface="Arial"/>
              </a:rPr>
              <a:t>σάλιο</a:t>
            </a:r>
            <a:r>
              <a:rPr kumimoji="0" lang="el-GR" sz="2000" b="0" i="0" u="none" strike="noStrike" kern="0" cap="none" spc="0" normalizeH="0" baseline="0" noProof="0" dirty="0">
                <a:ln>
                  <a:noFill/>
                </a:ln>
                <a:solidFill>
                  <a:sysClr val="windowText" lastClr="000000"/>
                </a:solidFill>
                <a:effectLst/>
                <a:uLnTx/>
                <a:uFillTx/>
                <a:latin typeface="Calibri"/>
                <a:ea typeface="Calibri"/>
                <a:cs typeface="Arial"/>
              </a:rPr>
              <a:t> που παράγεται από τους </a:t>
            </a:r>
            <a:r>
              <a:rPr kumimoji="0" lang="el-GR" sz="2000" b="1" i="0" u="none" strike="noStrike" kern="0" cap="none" spc="0" normalizeH="0" baseline="0" noProof="0" dirty="0">
                <a:ln>
                  <a:noFill/>
                </a:ln>
                <a:solidFill>
                  <a:sysClr val="windowText" lastClr="000000"/>
                </a:solidFill>
                <a:effectLst/>
                <a:uLnTx/>
                <a:uFillTx/>
                <a:latin typeface="Calibri"/>
                <a:ea typeface="Calibri"/>
                <a:cs typeface="Arial"/>
              </a:rPr>
              <a:t>σιελογόνους αδένες</a:t>
            </a:r>
            <a:r>
              <a:rPr kumimoji="0" lang="el-GR" sz="2000" b="0" i="0" u="none" strike="noStrike" kern="0" cap="none" spc="0" normalizeH="0" baseline="0" noProof="0" dirty="0">
                <a:ln>
                  <a:noFill/>
                </a:ln>
                <a:solidFill>
                  <a:sysClr val="windowText" lastClr="000000"/>
                </a:solidFill>
                <a:effectLst/>
                <a:uLnTx/>
                <a:uFillTx/>
                <a:latin typeface="Calibri"/>
                <a:ea typeface="Calibri"/>
                <a:cs typeface="Arial"/>
              </a:rPr>
              <a:t>. Το σάλιο περιέχει δύο σημαντικά ένζυμα: το ένζυμο </a:t>
            </a:r>
            <a:r>
              <a:rPr kumimoji="0" lang="el-GR" sz="2000" b="1" i="0" u="none" strike="noStrike" kern="0" cap="none" spc="0" normalizeH="0" baseline="0" noProof="0" dirty="0" err="1">
                <a:ln>
                  <a:noFill/>
                </a:ln>
                <a:solidFill>
                  <a:sysClr val="windowText" lastClr="000000"/>
                </a:solidFill>
                <a:effectLst/>
                <a:uLnTx/>
                <a:uFillTx/>
                <a:latin typeface="Calibri"/>
                <a:ea typeface="Calibri"/>
                <a:cs typeface="Arial"/>
              </a:rPr>
              <a:t>αμυλάση</a:t>
            </a:r>
            <a:r>
              <a:rPr kumimoji="0" lang="el-GR" sz="2000" b="0" i="0" u="none" strike="noStrike" kern="0" cap="none" spc="0" normalizeH="0" baseline="0" noProof="0" dirty="0">
                <a:ln>
                  <a:noFill/>
                </a:ln>
                <a:solidFill>
                  <a:sysClr val="windowText" lastClr="000000"/>
                </a:solidFill>
                <a:effectLst/>
                <a:uLnTx/>
                <a:uFillTx/>
                <a:latin typeface="Calibri"/>
                <a:ea typeface="Calibri"/>
                <a:cs typeface="Arial"/>
              </a:rPr>
              <a:t> του σάλιου ή </a:t>
            </a:r>
            <a:r>
              <a:rPr kumimoji="0" lang="el-GR" sz="2000" b="1" i="0" u="none" strike="noStrike" kern="0" cap="none" spc="0" normalizeH="0" baseline="0" noProof="0" dirty="0" err="1">
                <a:ln>
                  <a:noFill/>
                </a:ln>
                <a:solidFill>
                  <a:sysClr val="windowText" lastClr="000000"/>
                </a:solidFill>
                <a:effectLst/>
                <a:uLnTx/>
                <a:uFillTx/>
                <a:latin typeface="Calibri"/>
                <a:ea typeface="Calibri"/>
                <a:cs typeface="Arial"/>
              </a:rPr>
              <a:t>πτυαλίνη</a:t>
            </a:r>
            <a:r>
              <a:rPr kumimoji="0" lang="el-GR" sz="2000" b="0" i="0" u="none" strike="noStrike" kern="0" cap="none" spc="0" normalizeH="0" baseline="0" noProof="0" dirty="0">
                <a:ln>
                  <a:noFill/>
                </a:ln>
                <a:solidFill>
                  <a:sysClr val="windowText" lastClr="000000"/>
                </a:solidFill>
                <a:effectLst/>
                <a:uLnTx/>
                <a:uFillTx/>
                <a:latin typeface="Calibri"/>
                <a:ea typeface="Calibri"/>
                <a:cs typeface="Arial"/>
              </a:rPr>
              <a:t> (που συμβάλλει στην περιορισμένη διάσπαση του αμύλου σε απλά σάκχαρα) και το ένζυμο </a:t>
            </a:r>
            <a:r>
              <a:rPr kumimoji="0" lang="el-GR" sz="2000" b="1" i="0" u="none" strike="noStrike" kern="0" cap="none" spc="0" normalizeH="0" baseline="0" noProof="0" dirty="0" err="1">
                <a:ln>
                  <a:noFill/>
                </a:ln>
                <a:solidFill>
                  <a:sysClr val="windowText" lastClr="000000"/>
                </a:solidFill>
                <a:effectLst/>
                <a:uLnTx/>
                <a:uFillTx/>
                <a:latin typeface="Calibri"/>
                <a:ea typeface="Calibri"/>
                <a:cs typeface="Arial"/>
              </a:rPr>
              <a:t>λυσοζύμη</a:t>
            </a:r>
            <a:r>
              <a:rPr kumimoji="0" lang="el-GR" sz="2000" b="0" i="0" u="none" strike="noStrike" kern="0" cap="none" spc="0" normalizeH="0" baseline="0" noProof="0" dirty="0">
                <a:ln>
                  <a:noFill/>
                </a:ln>
                <a:solidFill>
                  <a:sysClr val="windowText" lastClr="000000"/>
                </a:solidFill>
                <a:effectLst/>
                <a:uLnTx/>
                <a:uFillTx/>
                <a:latin typeface="Calibri"/>
                <a:ea typeface="Calibri"/>
                <a:cs typeface="Arial"/>
              </a:rPr>
              <a:t> (που καταπολεμά τα παθογόνα βακτήρια που εισέρχονται στο στόμα). Τα ένζυμα είναι πρωτεΐνες που βοηθούν στη γρήγορη μετατροπή μιας ουσίας σε μια άλλη.</a:t>
            </a:r>
            <a:endParaRPr kumimoji="0" lang="el-GR" sz="20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25400" lvl="0" indent="0" algn="just" defTabSz="914400" eaLnBrk="1" fontAlgn="auto" latinLnBrk="0" hangingPunct="1">
              <a:lnSpc>
                <a:spcPct val="115000"/>
              </a:lnSpc>
              <a:spcBef>
                <a:spcPts val="0"/>
              </a:spcBef>
              <a:spcAft>
                <a:spcPts val="600"/>
              </a:spcAft>
              <a:buClrTx/>
              <a:buSzTx/>
              <a:buFontTx/>
              <a:buNone/>
              <a:tabLst/>
              <a:defRPr/>
            </a:pPr>
            <a:r>
              <a:rPr kumimoji="0" lang="el-GR" sz="1100" b="0" i="0" u="none" strike="noStrike" kern="0" cap="none" spc="0" normalizeH="0" baseline="0" noProof="0" dirty="0">
                <a:ln>
                  <a:noFill/>
                </a:ln>
                <a:solidFill>
                  <a:sysClr val="windowText" lastClr="000000"/>
                </a:solidFill>
                <a:effectLst/>
                <a:uLnTx/>
                <a:uFillTx/>
                <a:latin typeface="Calibri"/>
                <a:ea typeface="Calibri"/>
                <a:cs typeface="Arial"/>
              </a:rPr>
              <a:t> </a:t>
            </a:r>
            <a:endParaRPr kumimoji="0" lang="el-GR"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25400" lvl="0" indent="0" defTabSz="914400" eaLnBrk="1" fontAlgn="auto" latinLnBrk="0" hangingPunct="1">
              <a:lnSpc>
                <a:spcPct val="115000"/>
              </a:lnSpc>
              <a:spcBef>
                <a:spcPts val="0"/>
              </a:spcBef>
              <a:spcAft>
                <a:spcPts val="600"/>
              </a:spcAft>
              <a:buClrTx/>
              <a:buSzTx/>
              <a:buFontTx/>
              <a:buNone/>
              <a:tabLst/>
              <a:defRPr/>
            </a:pPr>
            <a:r>
              <a:rPr kumimoji="0" lang="el-GR" sz="1100" b="0" i="0" u="none" strike="noStrike" kern="0" cap="none" spc="0" normalizeH="0" baseline="0" noProof="0" dirty="0">
                <a:ln>
                  <a:noFill/>
                </a:ln>
                <a:solidFill>
                  <a:sysClr val="windowText" lastClr="000000"/>
                </a:solidFill>
                <a:effectLst/>
                <a:uLnTx/>
                <a:uFillTx/>
                <a:latin typeface="Calibri"/>
                <a:ea typeface="Calibri"/>
                <a:cs typeface="Arial"/>
              </a:rPr>
              <a:t> </a:t>
            </a:r>
            <a:endParaRPr kumimoji="0" lang="el-GR"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1045342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0"/>
            <a:ext cx="8424936" cy="4405821"/>
          </a:xfrm>
          <a:prstGeom prst="rect">
            <a:avLst/>
          </a:prstGeom>
          <a:solidFill>
            <a:schemeClr val="accent6">
              <a:lumMod val="20000"/>
              <a:lumOff val="80000"/>
            </a:schemeClr>
          </a:solidFill>
        </p:spPr>
        <p:txBody>
          <a:bodyPr wrap="square">
            <a:spAutoFit/>
          </a:bodyPr>
          <a:lstStyle/>
          <a:p>
            <a:pPr>
              <a:lnSpc>
                <a:spcPct val="115000"/>
              </a:lnSpc>
              <a:spcAft>
                <a:spcPts val="1000"/>
              </a:spcAft>
            </a:pPr>
            <a:r>
              <a:rPr lang="el-GR" sz="2000" b="1" dirty="0">
                <a:ea typeface="Calibri"/>
                <a:cs typeface="Times New Roman"/>
              </a:rPr>
              <a:t>β. Να εξηγήσετε πώς δόντια, γλώσσα και σιελογόνοι αδένες βοηθούν στο να αρχίσει, στη στοματική κοιλότητα, η πέψη της </a:t>
            </a:r>
            <a:r>
              <a:rPr lang="el-GR" sz="2000" b="1" dirty="0" smtClean="0">
                <a:ea typeface="Calibri"/>
                <a:cs typeface="Times New Roman"/>
              </a:rPr>
              <a:t>τροφής.</a:t>
            </a:r>
            <a:endParaRPr lang="el-GR" sz="2000" b="1" dirty="0">
              <a:ea typeface="Calibri"/>
              <a:cs typeface="Times New Roman"/>
            </a:endParaRPr>
          </a:p>
          <a:p>
            <a:pPr>
              <a:lnSpc>
                <a:spcPct val="115000"/>
              </a:lnSpc>
              <a:spcAft>
                <a:spcPts val="1000"/>
              </a:spcAft>
            </a:pPr>
            <a:r>
              <a:rPr lang="el-GR" sz="2600" b="1" dirty="0" smtClean="0">
                <a:solidFill>
                  <a:srgbClr val="FF0000"/>
                </a:solidFill>
                <a:ea typeface="Calibri"/>
                <a:cs typeface="Times New Roman"/>
              </a:rPr>
              <a:t>Ι.</a:t>
            </a:r>
            <a:r>
              <a:rPr lang="en-US" sz="2600" b="1" dirty="0" smtClean="0">
                <a:solidFill>
                  <a:srgbClr val="FF0000"/>
                </a:solidFill>
                <a:ea typeface="Calibri"/>
                <a:cs typeface="Times New Roman"/>
              </a:rPr>
              <a:t> </a:t>
            </a:r>
            <a:r>
              <a:rPr lang="el-GR" sz="2600" b="1" dirty="0" smtClean="0">
                <a:solidFill>
                  <a:srgbClr val="FF0000"/>
                </a:solidFill>
                <a:ea typeface="Calibri"/>
                <a:cs typeface="Times New Roman"/>
              </a:rPr>
              <a:t>Τα δόντια τεμαχίζουν και αλέθουν την τροφή.</a:t>
            </a:r>
            <a:endParaRPr lang="en-US" sz="2600" b="1" dirty="0" smtClean="0">
              <a:solidFill>
                <a:srgbClr val="FF0000"/>
              </a:solidFill>
              <a:ea typeface="Calibri"/>
              <a:cs typeface="Times New Roman"/>
            </a:endParaRPr>
          </a:p>
          <a:p>
            <a:pPr>
              <a:lnSpc>
                <a:spcPct val="115000"/>
              </a:lnSpc>
              <a:spcAft>
                <a:spcPts val="1000"/>
              </a:spcAft>
            </a:pPr>
            <a:r>
              <a:rPr lang="el-GR" sz="2600" b="1" dirty="0" smtClean="0">
                <a:solidFill>
                  <a:srgbClr val="FF0000"/>
                </a:solidFill>
                <a:ea typeface="Calibri"/>
                <a:cs typeface="Times New Roman"/>
              </a:rPr>
              <a:t>ΙΙ. Η γλώσσα χρησιμεύει στη μάσηση της τροφής και στην ανάμιξή της με το σάλιο για να σχηματιστεί ο βλωμός (μπουκιά)</a:t>
            </a:r>
            <a:endParaRPr lang="el-GR" sz="2600" b="1" dirty="0">
              <a:solidFill>
                <a:srgbClr val="FF0000"/>
              </a:solidFill>
              <a:ea typeface="Calibri"/>
              <a:cs typeface="Times New Roman"/>
            </a:endParaRPr>
          </a:p>
          <a:p>
            <a:pPr>
              <a:lnSpc>
                <a:spcPct val="115000"/>
              </a:lnSpc>
              <a:spcAft>
                <a:spcPts val="1000"/>
              </a:spcAft>
            </a:pPr>
            <a:r>
              <a:rPr lang="el-GR" sz="2600" b="1" dirty="0" smtClean="0">
                <a:solidFill>
                  <a:srgbClr val="FF0000"/>
                </a:solidFill>
                <a:ea typeface="Calibri"/>
                <a:cs typeface="Times New Roman"/>
              </a:rPr>
              <a:t>ΙΙΙ. Το σάλιο περιέχει το ένζυμο </a:t>
            </a:r>
            <a:r>
              <a:rPr lang="el-GR" sz="2600" b="1" dirty="0" err="1" smtClean="0">
                <a:solidFill>
                  <a:srgbClr val="FF0000"/>
                </a:solidFill>
                <a:ea typeface="Calibri"/>
                <a:cs typeface="Times New Roman"/>
              </a:rPr>
              <a:t>αμυλάση</a:t>
            </a:r>
            <a:r>
              <a:rPr lang="el-GR" sz="2600" b="1" dirty="0" smtClean="0">
                <a:solidFill>
                  <a:srgbClr val="FF0000"/>
                </a:solidFill>
                <a:ea typeface="Calibri"/>
                <a:cs typeface="Times New Roman"/>
              </a:rPr>
              <a:t> που διασπά το άμυλο και το ένζυμο </a:t>
            </a:r>
            <a:r>
              <a:rPr lang="el-GR" sz="2600" b="1" dirty="0" err="1" smtClean="0">
                <a:solidFill>
                  <a:srgbClr val="FF0000"/>
                </a:solidFill>
                <a:ea typeface="Calibri"/>
                <a:cs typeface="Times New Roman"/>
              </a:rPr>
              <a:t>λυσοζύμη</a:t>
            </a:r>
            <a:r>
              <a:rPr lang="el-GR" sz="2600" b="1" dirty="0" smtClean="0">
                <a:solidFill>
                  <a:srgbClr val="FF0000"/>
                </a:solidFill>
                <a:ea typeface="Calibri"/>
                <a:cs typeface="Times New Roman"/>
              </a:rPr>
              <a:t> που καταπολεμά τα μικρόβια.</a:t>
            </a:r>
            <a:endParaRPr lang="el-GR" sz="2600" b="1" dirty="0">
              <a:solidFill>
                <a:srgbClr val="FF0000"/>
              </a:solidFill>
              <a:ea typeface="Calibri"/>
              <a:cs typeface="Times New Roman"/>
            </a:endParaRPr>
          </a:p>
        </p:txBody>
      </p:sp>
      <p:sp>
        <p:nvSpPr>
          <p:cNvPr id="3" name="Rectangle 2"/>
          <p:cNvSpPr/>
          <p:nvPr/>
        </p:nvSpPr>
        <p:spPr>
          <a:xfrm>
            <a:off x="467544" y="4653167"/>
            <a:ext cx="8424936" cy="2039020"/>
          </a:xfrm>
          <a:prstGeom prst="rect">
            <a:avLst/>
          </a:prstGeom>
          <a:solidFill>
            <a:srgbClr val="FFC000"/>
          </a:solidFill>
        </p:spPr>
        <p:txBody>
          <a:bodyPr wrap="square">
            <a:spAutoFit/>
          </a:bodyPr>
          <a:lstStyle/>
          <a:p>
            <a:pPr>
              <a:lnSpc>
                <a:spcPct val="115000"/>
              </a:lnSpc>
              <a:spcAft>
                <a:spcPts val="1000"/>
              </a:spcAft>
            </a:pPr>
            <a:r>
              <a:rPr lang="el-GR" sz="2200" b="1" dirty="0">
                <a:ea typeface="Calibri"/>
                <a:cs typeface="Times New Roman"/>
              </a:rPr>
              <a:t>Τα δόντια διαδραματίζουν σημαντικό ρόλο στη μάσηση της τροφής που επιτυγχάνεται μ’ ένα σύνολο συνδυασμένων εκούσιων κινήσεων. Οι κινήσεις αυτές έχουν ως αποτέλεσμα την κατάτμηση της τροφής και την ανάμειξή της με σάλιο και βλέννα, ώστε να σχηματιστεί ο βλωμός (μπουκιά).</a:t>
            </a:r>
          </a:p>
        </p:txBody>
      </p:sp>
    </p:spTree>
    <p:extLst>
      <p:ext uri="{BB962C8B-B14F-4D97-AF65-F5344CB8AC3E}">
        <p14:creationId xmlns:p14="http://schemas.microsoft.com/office/powerpoint/2010/main" val="3048709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6048672" cy="1631216"/>
          </a:xfrm>
          <a:prstGeom prst="rect">
            <a:avLst/>
          </a:prstGeom>
        </p:spPr>
        <p:txBody>
          <a:bodyPr wrap="square">
            <a:spAutoFit/>
          </a:bodyPr>
          <a:lstStyle/>
          <a:p>
            <a:r>
              <a:rPr lang="el-GR" sz="2000" dirty="0"/>
              <a:t>Τα βρέφη γεννιούνται χωρίς δόντια. Στον έκτο με έβδομο μήνα αρχίζουν να εκφύονται τα νεογιλά (20 δόντια). Τα μόνιμα δόντια, που σταδιακά από το 6ο μέχρι το 13ο έτος  αντικαθιστούν τα νεογιλά, είναι τριάντα δύο (32).</a:t>
            </a:r>
          </a:p>
        </p:txBody>
      </p:sp>
      <p:pic>
        <p:nvPicPr>
          <p:cNvPr id="2050" name="Picture 2" descr="δόντια νεογιλ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04864"/>
            <a:ext cx="5944602" cy="43924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489" y="26064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551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96944" cy="1015663"/>
          </a:xfrm>
          <a:prstGeom prst="rect">
            <a:avLst/>
          </a:prstGeom>
        </p:spPr>
        <p:txBody>
          <a:bodyPr wrap="square">
            <a:spAutoFit/>
          </a:bodyPr>
          <a:lstStyle/>
          <a:p>
            <a:r>
              <a:rPr lang="el-GR" sz="2000" dirty="0"/>
              <a:t>Να παρατηρήσετε, προσεκτικά, το πιο κάτω μοντέλο ανθρώπινων δοντιών (σιαγόνα ενήλικα) και να συμπληρώσετε τον πιο κάτω πίνακα που αφορά στα είδη των μόνιμων δοντιών στον άνθρωπο.</a:t>
            </a:r>
          </a:p>
        </p:txBody>
      </p:sp>
      <p:pic>
        <p:nvPicPr>
          <p:cNvPr id="3" name="Picture 2" descr="http://www.rhodes.aegean.gr/sxedia/GRAFDASKALOU/anatomy/sub1/digestion/teeth1.jpg"/>
          <p:cNvPicPr/>
          <p:nvPr/>
        </p:nvPicPr>
        <p:blipFill>
          <a:blip r:embed="rId2">
            <a:extLst>
              <a:ext uri="{28A0092B-C50C-407E-A947-70E740481C1C}">
                <a14:useLocalDpi xmlns:a14="http://schemas.microsoft.com/office/drawing/2010/main" val="0"/>
              </a:ext>
            </a:extLst>
          </a:blip>
          <a:srcRect/>
          <a:stretch>
            <a:fillRect/>
          </a:stretch>
        </p:blipFill>
        <p:spPr bwMode="auto">
          <a:xfrm>
            <a:off x="1037531" y="1740371"/>
            <a:ext cx="7062861" cy="4784973"/>
          </a:xfrm>
          <a:prstGeom prst="rect">
            <a:avLst/>
          </a:prstGeom>
          <a:noFill/>
          <a:ln>
            <a:noFill/>
          </a:ln>
        </p:spPr>
      </p:pic>
    </p:spTree>
    <p:extLst>
      <p:ext uri="{BB962C8B-B14F-4D97-AF65-F5344CB8AC3E}">
        <p14:creationId xmlns:p14="http://schemas.microsoft.com/office/powerpoint/2010/main" val="3755201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2430703"/>
              </p:ext>
            </p:extLst>
          </p:nvPr>
        </p:nvGraphicFramePr>
        <p:xfrm>
          <a:off x="539552" y="332656"/>
          <a:ext cx="8208912" cy="3282732"/>
        </p:xfrm>
        <a:graphic>
          <a:graphicData uri="http://schemas.openxmlformats.org/drawingml/2006/table">
            <a:tbl>
              <a:tblPr firstRow="1" firstCol="1" bandRow="1"/>
              <a:tblGrid>
                <a:gridCol w="730576"/>
                <a:gridCol w="2121977"/>
                <a:gridCol w="2441212"/>
                <a:gridCol w="2915147"/>
              </a:tblGrid>
              <a:tr h="798873">
                <a:tc>
                  <a:txBody>
                    <a:bodyPr/>
                    <a:lstStyle/>
                    <a:p>
                      <a:pPr algn="ctr">
                        <a:lnSpc>
                          <a:spcPct val="115000"/>
                        </a:lnSpc>
                        <a:spcBef>
                          <a:spcPts val="600"/>
                        </a:spcBef>
                        <a:spcAft>
                          <a:spcPts val="0"/>
                        </a:spcAft>
                      </a:pPr>
                      <a:r>
                        <a:rPr lang="el-GR" sz="2000" b="1" dirty="0">
                          <a:effectLst/>
                          <a:latin typeface="Calibri"/>
                          <a:ea typeface="Calibri"/>
                          <a:cs typeface="Arial"/>
                        </a:rPr>
                        <a:t>Α/Α</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l-GR" sz="2000" b="1" dirty="0">
                          <a:effectLst/>
                          <a:latin typeface="Calibri"/>
                          <a:ea typeface="Calibri"/>
                          <a:cs typeface="Arial"/>
                        </a:rPr>
                        <a:t>Είδη δοντιών</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l-GR" sz="2000" b="1" dirty="0">
                          <a:effectLst/>
                          <a:latin typeface="Calibri"/>
                          <a:ea typeface="Calibri"/>
                          <a:cs typeface="Arial"/>
                        </a:rPr>
                        <a:t>Συνολικός αριθμός μόνιμων δοντιών</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l-GR" sz="2000" b="1" dirty="0">
                          <a:effectLst/>
                          <a:latin typeface="Calibri"/>
                          <a:ea typeface="Calibri"/>
                          <a:cs typeface="Arial"/>
                        </a:rPr>
                        <a:t>Λειτουργία/ Χρησιμότητα</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47537">
                <a:tc>
                  <a:txBody>
                    <a:bodyPr/>
                    <a:lstStyle/>
                    <a:p>
                      <a:pPr algn="ctr">
                        <a:lnSpc>
                          <a:spcPct val="115000"/>
                        </a:lnSpc>
                        <a:spcAft>
                          <a:spcPts val="0"/>
                        </a:spcAft>
                      </a:pPr>
                      <a:r>
                        <a:rPr lang="el-GR" sz="2000" b="1">
                          <a:effectLst/>
                          <a:latin typeface="Calibri"/>
                          <a:ea typeface="Calibri"/>
                          <a:cs typeface="Arial"/>
                        </a:rPr>
                        <a:t>1</a:t>
                      </a:r>
                      <a:r>
                        <a:rPr lang="el-GR" sz="2000" b="1">
                          <a:effectLst/>
                          <a:latin typeface="Calibri"/>
                          <a:ea typeface="Calibri"/>
                          <a:cs typeface="Times New Roman"/>
                        </a:rPr>
                        <a:t>.</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l-GR" sz="2400" dirty="0" smtClean="0">
                          <a:effectLst/>
                          <a:latin typeface="Calibri"/>
                          <a:ea typeface="Calibri"/>
                          <a:cs typeface="Arial"/>
                        </a:rPr>
                        <a:t>Κοπτήρες</a:t>
                      </a:r>
                      <a:r>
                        <a:rPr lang="el-GR" sz="2400" dirty="0">
                          <a:effectLst/>
                          <a:latin typeface="Calibri"/>
                          <a:ea typeface="Calibri"/>
                          <a:cs typeface="Arial"/>
                        </a:rPr>
                        <a:t> </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2400" dirty="0" smtClean="0">
                          <a:effectLst/>
                          <a:latin typeface="Calibri"/>
                          <a:ea typeface="Calibri"/>
                          <a:cs typeface="Arial"/>
                        </a:rPr>
                        <a:t>8</a:t>
                      </a:r>
                      <a:r>
                        <a:rPr lang="el-GR" sz="2400" dirty="0">
                          <a:effectLst/>
                          <a:latin typeface="Calibri"/>
                          <a:ea typeface="Calibri"/>
                          <a:cs typeface="Arial"/>
                        </a:rPr>
                        <a:t> </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2400" dirty="0">
                          <a:effectLst/>
                          <a:latin typeface="Calibri"/>
                          <a:ea typeface="Calibri"/>
                          <a:cs typeface="Arial"/>
                        </a:rPr>
                        <a:t>Τεμαχισμός τροφής</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7537">
                <a:tc>
                  <a:txBody>
                    <a:bodyPr/>
                    <a:lstStyle/>
                    <a:p>
                      <a:pPr algn="ctr">
                        <a:lnSpc>
                          <a:spcPct val="115000"/>
                        </a:lnSpc>
                        <a:spcAft>
                          <a:spcPts val="0"/>
                        </a:spcAft>
                      </a:pPr>
                      <a:r>
                        <a:rPr lang="el-GR" sz="2000" b="1" dirty="0">
                          <a:effectLst/>
                          <a:latin typeface="Calibri"/>
                          <a:ea typeface="Calibri"/>
                          <a:cs typeface="Arial"/>
                        </a:rPr>
                        <a:t>2.</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l-GR" sz="2400" dirty="0" smtClean="0">
                          <a:effectLst/>
                          <a:latin typeface="Calibri"/>
                          <a:ea typeface="Calibri"/>
                          <a:cs typeface="Arial"/>
                        </a:rPr>
                        <a:t>Κυνόδοντες</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2400" dirty="0">
                          <a:effectLst/>
                          <a:latin typeface="Calibri"/>
                          <a:ea typeface="Calibri"/>
                          <a:cs typeface="Arial"/>
                        </a:rPr>
                        <a:t>4</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2400" dirty="0">
                          <a:effectLst/>
                          <a:latin typeface="Calibri"/>
                          <a:ea typeface="Calibri"/>
                          <a:cs typeface="Arial"/>
                        </a:rPr>
                        <a:t>Σχίσιμο τροφής</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7537">
                <a:tc>
                  <a:txBody>
                    <a:bodyPr/>
                    <a:lstStyle/>
                    <a:p>
                      <a:pPr algn="ctr">
                        <a:lnSpc>
                          <a:spcPct val="115000"/>
                        </a:lnSpc>
                        <a:spcAft>
                          <a:spcPts val="0"/>
                        </a:spcAft>
                      </a:pPr>
                      <a:r>
                        <a:rPr lang="el-GR" sz="2000" b="1">
                          <a:effectLst/>
                          <a:latin typeface="Calibri"/>
                          <a:ea typeface="Calibri"/>
                          <a:cs typeface="Arial"/>
                        </a:rPr>
                        <a:t>3</a:t>
                      </a:r>
                      <a:r>
                        <a:rPr lang="el-GR" sz="2000" b="1">
                          <a:effectLst/>
                          <a:latin typeface="Calibri"/>
                          <a:ea typeface="Calibri"/>
                          <a:cs typeface="Times New Roman"/>
                        </a:rPr>
                        <a:t>.</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l-GR" sz="2400">
                          <a:effectLst/>
                          <a:latin typeface="Calibri"/>
                          <a:ea typeface="Calibri"/>
                          <a:cs typeface="Arial"/>
                        </a:rPr>
                        <a:t>Προγόμφιοι</a:t>
                      </a:r>
                      <a:endParaRPr lang="el-GR" sz="2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2400" dirty="0">
                          <a:effectLst/>
                          <a:latin typeface="Calibri"/>
                          <a:ea typeface="Calibri"/>
                          <a:cs typeface="Arial"/>
                        </a:rPr>
                        <a:t> </a:t>
                      </a:r>
                      <a:r>
                        <a:rPr lang="en-US" sz="2400" dirty="0" smtClean="0">
                          <a:effectLst/>
                          <a:latin typeface="Calibri"/>
                          <a:ea typeface="Calibri"/>
                          <a:cs typeface="Arial"/>
                        </a:rPr>
                        <a:t>8</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2400" dirty="0">
                          <a:effectLst/>
                          <a:latin typeface="Calibri"/>
                          <a:ea typeface="Calibri"/>
                          <a:cs typeface="Arial"/>
                        </a:rPr>
                        <a:t>Άλεσμα τροφής</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98873">
                <a:tc>
                  <a:txBody>
                    <a:bodyPr/>
                    <a:lstStyle/>
                    <a:p>
                      <a:pPr algn="ctr">
                        <a:lnSpc>
                          <a:spcPct val="115000"/>
                        </a:lnSpc>
                        <a:spcAft>
                          <a:spcPts val="0"/>
                        </a:spcAft>
                      </a:pPr>
                      <a:r>
                        <a:rPr lang="el-GR" sz="2000" b="1" dirty="0">
                          <a:effectLst/>
                          <a:latin typeface="Calibri"/>
                          <a:ea typeface="Calibri"/>
                          <a:cs typeface="Arial"/>
                        </a:rPr>
                        <a:t>4.</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l-GR" sz="2400" dirty="0">
                          <a:effectLst/>
                          <a:latin typeface="Calibri"/>
                          <a:ea typeface="Calibri"/>
                          <a:cs typeface="Arial"/>
                        </a:rPr>
                        <a:t>  </a:t>
                      </a:r>
                      <a:r>
                        <a:rPr lang="el-GR" sz="2400" dirty="0" smtClean="0">
                          <a:effectLst/>
                          <a:latin typeface="Calibri"/>
                          <a:ea typeface="Calibri"/>
                          <a:cs typeface="Arial"/>
                        </a:rPr>
                        <a:t>Γομφίοι</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l-GR" sz="2400" dirty="0" smtClean="0">
                        <a:effectLst/>
                        <a:latin typeface="Calibri"/>
                        <a:ea typeface="Calibri"/>
                        <a:cs typeface="Arial"/>
                      </a:endParaRPr>
                    </a:p>
                    <a:p>
                      <a:pPr algn="ctr">
                        <a:lnSpc>
                          <a:spcPct val="115000"/>
                        </a:lnSpc>
                        <a:spcAft>
                          <a:spcPts val="0"/>
                        </a:spcAft>
                      </a:pPr>
                      <a:r>
                        <a:rPr lang="en-US" sz="2400" dirty="0" smtClean="0">
                          <a:effectLst/>
                          <a:latin typeface="Calibri"/>
                          <a:ea typeface="Calibri"/>
                          <a:cs typeface="Arial"/>
                        </a:rPr>
                        <a:t>12</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2400" dirty="0">
                          <a:effectLst/>
                          <a:latin typeface="Calibri"/>
                          <a:ea typeface="Calibri"/>
                          <a:cs typeface="Arial"/>
                        </a:rPr>
                        <a:t>Άλεσμα τροφής</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AutoShape 4" descr="data:image/jpeg;base64,/9j/4AAQSkZJRgABAQAAAQABAAD/2wCEAAkGBxQTEhUUEhQWFhQXFRcXFRgXFBYVGBgYGBQWFxQXFxcYHCggGBolHBQUITEhJSkrLi4uFx8zODMsNygtLisBCgoKDg0OGxAQGywkICYsLCwsLCwsLCwsLCwsLCwsLCwsLCwsLCwsLC0sLCwsLCwsLCwsLCwsLCwsLCwsLCw3LP/AABEIAKABCAMBIgACEQEDEQH/xAAbAAABBQEBAAAAAAAAAAAAAAAFAAIDBAYBB//EAD8QAAIBAwIEBAEJBwMDBQAAAAECAwAEERIhBRMxQQYiUWFxFDJUgZGUocHUFSNCUpOx0wdicjPR8CQ0Q+Hx/8QAGQEBAAMBAQAAAAAAAAAAAAAAAAIDBAEF/8QAJBEAAgICAgEEAwEAAAAAAAAAAAECEQMhEjFBBCJRYRMycUL/2gAMAwEAAhEDEQA/APcaVKlQCpUqVAKlSpUAqVKq97epEupz+ZPwFAWKinuFT5xrLXPjdFkCaNu+XwfsxWT8U+JDJK/KbK9AfTYZFVSyKtE4wbPQ5+Pxr1/EgVBF4lRjgAEd8Nn8MV4y0pPU063mI3UkH7Kr5y+Sz8aPar3xBHG2nBb3HSoh4oh/iDD6ga8jN0+kLrJGPX13qLnn1P2138jZz8Z7DJxNpWHyeeFAR82WB5GJ9isyAD2wam+T3v0i2+5y/qq8hsuIspz6bj4itvB/qECQNAxgDckH33qUcvyReN+DT/J736Rbfc5f1VL5Pe/SLb7nL+qp1lxyOVCYwWcD5mVDH2BYgfjT/wBoS/RZP6kH+SrU0+itqiL5Pe/SLb7nL+qpfJ736Rbfc5f1VS/tCX6LJ/Ug/wAlL9oS/RZP6kH+Sugi+T3v0i2+5y/qqXye9+kW33OX9VUv7Ql+iyf1IP8AJS/aEv0WT+pB/koCL5Pe/SLb7nL+qpfJ736Rbfc5f1VS/tCX6LJ/Ug/yUv2hL9Fk/qQf5KAocd4hd28Cska3MxcghI3jXTocg41uRjC9znoMEiqTceusylYtYQqEX5PKjSBkwHVmfprZcgrsM7nBxqo2yASNJIBIOMjboSNqzfG/E7w3aW/Kj5bKjNK05Qorc3U3L5TA6RCx3YZ26UBR4h4iu4S6uIy3O5SEWlwQwFu8+oBZCZAShTboRk5+bUkfiW7M0aG0Ko3/AFW0SNy948LnYOTrK6hsMajsCKDXHjspHEZlQSIzyZlmS31IDHygMxNl2iuEZgoXG+9Fr3x2YuZqtieU7RSAS5/erFLNojynnGiONs7bSjbY0BX4b4iuhpMsYhR2DyzSQ3LJEzIGaDQzAjB25uQntmi3GeK3UUzrGqtGEhZT8nmc/vJWSQlkfDcsKHKgAsHA2xmqfD/Fa3UyW7xW5By2o3AkikKPgfJSYsXDKQCfm6duua7xnxm1vJMjR24EbqoZ7wx7PE0qvJmA8tToZQfNltvcAUX8Z3RRwtvqlV9JAhnxoMLMHI6qS2nCEg4b66kn8QXcCokUDTBUVQDBc65P3DtrMrOwTDoEIYsxJzncZp8R/wBQo9JWOMRyyiTmHnJHLCR8nSNpQYm0tifPmBxy8b9rt9/qEIpeXy4WwG3F1uNIiOuQcrywnm5EmT5VJx2oDWcGujJEGLrIckEpG8QyDgjluzMpHQgmlTuEheUhRYlBGrEJDR77kqwVdQyeuBSoC7SpUqAVKlSoBUqVUeL3/JjLdT2FcbpWC3JIB1IHxrybxhxSVriQBzpUkDBPSjQ42ZWKv3zk+npWd8RRFTzCOnlkHYj+Fvyqhz5FsVQCklLYLbn1prSBjjptj+9WWthsynK/2oXdHDkj1qEjRjSdoMRwoAjeh3FQ8SKjLDvvTILkY+PWqd22fhmotnI49nOGtqytE5rQeXG3rQuI6SCKICbIOaWSyRd6GPGEbB6Hf6u9cZt8iq15Lq+rpU1vgqDntXPIcKgghw+ZwwZCRg9c17Pwu51RpqPn0gn1+OK8j4EoYlyP3UWNv5nPRfwrSjizQeZjmVtztsu2wqcJcSias9EpVlPDviN5GKyYIxkEUVa6u8nRBbFcnSTdyAkZ2JAtjg47ZOPU1pjJMpaoLUqEfKL36PbffJf0tL5Re/R7b75L+lqRwL0qEfKL36PbffJf0tL5Re/R7b75L+loAtiliorZnKgyKqvjzBWLqD7MVUn7BU1AcqKC1RC5VQC7anx/E2AuT9SgfVSuywRym7aW0/8ALB0/jishFf8AFNEeqEcxlcSBQhVJCbfk4JI8mk3Go+vtigNbc2qSadY1aWDr1wGHQ474znepxWJ4uOIMuDGr6XbRiNG1PFhreQgsAqO+57roGOtQRLxBJ5nCy6ZG85wr8vDShBbRs+kqVWIknG7H1OkDcW9sqatAxqYs2O7N84/E1Ky52/PH4isfz+JmPLgKyiEnlqjl+YymcKG6ctdQHqT7bw3XEeII7awwhXXrfRDhUWYBXQs3mzFljnYHO22mgNjaWqRIqRrpVRgAfb3+JpUzh9wJIo3UlldFZWI0khlBBIwME5zjFKgLNKlSoBUqVKgI5pAoJrC+MbwqqY6FiT8e351rb+cZ0swHcDPWs9xtFI86ZT2O+/fas2WVukXw0jL25BIkCOFPzttj7g0WPKOUck6l2PYj0qhxLhl1CrMgLQ9QQ++P9ye1Zlr5jgDY5z19aquiSje0PuLZULADvuM4H2UKuUopeT6vj3qgyn0o2a4wpWDw+OtdD6iPSrptCeoqFgE7VFokjsqbbdqhW4PrU/ygVGLfJ2p/DukMBzU9smdqiktSvep7fbel0cezccLuIoLdFMYZt237Me/9qpyW/NccsZA3kc7ZJ649qCy3TdRkjGMDrWj8M8JmuI+Yz8uLfAALO2OvoF/Gu2ZJwadsn4Gx550A4UYPoR6mtjYXmg4PzTQexkeLUPLEinAz1IHfHcn1NWo+Ixzlggww6H+b1+FSjJpiLi9PyarNdoPDNLIgELxo6kZMkTSgjB7LImDnG+T8K78nvfpFt9zl/VVsTtWZZR4umF6VCPk979Itvucv6ql8nvfpFt9zl/VV04F65mordWCjmMrPjzFVKKT7KWYj4ZNY204NewqiRMQoknbPNBOXuleN5SwJkHK1ggb5P1gDcVzNZS0F29pNETKt4mAZCQEZyAxMLEY5e/TG3SqEcXEua0Su+UCMkj6TFh5rnIk2zIRGkI0ruM79RQG7zTI5VYkKQSpwwBBwcA4PocEH66xaQcQXkhnccyVYnBZZCiGJWkm1ImA2uNwudsSb9gKkkXE42wAS0qyAlWj087lTfvc6fJHn5PgMSfKRv3A9Crma885fFmlmjDlSkaMrkry21m48qnTu+0Of5dPfUKu3y8QR3kYuYFZ2kRGRpHTmMYhAAvlITSGB3Y9D3IG3pVFA2VU7jIBw3zhkd/elQEtKlSoBVBd3Ghc/ZU9DeIJrbGcKvU/H0qE5cY2Tgk5bPNvHE7mUYzgLnIJzvUnhLjLBgrhm271f4/EXkXlAA5K5fJBHpt3rL8a8QSwMYZV5bYxqUZDD2asvgudN6N1d+LIzlO/QjP4V51f2nnbHTJxQlLgEjBySfro6JMjfrUGX4Y1so40jeufKvQVdKAneor+SJQAmSe//ANCi6LyEzSY1Y2qhPcls5G9N57ipNRbciotWdSK6xmpA7CpIhvTJZsds1y6O9liGPUPMaikyu1UuY2dtqtxhj1rrdneNFqyJrVQ+ImiKIrFVAAOOg96zFqQKkumz5h19M9ainTIZIckanj8k7hCCHDDBIbHuPhXPC9tKJRpB0jOojcfb0qHwXwaS6RpHcpF0VV+c3r/xFH5bR4WCkhYxsuDnA75J79KsbtGGuLoNWhMUgJBAPX4Vowawdj4mjkcw9ugJ65rSWkzSLy1kaNlPVQjFhuMedSPT7K0YJao5l9y5fAZpUN/Z8v0qT+nB/jpfs+X6VJ/Tg/x1oM4SNcxUNrGyrhnLnJ8zBQfsUAfhWKBvYkkNvHcDVI+FkImYaYyISDJIRpkddTYIwGUbbmgN3ilisxw7ic7i6jdiLtELrGqoURSZBAVbfVq0fxHO3QUK/avEVkjhOTKyySAcuPzBWtVCsQQFQGWXLDfp6bgbykKwlzxfiMSNI6j50SBGVFBkmeSLCMCSY0Y27ajuRqG/ZSXt3b3Id48iSURSsIkBdUci3EZDZbKNKxB+aTt1NAbvFLFedWfG+Kl44ZIws5gMhXRHoOBEpJOrbDM+w747VfuOJcSGGEZCbGUlYxoj0RFnQlvNJqMvlPlAGew1AbbFKqnCbtZYY5EcuroGViNJYEbEgAAfZSoC5SpVw0BDeT6FJ+z41gfFXFpAVCPg4zv3NanirmRtC9v/AAk1n+I8DWRlxIpdexzg57ZrLlm3KvBpjFRhvsC2XElusJLlGBGpl6YHrWi49w2Ca2MMhQj/AOMgDK+49DWZ4ni0YNJHyW3CsD5X9RnoT7Vmb3izuxIfr2GKq6EYtg+Dh5RmU9VJGfX0NEtVJn3369/jXJXA3qDZvgtHHjftUSoBUY4ow6DIFVpb9m6DFcUiTTLcyqB7mqYmYZFMiBzk1YAzvUrs5VHIhXFgyTTl61DNIw6VDR0aYmHSuwBgdzUa3rKd6miuQ3XY05IbL0cgI96fp3pq6exp5zUb2Tqw7Y8fa3jRY9zpGRnr9VF7riQuItnCsSOufKT1271i3U41LjI7HO/wx0rS+EfC8kwM92SIxukK5Ut13duuOm1WxMOaFbG2VoiSqI21sDnAUk+5PfNbK1nKOGIIPfIxt3oNbXyZ5ATkqGBIXAOO4z9VEV47DK3JAJ09GJ71ZTRVjmlprs2MThgCOhp9B+C3B3jPbp+dFonDAEdCARkEHf1B3H11ri7VlE48XQ6lSpVIgKuZqh4gMotpjA2mUROYzo5nmCkjCZGo+grMXHiO9jGBbmQrGmxil1H9wrtMXXynDll5QGo6Tg9qA29KsxxTjssVvFLHy59T8ltKPGOa7cuIhSzFFEmFYHJAJORjBonxTcRzBZYQIzLoLCGYFcSsi4680uo5g0jyjY52NAbWlXnNt4zvZOXGbTTM8JkaPlTK2NMY8rHZMF3O+fmhdjvVqLxJeKEVLdiuhQdUNwzRACEc1yxzPnW/kXDeTcnfAG8pVV4dcCSJHDq+pQdSAqre4UkkD2JNKgLVU+J3YjQnO56VcrHeJ73U+B0Xb/vVWafCJdgx850UuNXkgi1I2CW6+oHRfroNL4jYqhUYkzpBHzhnbYVpG4pBHEscoJyMkYyN6DT8Iti6ywyqCDnBO2ex3rLZZN3JmimsRLbGO4wwb+E7/A79D715fxHws1owzgxtujd8eje9H7y/eSTKMzBemM+u+1V+I38jqyy6uoKggjH1GuNksTqVAYRfXUMwHereoCh84yaqs9Giu6jtVeVtPTrTp1OdqUSgdd6kjjQ0S561LFjpUWipolx1rjCRNCN6U0QPWl3qJ5DXLDRTmj3poiqSRq7Gc96MItWUeN/SiKbiqNudqtxHrVbeywLcEiHNBO+nzY7EjpWlm8RyBs7EE4O/esjYTgOvcHY1vY7G0nQLsjjrpIB+w7Gr8TtHn+rT5A3jVhLNokRMOdjk7FfXPtRXgfhlYgXkfU3U6dgP+9AeI2F5aIHgkMqEkAAaWX0JycEUNie5RwzsRISP4sjT3JIq69mWr6NpNcaJdj9f9q1VrNrUEeleeNd63zWk8N3uCUY4GM7+tSxZPc0ac2K8aflGlpUqVajAUOO3xhgeRQGYYCAnALMwRdRG+nLDPtQe88YLHzA0Ex5bSg4MW4hjEkrjMmwCsnXfzdNjR++tVljaNxlWBBGcfYex96pXnh+2lkWSSGNnUlvMinLFQupgR5mAAAJ3FAA08U26hY4rVjGGAiCrAqeW5S3BVS40YkcdQOhNcHjFJ4Q8cLBuXDLGZUR1DzHTApCyDDkkdxjVnNab9lQazJyYtZOS/LTUSCCCWxknKjf2FRz8Et2G8EXzOWDykyE/lG2y+3SgAiceKSMJYzLIrtEXjSONU0wJPIoLyFypGTn1A26VJY+KkuGWEQSa5FYlH5W0eiFi7DXhlxcx+UZPXaillwG3ijSNYU0pjTqRWOQpUHJHXSSM+hxUVz4bt3+dGP8AqpKP9rxqioU/kwI02XHSgJfDlzzLaJtCxnTpKJ8xShKME2Hlypxt0xSq3YWiQxpHGMIihVHXYe56/H3pUAr6fQhb22+NYmaAu2NyT2H9z6Uf8R3QGFPbc0AvPEK2xRSvlYZc/HoPhWLO+Uq+DdhbxY+flkHFODOy6sAkLjykNt8KHcP8LwN5pZTo6hMldx1Jxvj2orHehZEMB8kh652QD52fbFM8Z8PeaLmWmVcbkYGmUd/gfeq9rSK27dkVx4wgt/3VvGABtkAAVmuKcb5xBPUZrHG9lY4wAe+24PfINErK3IGT170lZow4ldlqWT0qBassu1MK1Sjb4KrJXSuw26VaWLNOkg0nB61ZeiFbKZWmGrRWo3j6YNRbJIYXxUUhqd0qIoa4jrK+jNIR4pzqQacik11s4uyxb1aXbNRQJUrLVTLSN3xTJro5BdiPQ11kyantOHtKRGo3Y4Geg9/hU4spywUlsLcB43NcSi3hmLHHmYnyovqx/sO9aax4Ksb6WjMnUs8jDHbog6Z+2iHA+C/JITHCqMDuzEgM575JrK+JL2S2YoTpDjKEYx7r8cmtKZ5Tq9GluooZAzQHBTGtPb1FRWs+CD6d6BeCrScOWKPpI8xK6R7YzuaIwyDcdqjLTTNWCTkmn4PQ7F8xqT6VYqjwU5hj/wCP5mr1b4u0jz5qpMVLNZvxJxnkXFugnRTIT+5YJl1U+chmYEscqqqu5Zu++BXCvH/OaFRHCOadn+V5iHkjfliTlea4/ef9LA+Y3mrpE3NczQbxLxs2iK/KMis2jZsHmNtAuNJyHfCZzsWGx3wEXx8omMcqRoqyaHf5QDy8StFmYFBy9RGUGfMuTtjFAbXNLNec2v8AqaJRGFgAeSIyFBPmQApGVKJyvPvITnYYQnf5onj/ANQQoUCNXGhfMbkZXaH97c4jxFEebnmDOdJ2FAb+lUFnNrRWOnzAHyNrTcfwvgah74FKgMNxW4BfzbjvXON+F+eAyTDOkAqVDDIG3fNCr2QsSfeqnEr6YaXjcpsFY9s9v7V5sHbbPV9RH2qi7wjhEts5abDRqNsZwCf5qux+Ly7FcLpB07bH/wDKoWdvxGaJm1RLgkA6sFhjrsMVR/Y1tAp+UTM038SxkAKe/m71NmMreJrNOaJQAC+dWNtx0P2VR1Z60+W6Vzhc6R0z1phqmbfR6GCLrZwrvTSuTTupp0a71Avokt4cnB296v3MUbRrueZvk/2riR9sen10U4pwxkjViu+Dqx1HpV0E2mUzaTVmVmt8VAwx2otIdjkUya4VlwUGRjDA4+0d6rZagY4qFl3xV6S1buCPjUwZygDFdK9AQPr36mur7DfwBym+9ORKuiEE/UagCVFsklZJBVtgMVTFWYyD1qt6JkTttRLgUoUlicEL1obIMV2C40MD1B7V2PZVlVxYTn8SESAZ8gO+GBx8c0Vku4SOcZVcxHUMjGDj8aqReLlwFMKMOh2H/am3E0FxlYbeMHHmZjpVfQtjbt071qi6PJnFrwFLDxg0+yrpUY79fwqESZZql4LwFW6XAz30x6Vz6bnNOvuHNFJhu/QjofhUZOzT6dxVryb7w+c28X/H8zRGhvh4f+ni/wCP5miVehH9UYMn7v8Aoqgu7RJV0yDUuQSCTg6SCM46jIGx2p1xLpUthmx2UZJ+AqlZcdt5URkmTDxCZQWVW5ZGQ5UnIXHepEC5c2qSAB1DAMrAH+ZTqU/UQDSntlfTrGdLBlz2YZwR77mok4lCwVlljKsrMpEikMq/PZTnBAyMkdM1yLicLMVWaNmBUFRIpILDKggHIJAOPXFATG1TmCTSNYUoG76SQxHwyo+ypHTIIOdxjqR+I3FUm4xBgYmjJYEoBImWAUOdO+/lIPwINci4zCQS0saMsaySK0seqNWAIL4YgDfrnHvQFq0tUiRUjUKijCgdABSp0EyuoZGDKRkMpBBB6EEbEUqA84trBpWCjb1PXA/OpuNxRwgqIgyYwSckkgevRfsqO44hy45QvztG354rM8Olu2GhdTIw21tsK86ET0PUZJN0Qw8NupQBbzkpjfXsMnoispyT9VZu5huFlaKVOW4PmG5Pxye1egcFu3t4lUwySOuQAq5HUnIqtxe9S6AcjEqn68dwTU3orxv3bMzb2zKParS7dasM2BioyvrWaTs9OFjgvpU9sm9cgjzV/wCT6D5uuM49CegP1Vw62T2M4jfUVyQduwz2NHH8QF4yGjzjqy9qFcOszI4A3zjJOwH11o5+Exgqq5OR07fFq041Ljoy5eN0+zA3CkscjGd65JZMADpOPXG1ba+4WiqVAXVjy7VUntA0CrI3mU7EnHbpjuKreOu+y1ZbqugHZcPaVTp7e+9DprBk+cDjNaThtykeVi1EnrVTiAQvkZIPX29hXJVX2dTd/RneSamnstIBPf2x/etBd2SGZATgHGTjI9sjvWvHD4RHmRVJ6MxPVfUeg36Ujj5WRnnUKPKTHXFOKI31tpc4G3tv+NU2jzVDRpTsjdciqrx1cAqFzjNcDILbhvPkRNRUscEjqFHzq9Tt+CW6QLFGmxG56n3Yn1rzjg9wI3JPXQcfhn8KvxeNpYfm7g1pjs831H7GqtLAWxLu3kXcE7DH5narM/HIrqI6NwDt6g1meLm8vYkMoWOMnYHvn1xUXDrA26spkR9R/gbIG1TSKE/cqPVeBf8AQj/4/maIUN8ONm2iP+38zRKt0ekZ5/s/6VuJRBo3VmCqVOokIRp/iyHBXGM5zWal8A27Jy+ZMI9iF1KxDrEIlfWyliQqjYkr7UZ8T2rS20iIuokA6dvOFYMyb7eYAj66xvFOC8SMt0UlYrpDQlZpF1h3uNUQTOEKh4sv20Jp6kCRE0fFOBS3VtFHcMnNWVHcqTp0ByJEB0jVqiZkJ0rnUdhVa68G/vUlimdWWVnGQnkV5WmlCeTzFnI+dnAG1QR+GbvWC0+IywJUXE5MK812dEJA52tGVNT6SmnI9KjvOB30QR0mM76oQ45skYOi4jOrHmAUxKQ2B1J2bOKAr8P8AQLJykndoIouU6Epq1/umTLBBthFbAPXHY4olJ4FjwmJZS0XmhyY10yfuvMSIznJhTqCB6dKr2Hhe7VEEk/MdZ+YT8puFBRotLx7dQGCuAdjg/N61DbcGvIHj3knSLlBkNxKOY7Rwq8yyEkkIySHQ2AdZ6UBseFs5ijMjo7lAWZPmMcblfauVV8NWrRw6XGkmSVwv8ivK7om2wwGGw2FKgPNFugsmphkdSKm4p4wt28pV0Of4QAD9dU77G9ZfiVnzO3SvLhOnR7OXAsmw9x/xkSipCwzjDMAclT0HxoXwdSMsep/8zQm14eQaO2kZqUpKiEPTpF5UyasW9pvVm0hOMqOtaO04WseOYcs3RQOg7k1BQbL3kUewBHER02o9w/h6Lhsa8jO/r3+NT8VtSdJUDbt7VY4fsvwrsY1KmVyncbQ+4jCISowCd8bZqvwds5OCM96vSEujA75z6bUrCIqPnbfHb7Kv/0jPdQd9kIs8vliCO2Tv8KB8S4USxeTPU4UDOB23FG7+50qcHLZ6adh8aGLxB99tj296hOUFotxRm9gQjSARsD0x+dK3UagTsM1O6b0glZGzWojLl8yagdwdjVie4MmhctpwAQfU/O+Ipixb00Ia6phws0PEuDRyIFVcFQPOD/f1rH8Q4Y8Rw427EdD8KMW8rJupOxGRnHX270ehmjnXRIBkg7em2xHvV3tyfTM1yw/aPOJYapSritLxjhoicoDqA74x8aETx1S1TpmpSTVoA3WD169j6UFuZnXsGHY5x+Bo/exdaC3EZq3HKinJjUhkXGJ28pbCnrlia1/AXJXB+NZG1td962HBxjFW8iH4oxR7H4Z/wDaxf8AH8zRSh3h9cW8Q/2/maI1viqR5Ev2Yq5iu0q6RFSpUqA4BSxXaVAcxSrtK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302" y="3789040"/>
            <a:ext cx="4944970"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367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6632"/>
            <a:ext cx="7992888"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l-GR" sz="2000" dirty="0"/>
              <a:t>Να παρατηρήσετε, προσεκτικά, το πιο κάτω μοντέλο ανθρώπινου δοντιού.</a:t>
            </a:r>
          </a:p>
          <a:p>
            <a:r>
              <a:rPr lang="el-GR" sz="2000" dirty="0"/>
              <a:t>Ι. Να συμπληρώσετε τις ενδείξεις, χρησιμοποιώντας τις πιο κάτω έννοιες που σας δίνονται με αλφαβητική σειρά:       αδαμαντίνη,     οδοντίνη,      </a:t>
            </a:r>
            <a:r>
              <a:rPr lang="el-GR" sz="2000" dirty="0" err="1"/>
              <a:t>οστεΐνη</a:t>
            </a:r>
            <a:r>
              <a:rPr lang="el-GR" sz="2000" dirty="0"/>
              <a:t>,       οστό της γνάθου,      πολφός</a:t>
            </a:r>
            <a:r>
              <a:rPr lang="el-GR" sz="2000" dirty="0" smtClean="0"/>
              <a:t>.</a:t>
            </a:r>
            <a:endParaRPr lang="el-GR" sz="2000" dirty="0"/>
          </a:p>
        </p:txBody>
      </p:sp>
      <p:grpSp>
        <p:nvGrpSpPr>
          <p:cNvPr id="3" name="Group 2"/>
          <p:cNvGrpSpPr/>
          <p:nvPr/>
        </p:nvGrpSpPr>
        <p:grpSpPr>
          <a:xfrm>
            <a:off x="1402086" y="1656095"/>
            <a:ext cx="6410274" cy="5157281"/>
            <a:chOff x="1" y="0"/>
            <a:chExt cx="6526527" cy="483869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0" y="0"/>
              <a:ext cx="2943225" cy="4714875"/>
            </a:xfrm>
            <a:prstGeom prst="rect">
              <a:avLst/>
            </a:prstGeom>
            <a:noFill/>
            <a:ln>
              <a:noFill/>
            </a:ln>
          </p:spPr>
        </p:pic>
        <p:grpSp>
          <p:nvGrpSpPr>
            <p:cNvPr id="5" name="Group 4"/>
            <p:cNvGrpSpPr/>
            <p:nvPr/>
          </p:nvGrpSpPr>
          <p:grpSpPr>
            <a:xfrm>
              <a:off x="1" y="457200"/>
              <a:ext cx="6526527" cy="4381494"/>
              <a:chOff x="-24201" y="0"/>
              <a:chExt cx="6527045" cy="4381494"/>
            </a:xfrm>
          </p:grpSpPr>
          <p:grpSp>
            <p:nvGrpSpPr>
              <p:cNvPr id="14" name="Group 13"/>
              <p:cNvGrpSpPr/>
              <p:nvPr/>
            </p:nvGrpSpPr>
            <p:grpSpPr>
              <a:xfrm>
                <a:off x="700215" y="0"/>
                <a:ext cx="5802629" cy="4381494"/>
                <a:chOff x="0" y="0"/>
                <a:chExt cx="5803921" cy="4382448"/>
              </a:xfrm>
            </p:grpSpPr>
            <p:cxnSp>
              <p:nvCxnSpPr>
                <p:cNvPr id="17" name="AutoShape 17"/>
                <p:cNvCxnSpPr>
                  <a:cxnSpLocks noChangeShapeType="1"/>
                </p:cNvCxnSpPr>
                <p:nvPr/>
              </p:nvCxnSpPr>
              <p:spPr bwMode="auto">
                <a:xfrm>
                  <a:off x="2725514" y="205580"/>
                  <a:ext cx="1716371" cy="50626"/>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cxnSp>
              <p:nvCxnSpPr>
                <p:cNvPr id="18" name="AutoShape 17"/>
                <p:cNvCxnSpPr>
                  <a:cxnSpLocks noChangeShapeType="1"/>
                </p:cNvCxnSpPr>
                <p:nvPr/>
              </p:nvCxnSpPr>
              <p:spPr bwMode="auto">
                <a:xfrm flipV="1">
                  <a:off x="2457731" y="785193"/>
                  <a:ext cx="1965053" cy="58579"/>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cxnSp>
              <p:nvCxnSpPr>
                <p:cNvPr id="19" name="AutoShape 17"/>
                <p:cNvCxnSpPr>
                  <a:cxnSpLocks noChangeShapeType="1"/>
                </p:cNvCxnSpPr>
                <p:nvPr/>
              </p:nvCxnSpPr>
              <p:spPr bwMode="auto">
                <a:xfrm flipV="1">
                  <a:off x="2832495" y="2837684"/>
                  <a:ext cx="1609391" cy="64894"/>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cxnSp>
              <p:nvCxnSpPr>
                <p:cNvPr id="20" name="AutoShape 17"/>
                <p:cNvCxnSpPr>
                  <a:cxnSpLocks noChangeShapeType="1"/>
                </p:cNvCxnSpPr>
                <p:nvPr/>
              </p:nvCxnSpPr>
              <p:spPr bwMode="auto">
                <a:xfrm flipV="1">
                  <a:off x="2559407" y="1384888"/>
                  <a:ext cx="1882478" cy="44316"/>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cxnSp>
              <p:nvCxnSpPr>
                <p:cNvPr id="21" name="AutoShape 17"/>
                <p:cNvCxnSpPr>
                  <a:cxnSpLocks noChangeShapeType="1"/>
                </p:cNvCxnSpPr>
                <p:nvPr/>
              </p:nvCxnSpPr>
              <p:spPr bwMode="auto">
                <a:xfrm flipV="1">
                  <a:off x="2120556" y="2057478"/>
                  <a:ext cx="2321329" cy="69205"/>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sp>
              <p:nvSpPr>
                <p:cNvPr id="22" name="Rectangle 21"/>
                <p:cNvSpPr>
                  <a:spLocks noChangeArrowheads="1"/>
                </p:cNvSpPr>
                <p:nvPr/>
              </p:nvSpPr>
              <p:spPr bwMode="auto">
                <a:xfrm>
                  <a:off x="4441886" y="82384"/>
                  <a:ext cx="1361219" cy="434975"/>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3" name="Rectangle 22"/>
                <p:cNvSpPr>
                  <a:spLocks noChangeArrowheads="1"/>
                </p:cNvSpPr>
                <p:nvPr/>
              </p:nvSpPr>
              <p:spPr bwMode="auto">
                <a:xfrm>
                  <a:off x="4441887" y="616140"/>
                  <a:ext cx="1361218" cy="434975"/>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4" name="Rectangle 23"/>
                <p:cNvSpPr>
                  <a:spLocks noChangeArrowheads="1"/>
                </p:cNvSpPr>
                <p:nvPr/>
              </p:nvSpPr>
              <p:spPr bwMode="auto">
                <a:xfrm>
                  <a:off x="4442702" y="1147840"/>
                  <a:ext cx="1361219" cy="434975"/>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5" name="Rectangle 24"/>
                <p:cNvSpPr>
                  <a:spLocks noChangeArrowheads="1"/>
                </p:cNvSpPr>
                <p:nvPr/>
              </p:nvSpPr>
              <p:spPr bwMode="auto">
                <a:xfrm>
                  <a:off x="4441887" y="1868294"/>
                  <a:ext cx="1361646" cy="434975"/>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6" name="Rectangle 25"/>
                <p:cNvSpPr>
                  <a:spLocks noChangeArrowheads="1"/>
                </p:cNvSpPr>
                <p:nvPr/>
              </p:nvSpPr>
              <p:spPr bwMode="auto">
                <a:xfrm>
                  <a:off x="4442702" y="2602952"/>
                  <a:ext cx="1360842" cy="434975"/>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7" name="Left Brace 26"/>
                <p:cNvSpPr/>
                <p:nvPr/>
              </p:nvSpPr>
              <p:spPr>
                <a:xfrm>
                  <a:off x="0" y="1311885"/>
                  <a:ext cx="154940" cy="3070563"/>
                </a:xfrm>
                <a:prstGeom prst="leftBrace">
                  <a:avLst/>
                </a:prstGeom>
                <a:noFill/>
                <a:ln w="9525" cap="flat" cmpd="sng" algn="ctr">
                  <a:solidFill>
                    <a:srgbClr val="4F81BD">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8" name="Left Brace 27"/>
                <p:cNvSpPr/>
                <p:nvPr/>
              </p:nvSpPr>
              <p:spPr>
                <a:xfrm>
                  <a:off x="9939" y="0"/>
                  <a:ext cx="145001" cy="1123122"/>
                </a:xfrm>
                <a:prstGeom prst="leftBrace">
                  <a:avLst/>
                </a:prstGeom>
                <a:noFill/>
                <a:ln w="9525" cap="flat" cmpd="sng" algn="ctr">
                  <a:solidFill>
                    <a:srgbClr val="4F81BD">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sp>
            <p:nvSpPr>
              <p:cNvPr id="15" name="Rectangle 14"/>
              <p:cNvSpPr>
                <a:spLocks noChangeArrowheads="1"/>
              </p:cNvSpPr>
              <p:nvPr/>
            </p:nvSpPr>
            <p:spPr bwMode="auto">
              <a:xfrm>
                <a:off x="32951" y="461319"/>
                <a:ext cx="668655" cy="382270"/>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a:off x="-24201" y="2693773"/>
                <a:ext cx="692759" cy="386715"/>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nvGrpSpPr>
            <p:cNvPr id="6" name="Group 5"/>
            <p:cNvGrpSpPr/>
            <p:nvPr/>
          </p:nvGrpSpPr>
          <p:grpSpPr>
            <a:xfrm>
              <a:off x="114300" y="542925"/>
              <a:ext cx="5527037" cy="2961006"/>
              <a:chOff x="0" y="-1"/>
              <a:chExt cx="5527414" cy="2961006"/>
            </a:xfrm>
          </p:grpSpPr>
          <p:sp>
            <p:nvSpPr>
              <p:cNvPr id="7" name="Text Box 143"/>
              <p:cNvSpPr txBox="1"/>
              <p:nvPr/>
            </p:nvSpPr>
            <p:spPr>
              <a:xfrm>
                <a:off x="0" y="425121"/>
                <a:ext cx="514350" cy="267613"/>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l-GR" sz="1000" b="0" i="0" u="none" strike="noStrike" kern="0" cap="none" spc="0" normalizeH="0" baseline="0" noProof="0">
                    <a:ln>
                      <a:noFill/>
                    </a:ln>
                    <a:solidFill>
                      <a:sysClr val="windowText" lastClr="000000"/>
                    </a:solidFill>
                    <a:effectLst/>
                    <a:uLnTx/>
                    <a:uFillTx/>
                    <a:latin typeface="Calibri"/>
                    <a:ea typeface="Calibri"/>
                    <a:cs typeface="Times New Roman"/>
                  </a:rPr>
                  <a:t>Μύλη</a:t>
                </a:r>
                <a:endParaRPr kumimoji="0" lang="el-GR"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8" name="Text Box 147"/>
              <p:cNvSpPr txBox="1"/>
              <p:nvPr/>
            </p:nvSpPr>
            <p:spPr>
              <a:xfrm>
                <a:off x="0" y="2695575"/>
                <a:ext cx="514350" cy="26543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l-GR" sz="1000" b="0" i="0" u="none" strike="noStrike" kern="0" cap="none" spc="0" normalizeH="0" baseline="0" noProof="0">
                    <a:ln>
                      <a:noFill/>
                    </a:ln>
                    <a:solidFill>
                      <a:sysClr val="windowText" lastClr="000000"/>
                    </a:solidFill>
                    <a:effectLst/>
                    <a:uLnTx/>
                    <a:uFillTx/>
                    <a:latin typeface="Calibri"/>
                    <a:ea typeface="Calibri"/>
                    <a:cs typeface="Times New Roman"/>
                  </a:rPr>
                  <a:t>Ρίζα</a:t>
                </a:r>
                <a:endParaRPr kumimoji="0" lang="el-GR"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9" name="Oval 8"/>
              <p:cNvSpPr/>
              <p:nvPr/>
            </p:nvSpPr>
            <p:spPr>
              <a:xfrm>
                <a:off x="5057775" y="-1"/>
                <a:ext cx="447040" cy="425122"/>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Calibri"/>
                    <a:cs typeface="Times New Roman"/>
                  </a:rPr>
                  <a:t>1</a:t>
                </a:r>
                <a:endParaRPr kumimoji="0" lang="el-GR" sz="1200" b="0" i="0" u="none" strike="noStrike" kern="0" cap="none" spc="0" normalizeH="0" baseline="0" noProof="0" dirty="0">
                  <a:ln>
                    <a:noFill/>
                  </a:ln>
                  <a:solidFill>
                    <a:sysClr val="windowText" lastClr="000000"/>
                  </a:solidFill>
                  <a:effectLst/>
                  <a:uLnTx/>
                  <a:uFillTx/>
                  <a:latin typeface="Times New Roman"/>
                  <a:ea typeface="Calibri"/>
                </a:endParaRPr>
              </a:p>
            </p:txBody>
          </p:sp>
          <p:sp>
            <p:nvSpPr>
              <p:cNvPr id="10" name="Oval 9"/>
              <p:cNvSpPr/>
              <p:nvPr/>
            </p:nvSpPr>
            <p:spPr>
              <a:xfrm>
                <a:off x="5057775" y="552450"/>
                <a:ext cx="447040" cy="431165"/>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Calibri"/>
                    <a:ea typeface="Calibri"/>
                    <a:cs typeface="Times New Roman"/>
                  </a:rPr>
                  <a:t>2</a:t>
                </a:r>
                <a:endParaRPr kumimoji="0" lang="el-GR" sz="1200" b="0" i="0" u="none" strike="noStrike" kern="0" cap="none" spc="0" normalizeH="0" baseline="0" noProof="0">
                  <a:ln>
                    <a:noFill/>
                  </a:ln>
                  <a:solidFill>
                    <a:sysClr val="windowText" lastClr="000000"/>
                  </a:solidFill>
                  <a:effectLst/>
                  <a:uLnTx/>
                  <a:uFillTx/>
                  <a:latin typeface="Times New Roman"/>
                  <a:ea typeface="Calibri"/>
                </a:endParaRPr>
              </a:p>
            </p:txBody>
          </p:sp>
          <p:sp>
            <p:nvSpPr>
              <p:cNvPr id="11" name="Oval 10"/>
              <p:cNvSpPr/>
              <p:nvPr/>
            </p:nvSpPr>
            <p:spPr>
              <a:xfrm>
                <a:off x="5057775" y="1066800"/>
                <a:ext cx="447040" cy="432000"/>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l-GR" sz="1100" b="1" i="0" u="none" strike="noStrike" kern="1200" cap="none" spc="0" normalizeH="0" baseline="0" noProof="0">
                    <a:ln>
                      <a:noFill/>
                    </a:ln>
                    <a:solidFill>
                      <a:srgbClr val="000000"/>
                    </a:solidFill>
                    <a:effectLst/>
                    <a:uLnTx/>
                    <a:uFillTx/>
                    <a:latin typeface="Calibri"/>
                    <a:ea typeface="Calibri"/>
                    <a:cs typeface="Times New Roman"/>
                  </a:rPr>
                  <a:t>3</a:t>
                </a:r>
                <a:endParaRPr kumimoji="0" lang="el-GR" sz="1200" b="0" i="0" u="none" strike="noStrike" kern="0" cap="none" spc="0" normalizeH="0" baseline="0" noProof="0">
                  <a:ln>
                    <a:noFill/>
                  </a:ln>
                  <a:solidFill>
                    <a:sysClr val="windowText" lastClr="000000"/>
                  </a:solidFill>
                  <a:effectLst/>
                  <a:uLnTx/>
                  <a:uFillTx/>
                  <a:latin typeface="Times New Roman"/>
                  <a:ea typeface="Calibri"/>
                </a:endParaRPr>
              </a:p>
            </p:txBody>
          </p:sp>
          <p:sp>
            <p:nvSpPr>
              <p:cNvPr id="12" name="Oval 11"/>
              <p:cNvSpPr/>
              <p:nvPr/>
            </p:nvSpPr>
            <p:spPr>
              <a:xfrm>
                <a:off x="5057775" y="1790700"/>
                <a:ext cx="447040" cy="432000"/>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Calibri"/>
                    <a:ea typeface="Calibri"/>
                    <a:cs typeface="Times New Roman"/>
                  </a:rPr>
                  <a:t>4</a:t>
                </a:r>
                <a:endParaRPr kumimoji="0" lang="el-GR" sz="1200" b="0" i="0" u="none" strike="noStrike" kern="0" cap="none" spc="0" normalizeH="0" baseline="0" noProof="0">
                  <a:ln>
                    <a:noFill/>
                  </a:ln>
                  <a:solidFill>
                    <a:sysClr val="windowText" lastClr="000000"/>
                  </a:solidFill>
                  <a:effectLst/>
                  <a:uLnTx/>
                  <a:uFillTx/>
                  <a:latin typeface="Times New Roman"/>
                  <a:ea typeface="Calibri"/>
                </a:endParaRPr>
              </a:p>
            </p:txBody>
          </p:sp>
          <p:sp>
            <p:nvSpPr>
              <p:cNvPr id="13" name="Oval 12"/>
              <p:cNvSpPr/>
              <p:nvPr/>
            </p:nvSpPr>
            <p:spPr>
              <a:xfrm>
                <a:off x="5080374" y="2524125"/>
                <a:ext cx="447040" cy="432000"/>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Calibri"/>
                    <a:ea typeface="Calibri"/>
                    <a:cs typeface="Times New Roman"/>
                  </a:rPr>
                  <a:t>5</a:t>
                </a:r>
                <a:endParaRPr kumimoji="0" lang="el-GR" sz="1200" b="0" i="0" u="none" strike="noStrike" kern="0" cap="none" spc="0" normalizeH="0" baseline="0" noProof="0">
                  <a:ln>
                    <a:noFill/>
                  </a:ln>
                  <a:solidFill>
                    <a:sysClr val="windowText" lastClr="000000"/>
                  </a:solidFill>
                  <a:effectLst/>
                  <a:uLnTx/>
                  <a:uFillTx/>
                  <a:latin typeface="Times New Roman"/>
                  <a:ea typeface="Calibri"/>
                </a:endParaRPr>
              </a:p>
            </p:txBody>
          </p:sp>
        </p:grpSp>
      </p:grpSp>
      <p:sp>
        <p:nvSpPr>
          <p:cNvPr id="29" name="Rectangle 28"/>
          <p:cNvSpPr/>
          <p:nvPr/>
        </p:nvSpPr>
        <p:spPr>
          <a:xfrm>
            <a:off x="6938858" y="2276872"/>
            <a:ext cx="1305550" cy="369332"/>
          </a:xfrm>
          <a:prstGeom prst="rect">
            <a:avLst/>
          </a:prstGeom>
          <a:solidFill>
            <a:srgbClr val="FFFF00"/>
          </a:solidFill>
        </p:spPr>
        <p:txBody>
          <a:bodyPr wrap="none">
            <a:spAutoFit/>
          </a:bodyPr>
          <a:lstStyle/>
          <a:p>
            <a:r>
              <a:rPr lang="el-GR" dirty="0"/>
              <a:t>αδαμαντίνη</a:t>
            </a:r>
          </a:p>
        </p:txBody>
      </p:sp>
      <p:sp>
        <p:nvSpPr>
          <p:cNvPr id="30" name="Rectangle 29"/>
          <p:cNvSpPr/>
          <p:nvPr/>
        </p:nvSpPr>
        <p:spPr>
          <a:xfrm>
            <a:off x="6924042" y="2852936"/>
            <a:ext cx="1032334" cy="369332"/>
          </a:xfrm>
          <a:prstGeom prst="rect">
            <a:avLst/>
          </a:prstGeom>
          <a:solidFill>
            <a:srgbClr val="FFFF00"/>
          </a:solidFill>
        </p:spPr>
        <p:txBody>
          <a:bodyPr wrap="none">
            <a:spAutoFit/>
          </a:bodyPr>
          <a:lstStyle/>
          <a:p>
            <a:r>
              <a:rPr lang="el-GR" dirty="0"/>
              <a:t>οδοντίνη</a:t>
            </a:r>
          </a:p>
        </p:txBody>
      </p:sp>
      <p:sp>
        <p:nvSpPr>
          <p:cNvPr id="31" name="Rectangle 30"/>
          <p:cNvSpPr/>
          <p:nvPr/>
        </p:nvSpPr>
        <p:spPr>
          <a:xfrm>
            <a:off x="6964757" y="3419708"/>
            <a:ext cx="919611" cy="369332"/>
          </a:xfrm>
          <a:prstGeom prst="rect">
            <a:avLst/>
          </a:prstGeom>
          <a:solidFill>
            <a:srgbClr val="FFFF00"/>
          </a:solidFill>
        </p:spPr>
        <p:txBody>
          <a:bodyPr wrap="none">
            <a:spAutoFit/>
          </a:bodyPr>
          <a:lstStyle/>
          <a:p>
            <a:r>
              <a:rPr lang="el-GR" dirty="0" err="1"/>
              <a:t>οστεΐνη</a:t>
            </a:r>
            <a:endParaRPr lang="el-GR" dirty="0"/>
          </a:p>
        </p:txBody>
      </p:sp>
      <p:sp>
        <p:nvSpPr>
          <p:cNvPr id="32" name="Rectangle 31"/>
          <p:cNvSpPr/>
          <p:nvPr/>
        </p:nvSpPr>
        <p:spPr>
          <a:xfrm>
            <a:off x="6948264" y="4190645"/>
            <a:ext cx="905312" cy="369332"/>
          </a:xfrm>
          <a:prstGeom prst="rect">
            <a:avLst/>
          </a:prstGeom>
          <a:solidFill>
            <a:srgbClr val="FFFF00"/>
          </a:solidFill>
        </p:spPr>
        <p:txBody>
          <a:bodyPr wrap="none">
            <a:spAutoFit/>
          </a:bodyPr>
          <a:lstStyle/>
          <a:p>
            <a:r>
              <a:rPr lang="el-GR" dirty="0"/>
              <a:t>πολφός</a:t>
            </a:r>
          </a:p>
        </p:txBody>
      </p:sp>
      <p:sp>
        <p:nvSpPr>
          <p:cNvPr id="33" name="Rectangle 32"/>
          <p:cNvSpPr/>
          <p:nvPr/>
        </p:nvSpPr>
        <p:spPr>
          <a:xfrm>
            <a:off x="7011075" y="4962319"/>
            <a:ext cx="1765099" cy="369332"/>
          </a:xfrm>
          <a:prstGeom prst="rect">
            <a:avLst/>
          </a:prstGeom>
          <a:solidFill>
            <a:srgbClr val="FFFF00"/>
          </a:solidFill>
        </p:spPr>
        <p:txBody>
          <a:bodyPr wrap="none">
            <a:spAutoFit/>
          </a:bodyPr>
          <a:lstStyle/>
          <a:p>
            <a:r>
              <a:rPr lang="el-GR" dirty="0"/>
              <a:t>οστό της γνάθου</a:t>
            </a:r>
          </a:p>
        </p:txBody>
      </p:sp>
    </p:spTree>
    <p:extLst>
      <p:ext uri="{BB962C8B-B14F-4D97-AF65-F5344CB8AC3E}">
        <p14:creationId xmlns:p14="http://schemas.microsoft.com/office/powerpoint/2010/main" val="2916007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29558245"/>
              </p:ext>
            </p:extLst>
          </p:nvPr>
        </p:nvGraphicFramePr>
        <p:xfrm>
          <a:off x="323528" y="908721"/>
          <a:ext cx="8568952" cy="5873745"/>
        </p:xfrm>
        <a:graphic>
          <a:graphicData uri="http://schemas.openxmlformats.org/drawingml/2006/table">
            <a:tbl>
              <a:tblPr firstRow="1" firstCol="1" bandRow="1"/>
              <a:tblGrid>
                <a:gridCol w="847346"/>
                <a:gridCol w="2844278"/>
                <a:gridCol w="4877328"/>
              </a:tblGrid>
              <a:tr h="975708">
                <a:tc>
                  <a:txBody>
                    <a:bodyPr/>
                    <a:lstStyle/>
                    <a:p>
                      <a:pPr algn="ctr">
                        <a:lnSpc>
                          <a:spcPct val="115000"/>
                        </a:lnSpc>
                        <a:spcAft>
                          <a:spcPts val="0"/>
                        </a:spcAft>
                      </a:pPr>
                      <a:r>
                        <a:rPr lang="el-GR" sz="1800" b="1" dirty="0">
                          <a:effectLst/>
                          <a:latin typeface="Calibri"/>
                          <a:ea typeface="Calibri"/>
                          <a:cs typeface="Arial"/>
                        </a:rPr>
                        <a:t>Α/Α</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800" b="1" dirty="0">
                          <a:effectLst/>
                          <a:latin typeface="Calibri"/>
                          <a:ea typeface="Calibri"/>
                          <a:cs typeface="Arial"/>
                        </a:rPr>
                        <a:t> </a:t>
                      </a:r>
                      <a:endParaRPr lang="el-GR" sz="1800" dirty="0">
                        <a:effectLst/>
                        <a:latin typeface="Calibri"/>
                        <a:ea typeface="Calibri"/>
                        <a:cs typeface="Times New Roman"/>
                      </a:endParaRPr>
                    </a:p>
                    <a:p>
                      <a:pPr algn="ctr">
                        <a:lnSpc>
                          <a:spcPct val="115000"/>
                        </a:lnSpc>
                        <a:spcAft>
                          <a:spcPts val="0"/>
                        </a:spcAft>
                      </a:pPr>
                      <a:r>
                        <a:rPr lang="el-GR" sz="1800" b="1" dirty="0">
                          <a:effectLst/>
                          <a:latin typeface="Calibri"/>
                          <a:ea typeface="Calibri"/>
                          <a:cs typeface="Arial"/>
                        </a:rPr>
                        <a:t>Μέρος ή Συστατικό Δοντιού</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l-GR" sz="1800" b="1" dirty="0">
                          <a:effectLst/>
                          <a:latin typeface="Calibri"/>
                          <a:ea typeface="Calibri"/>
                          <a:cs typeface="Arial"/>
                        </a:rPr>
                        <a:t>Περιγραφή/ Χαρακτηριστικά</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307443">
                <a:tc>
                  <a:txBody>
                    <a:bodyPr/>
                    <a:lstStyle/>
                    <a:p>
                      <a:pPr algn="ctr">
                        <a:lnSpc>
                          <a:spcPct val="115000"/>
                        </a:lnSpc>
                        <a:spcAft>
                          <a:spcPts val="0"/>
                        </a:spcAft>
                      </a:pPr>
                      <a:r>
                        <a:rPr lang="el-GR" sz="1800" b="1">
                          <a:effectLst/>
                          <a:latin typeface="Calibri"/>
                          <a:ea typeface="Calibri"/>
                          <a:cs typeface="Arial"/>
                        </a:rPr>
                        <a:t>1.</a:t>
                      </a:r>
                      <a:endParaRPr lang="el-GR"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600"/>
                        </a:spcBef>
                        <a:spcAft>
                          <a:spcPts val="600"/>
                        </a:spcAft>
                      </a:pPr>
                      <a:r>
                        <a:rPr lang="en-US" sz="1800" b="1" dirty="0">
                          <a:effectLst/>
                          <a:latin typeface="Calibri"/>
                          <a:ea typeface="Calibri"/>
                          <a:cs typeface="Arial"/>
                        </a:rPr>
                        <a:t>A</a:t>
                      </a:r>
                      <a:r>
                        <a:rPr lang="el-GR" sz="1800" b="1" dirty="0" err="1">
                          <a:effectLst/>
                          <a:latin typeface="Calibri"/>
                          <a:ea typeface="Calibri"/>
                          <a:cs typeface="Arial"/>
                        </a:rPr>
                        <a:t>δαμαντίνη</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l-GR" sz="1800" dirty="0">
                          <a:effectLst/>
                          <a:latin typeface="Calibri"/>
                          <a:ea typeface="Calibri"/>
                          <a:cs typeface="Arial"/>
                        </a:rPr>
                        <a:t>Περιβάλλει το εξωτερικό μέρος του δοντιού και αποτελεί το σκληρότερο συστατικό του ανθρώπινου σώματος και το πλουσιότερο σε ασβέστιο (95%).</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07443">
                <a:tc>
                  <a:txBody>
                    <a:bodyPr/>
                    <a:lstStyle/>
                    <a:p>
                      <a:pPr algn="ctr">
                        <a:lnSpc>
                          <a:spcPct val="115000"/>
                        </a:lnSpc>
                        <a:spcAft>
                          <a:spcPts val="0"/>
                        </a:spcAft>
                      </a:pPr>
                      <a:r>
                        <a:rPr lang="el-GR" sz="1800" b="1" dirty="0">
                          <a:effectLst/>
                          <a:latin typeface="Calibri"/>
                          <a:ea typeface="Calibri"/>
                          <a:cs typeface="Arial"/>
                        </a:rPr>
                        <a:t>2.</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l-GR" sz="1800" dirty="0">
                          <a:effectLst/>
                          <a:latin typeface="Calibri"/>
                          <a:ea typeface="Calibri"/>
                          <a:cs typeface="Arial"/>
                        </a:rPr>
                        <a:t> </a:t>
                      </a:r>
                      <a:r>
                        <a:rPr lang="el-GR" sz="2000" b="1" dirty="0" smtClean="0">
                          <a:solidFill>
                            <a:srgbClr val="FF0000"/>
                          </a:solidFill>
                          <a:effectLst/>
                          <a:latin typeface="Calibri"/>
                          <a:ea typeface="Calibri"/>
                          <a:cs typeface="Arial"/>
                        </a:rPr>
                        <a:t>Οδοντίνη</a:t>
                      </a:r>
                      <a:endParaRPr lang="el-GR" sz="2000" b="1" dirty="0">
                        <a:solidFill>
                          <a:srgbClr val="FF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l-GR" sz="1800" dirty="0">
                          <a:effectLst/>
                          <a:latin typeface="Calibri"/>
                          <a:ea typeface="Calibri"/>
                          <a:cs typeface="Arial"/>
                        </a:rPr>
                        <a:t>Συστατικό των δοντιών που έχει παρόμοια σύσταση με αυτή των οστών. Περιβάλλεται από την αδαμαντίνη στην περιοχή της μύλης. Είναι πλούσια σε ασβέστιο (70%).</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07443">
                <a:tc>
                  <a:txBody>
                    <a:bodyPr/>
                    <a:lstStyle/>
                    <a:p>
                      <a:pPr algn="ctr">
                        <a:lnSpc>
                          <a:spcPct val="115000"/>
                        </a:lnSpc>
                        <a:spcAft>
                          <a:spcPts val="0"/>
                        </a:spcAft>
                      </a:pPr>
                      <a:r>
                        <a:rPr lang="el-GR" sz="1800" b="1" dirty="0">
                          <a:effectLst/>
                          <a:latin typeface="Calibri"/>
                          <a:ea typeface="Calibri"/>
                          <a:cs typeface="Arial"/>
                        </a:rPr>
                        <a:t>3.</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l-GR" sz="1800" dirty="0">
                          <a:effectLst/>
                          <a:latin typeface="Calibri"/>
                          <a:ea typeface="Calibri"/>
                          <a:cs typeface="Arial"/>
                        </a:rPr>
                        <a:t> </a:t>
                      </a:r>
                      <a:endParaRPr lang="el-GR" sz="1800" dirty="0">
                        <a:effectLst/>
                        <a:latin typeface="Calibri"/>
                        <a:ea typeface="Calibri"/>
                        <a:cs typeface="Times New Roman"/>
                      </a:endParaRPr>
                    </a:p>
                    <a:p>
                      <a:pPr algn="ctr">
                        <a:lnSpc>
                          <a:spcPct val="115000"/>
                        </a:lnSpc>
                        <a:spcAft>
                          <a:spcPts val="0"/>
                        </a:spcAft>
                      </a:pPr>
                      <a:r>
                        <a:rPr lang="el-GR" sz="2000" b="1" dirty="0" err="1" smtClean="0">
                          <a:solidFill>
                            <a:srgbClr val="FF0000"/>
                          </a:solidFill>
                          <a:effectLst/>
                          <a:latin typeface="+mn-lt"/>
                          <a:ea typeface="Calibri"/>
                          <a:cs typeface="Arial"/>
                        </a:rPr>
                        <a:t>Οστεΐνη</a:t>
                      </a:r>
                      <a:r>
                        <a:rPr lang="el-GR" sz="2000" b="1" dirty="0" smtClean="0">
                          <a:solidFill>
                            <a:srgbClr val="FF0000"/>
                          </a:solidFill>
                          <a:effectLst/>
                          <a:latin typeface="+mn-lt"/>
                          <a:ea typeface="Calibri"/>
                          <a:cs typeface="Arial"/>
                        </a:rPr>
                        <a:t> </a:t>
                      </a:r>
                    </a:p>
                    <a:p>
                      <a:pPr algn="ctr">
                        <a:lnSpc>
                          <a:spcPct val="115000"/>
                        </a:lnSpc>
                        <a:spcAft>
                          <a:spcPts val="0"/>
                        </a:spcAft>
                      </a:pPr>
                      <a:r>
                        <a:rPr lang="el-GR" sz="1800" dirty="0">
                          <a:effectLst/>
                          <a:latin typeface="Calibri"/>
                          <a:ea typeface="Calibri"/>
                          <a:cs typeface="Arial"/>
                        </a:rPr>
                        <a:t> </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l-GR" sz="1800" dirty="0">
                          <a:effectLst/>
                          <a:latin typeface="Calibri"/>
                          <a:ea typeface="Calibri"/>
                          <a:cs typeface="Arial"/>
                        </a:rPr>
                        <a:t>Ουσία των οστών που καλύπτει την οδοντίνη στην περιοχή της ρίζας του δοντιού, και στερεώνει τα δόντια στη σιαγόνα. Είναι η πιο μαλακή από τις σκληρές ουσίες του δοντιού. </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75708">
                <a:tc>
                  <a:txBody>
                    <a:bodyPr/>
                    <a:lstStyle/>
                    <a:p>
                      <a:pPr algn="ctr">
                        <a:lnSpc>
                          <a:spcPct val="115000"/>
                        </a:lnSpc>
                        <a:spcAft>
                          <a:spcPts val="0"/>
                        </a:spcAft>
                      </a:pPr>
                      <a:r>
                        <a:rPr lang="el-GR" sz="1800" b="1" dirty="0">
                          <a:effectLst/>
                          <a:latin typeface="Calibri"/>
                          <a:ea typeface="Calibri"/>
                          <a:cs typeface="Arial"/>
                        </a:rPr>
                        <a:t>4.</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l-GR" sz="1800" dirty="0">
                          <a:effectLst/>
                          <a:latin typeface="Calibri"/>
                          <a:ea typeface="Calibri"/>
                          <a:cs typeface="Arial"/>
                        </a:rPr>
                        <a:t> </a:t>
                      </a:r>
                      <a:r>
                        <a:rPr lang="el-GR" sz="2000" b="1" dirty="0" smtClean="0">
                          <a:solidFill>
                            <a:srgbClr val="FF0000"/>
                          </a:solidFill>
                          <a:effectLst/>
                          <a:latin typeface="Calibri"/>
                          <a:ea typeface="Calibri"/>
                          <a:cs typeface="Arial"/>
                        </a:rPr>
                        <a:t>Πολφός</a:t>
                      </a:r>
                      <a:endParaRPr lang="el-GR" sz="2000" b="1" dirty="0">
                        <a:solidFill>
                          <a:srgbClr val="FF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l-GR" sz="1800" dirty="0">
                          <a:effectLst/>
                          <a:latin typeface="Calibri"/>
                          <a:ea typeface="Calibri"/>
                          <a:cs typeface="Arial"/>
                        </a:rPr>
                        <a:t>Ιστός που περιέχει τα αγγεία και τα νεύρα του δοντιού και συμβάλλει στη θρέψη, την άμυνα και την αίσθησή του.</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323528" y="44624"/>
            <a:ext cx="8568952" cy="707886"/>
          </a:xfrm>
          <a:prstGeom prst="rect">
            <a:avLst/>
          </a:prstGeom>
        </p:spPr>
        <p:txBody>
          <a:bodyPr wrap="square">
            <a:spAutoFit/>
          </a:bodyPr>
          <a:lstStyle/>
          <a:p>
            <a:r>
              <a:rPr lang="el-GR" sz="2000" dirty="0"/>
              <a:t>ΙΙ. Να συμπληρώσετε τον πιο κάτω πίνακα που αφορά στη δομή και στη σύσταση των δοντιών.</a:t>
            </a:r>
          </a:p>
        </p:txBody>
      </p:sp>
    </p:spTree>
    <p:extLst>
      <p:ext uri="{BB962C8B-B14F-4D97-AF65-F5344CB8AC3E}">
        <p14:creationId xmlns:p14="http://schemas.microsoft.com/office/powerpoint/2010/main" val="3440716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35292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l-GR" sz="2000" dirty="0"/>
              <a:t>Σήμερα, η υγιεινή των δοντιών αποτελεί ένα σημαντικό θέμα για τους ανθρώπους. Στην Κύπρο, υπολογίζεται ότι το 70% - 80% των παιδιών αντιμετωπίζουν προβλήματα με τα δόντια τους, ενώ το σύνολο σχεδόν των ενηλίκων υποφέρει από τερηδόνα ή ουλίτιδα.</a:t>
            </a:r>
          </a:p>
        </p:txBody>
      </p:sp>
      <p:pic>
        <p:nvPicPr>
          <p:cNvPr id="3" name="Picture 2" descr="http://odontiatros.pblogs.gr/files/f/216976-4,1.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07936"/>
            <a:ext cx="8640960" cy="4861424"/>
          </a:xfrm>
          <a:prstGeom prst="rect">
            <a:avLst/>
          </a:prstGeom>
          <a:noFill/>
          <a:ln w="28575">
            <a:solidFill>
              <a:srgbClr val="FF0000"/>
            </a:solidFill>
          </a:ln>
        </p:spPr>
      </p:pic>
    </p:spTree>
    <p:extLst>
      <p:ext uri="{BB962C8B-B14F-4D97-AF65-F5344CB8AC3E}">
        <p14:creationId xmlns:p14="http://schemas.microsoft.com/office/powerpoint/2010/main" val="1741893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τερηδόνα στα δόντ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958" y="1007963"/>
            <a:ext cx="4910290" cy="551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687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18477"/>
            <a:ext cx="8568952" cy="4555093"/>
          </a:xfrm>
          <a:prstGeom prst="rect">
            <a:avLst/>
          </a:prstGeom>
          <a:solidFill>
            <a:srgbClr val="FFFF99"/>
          </a:solidFill>
        </p:spPr>
        <p:txBody>
          <a:bodyPr wrap="square">
            <a:spAutoFit/>
          </a:bodyPr>
          <a:lstStyle/>
          <a:p>
            <a:r>
              <a:rPr lang="el-GR" sz="2400" dirty="0"/>
              <a:t>ε. Η οδοντική μικροβιακή πλάκα είναι μια λεπτή μεμβράνη από δισεκατομμύρια μικρόβια, που σχηματίζεται στην επιφάνεια των δοντιών και αποτελεί τον μεγαλύτερο εχθρό των δοντιών και των ούλων. Να γράψετε δύο (2) τρόπους που σας έχει συστήσει ο οδοντίατρός σας για να αντιμετωπίσετε την οδοντική μικροβιακή πλάκα, και κατά συνέπεια και τις διάφορες ασθένειες των δοντιών και των ούλων (τερηδόνα, ουλίτιδα κ.λπ</a:t>
            </a:r>
            <a:r>
              <a:rPr lang="el-GR" sz="2400" dirty="0" smtClean="0"/>
              <a:t>.).</a:t>
            </a:r>
          </a:p>
          <a:p>
            <a:endParaRPr lang="el-GR" dirty="0"/>
          </a:p>
          <a:p>
            <a:pPr marL="342900" indent="-342900">
              <a:buAutoNum type="arabicParenR"/>
            </a:pPr>
            <a:r>
              <a:rPr lang="el-GR" sz="2600" b="1" dirty="0" smtClean="0">
                <a:solidFill>
                  <a:srgbClr val="FF0000"/>
                </a:solidFill>
              </a:rPr>
              <a:t>Να βουρτσίζουμε τα δόντια μας μετά από κάθε γεύμα, κυρίως όμως πρωί και βράδυ.</a:t>
            </a:r>
          </a:p>
          <a:p>
            <a:pPr marL="342900" indent="-342900">
              <a:buAutoNum type="arabicParenR"/>
            </a:pPr>
            <a:r>
              <a:rPr lang="el-GR" sz="2600" b="1" dirty="0" smtClean="0">
                <a:solidFill>
                  <a:srgbClr val="FF0000"/>
                </a:solidFill>
              </a:rPr>
              <a:t>Τακτικές επισκέψεις στον οδοντίατρο (δυο φορές το χρόνο). </a:t>
            </a:r>
            <a:endParaRPr lang="el-GR" sz="2600" b="1" dirty="0">
              <a:solidFill>
                <a:srgbClr val="FF0000"/>
              </a:solidFill>
            </a:endParaRPr>
          </a:p>
        </p:txBody>
      </p:sp>
    </p:spTree>
    <p:extLst>
      <p:ext uri="{BB962C8B-B14F-4D97-AF65-F5344CB8AC3E}">
        <p14:creationId xmlns:p14="http://schemas.microsoft.com/office/powerpoint/2010/main" val="256961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20810-2_standalone_prod_affiliate_61.gif"/>
          <p:cNvPicPr/>
          <p:nvPr/>
        </p:nvPicPr>
        <p:blipFill>
          <a:blip r:embed="rId2" cstate="print"/>
          <a:stretch>
            <a:fillRect/>
          </a:stretch>
        </p:blipFill>
        <p:spPr>
          <a:xfrm>
            <a:off x="2570797" y="127953"/>
            <a:ext cx="4002405" cy="6602095"/>
          </a:xfrm>
          <a:prstGeom prst="rect">
            <a:avLst/>
          </a:prstGeom>
        </p:spPr>
      </p:pic>
      <p:grpSp>
        <p:nvGrpSpPr>
          <p:cNvPr id="5" name="Group 4"/>
          <p:cNvGrpSpPr/>
          <p:nvPr/>
        </p:nvGrpSpPr>
        <p:grpSpPr>
          <a:xfrm>
            <a:off x="755576" y="698395"/>
            <a:ext cx="7894341" cy="1074421"/>
            <a:chOff x="-698970" y="0"/>
            <a:chExt cx="7895041" cy="1074421"/>
          </a:xfrm>
        </p:grpSpPr>
        <p:sp>
          <p:nvSpPr>
            <p:cNvPr id="6" name="Rectangle 5"/>
            <p:cNvSpPr>
              <a:spLocks noChangeArrowheads="1"/>
            </p:cNvSpPr>
            <p:nvPr/>
          </p:nvSpPr>
          <p:spPr bwMode="auto">
            <a:xfrm>
              <a:off x="-698969" y="263347"/>
              <a:ext cx="2232446" cy="435610"/>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7" name="Oval 6"/>
            <p:cNvSpPr/>
            <p:nvPr/>
          </p:nvSpPr>
          <p:spPr>
            <a:xfrm>
              <a:off x="-698970" y="278139"/>
              <a:ext cx="397725" cy="396000"/>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Times New Roman"/>
                  <a:cs typeface="Times New Roman"/>
                </a:rPr>
                <a:t>1</a:t>
              </a:r>
              <a:endParaRPr kumimoji="0" lang="el-GR" sz="1200" b="0" i="0" u="none" strike="noStrike" kern="0" cap="none" spc="0" normalizeH="0" baseline="0" noProof="0" dirty="0">
                <a:ln>
                  <a:noFill/>
                </a:ln>
                <a:solidFill>
                  <a:sysClr val="windowText" lastClr="000000"/>
                </a:solidFill>
                <a:effectLst/>
                <a:uLnTx/>
                <a:uFillTx/>
                <a:latin typeface="Times New Roman"/>
                <a:ea typeface="Times New Roman"/>
              </a:endParaRPr>
            </a:p>
          </p:txBody>
        </p:sp>
        <p:grpSp>
          <p:nvGrpSpPr>
            <p:cNvPr id="8" name="Group 7"/>
            <p:cNvGrpSpPr/>
            <p:nvPr/>
          </p:nvGrpSpPr>
          <p:grpSpPr>
            <a:xfrm>
              <a:off x="4710989" y="0"/>
              <a:ext cx="2485082" cy="1074421"/>
              <a:chOff x="0" y="0"/>
              <a:chExt cx="2485431" cy="1075050"/>
            </a:xfrm>
          </p:grpSpPr>
          <p:grpSp>
            <p:nvGrpSpPr>
              <p:cNvPr id="9" name="Group 8"/>
              <p:cNvGrpSpPr/>
              <p:nvPr/>
            </p:nvGrpSpPr>
            <p:grpSpPr>
              <a:xfrm>
                <a:off x="0" y="0"/>
                <a:ext cx="2485431" cy="1075050"/>
                <a:chOff x="0" y="0"/>
                <a:chExt cx="2485431" cy="1075050"/>
              </a:xfrm>
            </p:grpSpPr>
            <p:sp>
              <p:nvSpPr>
                <p:cNvPr id="11" name="Rectangle 10"/>
                <p:cNvSpPr>
                  <a:spLocks noChangeArrowheads="1"/>
                </p:cNvSpPr>
                <p:nvPr/>
              </p:nvSpPr>
              <p:spPr bwMode="auto">
                <a:xfrm>
                  <a:off x="31972" y="0"/>
                  <a:ext cx="2453459" cy="435610"/>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2" name="Rectangle 11"/>
                <p:cNvSpPr>
                  <a:spLocks noChangeArrowheads="1"/>
                </p:cNvSpPr>
                <p:nvPr/>
              </p:nvSpPr>
              <p:spPr bwMode="auto">
                <a:xfrm>
                  <a:off x="0" y="639440"/>
                  <a:ext cx="2295902" cy="435610"/>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sp>
            <p:nvSpPr>
              <p:cNvPr id="10" name="Oval 9"/>
              <p:cNvSpPr/>
              <p:nvPr/>
            </p:nvSpPr>
            <p:spPr>
              <a:xfrm>
                <a:off x="50573" y="29901"/>
                <a:ext cx="396056" cy="396232"/>
              </a:xfrm>
              <a:prstGeom prst="ellipse">
                <a:avLst/>
              </a:prstGeom>
              <a:solidFill>
                <a:sysClr val="window" lastClr="FFFFFF"/>
              </a:solidFill>
              <a:ln w="25400" cap="flat" cmpd="sng" algn="ctr">
                <a:solidFill>
                  <a:srgbClr val="C0504D"/>
                </a:solidFill>
                <a:prstDash val="solid"/>
              </a:ln>
              <a:effectLst/>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Calibri"/>
                    <a:ea typeface="Times New Roman"/>
                    <a:cs typeface="Times New Roman"/>
                  </a:rPr>
                  <a:t>8</a:t>
                </a:r>
                <a:endParaRPr kumimoji="0" lang="el-GR" sz="1200" b="0" i="0" u="none" strike="noStrike" kern="0" cap="none" spc="0" normalizeH="0" baseline="0" noProof="0">
                  <a:ln>
                    <a:noFill/>
                  </a:ln>
                  <a:solidFill>
                    <a:sysClr val="windowText" lastClr="000000"/>
                  </a:solidFill>
                  <a:effectLst/>
                  <a:uLnTx/>
                  <a:uFillTx/>
                  <a:latin typeface="Times New Roman"/>
                  <a:ea typeface="Times New Roman"/>
                </a:endParaRPr>
              </a:p>
            </p:txBody>
          </p:sp>
        </p:grpSp>
      </p:grpSp>
      <p:sp>
        <p:nvSpPr>
          <p:cNvPr id="13" name="Oval 12"/>
          <p:cNvSpPr/>
          <p:nvPr/>
        </p:nvSpPr>
        <p:spPr>
          <a:xfrm>
            <a:off x="6167642" y="1377211"/>
            <a:ext cx="395605" cy="395605"/>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a:spcAft>
                <a:spcPts val="0"/>
              </a:spcAft>
            </a:pPr>
            <a:r>
              <a:rPr lang="en-US" sz="1100" b="1" kern="1200">
                <a:solidFill>
                  <a:srgbClr val="000000"/>
                </a:solidFill>
                <a:effectLst/>
                <a:latin typeface="Calibri"/>
                <a:ea typeface="Times New Roman"/>
                <a:cs typeface="Times New Roman"/>
              </a:rPr>
              <a:t>9</a:t>
            </a:r>
            <a:endParaRPr lang="el-GR" sz="1200">
              <a:effectLst/>
              <a:latin typeface="Times New Roman"/>
              <a:ea typeface="Times New Roman"/>
            </a:endParaRPr>
          </a:p>
        </p:txBody>
      </p:sp>
      <p:grpSp>
        <p:nvGrpSpPr>
          <p:cNvPr id="14" name="Group 13"/>
          <p:cNvGrpSpPr/>
          <p:nvPr/>
        </p:nvGrpSpPr>
        <p:grpSpPr>
          <a:xfrm>
            <a:off x="539553" y="1772816"/>
            <a:ext cx="8038356" cy="4787894"/>
            <a:chOff x="-838007" y="57665"/>
            <a:chExt cx="8038665" cy="4918757"/>
          </a:xfrm>
        </p:grpSpPr>
        <p:cxnSp>
          <p:nvCxnSpPr>
            <p:cNvPr id="15" name="AutoShape 6"/>
            <p:cNvCxnSpPr>
              <a:cxnSpLocks noChangeShapeType="1"/>
              <a:endCxn id="16" idx="3"/>
            </p:cNvCxnSpPr>
            <p:nvPr/>
          </p:nvCxnSpPr>
          <p:spPr bwMode="auto">
            <a:xfrm flipH="1">
              <a:off x="1552474" y="57665"/>
              <a:ext cx="1585296" cy="218041"/>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sp>
          <p:nvSpPr>
            <p:cNvPr id="16" name="Rectangle 15"/>
            <p:cNvSpPr>
              <a:spLocks noChangeArrowheads="1"/>
            </p:cNvSpPr>
            <p:nvPr/>
          </p:nvSpPr>
          <p:spPr bwMode="auto">
            <a:xfrm>
              <a:off x="-693986" y="57665"/>
              <a:ext cx="2246460" cy="436081"/>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7" name="Rectangle 16"/>
            <p:cNvSpPr>
              <a:spLocks noChangeArrowheads="1"/>
            </p:cNvSpPr>
            <p:nvPr/>
          </p:nvSpPr>
          <p:spPr bwMode="auto">
            <a:xfrm>
              <a:off x="4487812" y="3552825"/>
              <a:ext cx="2352792" cy="457659"/>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8" name="Rectangle 17"/>
            <p:cNvSpPr>
              <a:spLocks noChangeArrowheads="1"/>
            </p:cNvSpPr>
            <p:nvPr/>
          </p:nvSpPr>
          <p:spPr bwMode="auto">
            <a:xfrm>
              <a:off x="4720281" y="1967198"/>
              <a:ext cx="2480377" cy="443798"/>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cxnSp>
          <p:nvCxnSpPr>
            <p:cNvPr id="19" name="AutoShape 17"/>
            <p:cNvCxnSpPr>
              <a:cxnSpLocks noChangeShapeType="1"/>
            </p:cNvCxnSpPr>
            <p:nvPr/>
          </p:nvCxnSpPr>
          <p:spPr bwMode="auto">
            <a:xfrm>
              <a:off x="4033727" y="2174789"/>
              <a:ext cx="674969" cy="0"/>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sp>
          <p:nvSpPr>
            <p:cNvPr id="20" name="Rectangle 19"/>
            <p:cNvSpPr>
              <a:spLocks noChangeArrowheads="1"/>
            </p:cNvSpPr>
            <p:nvPr/>
          </p:nvSpPr>
          <p:spPr bwMode="auto">
            <a:xfrm>
              <a:off x="-405943" y="2858530"/>
              <a:ext cx="1958417" cy="436081"/>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1" name="Rectangle 20"/>
            <p:cNvSpPr>
              <a:spLocks noChangeArrowheads="1"/>
            </p:cNvSpPr>
            <p:nvPr/>
          </p:nvSpPr>
          <p:spPr bwMode="auto">
            <a:xfrm>
              <a:off x="-423123" y="3649362"/>
              <a:ext cx="1975597" cy="436081"/>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cxnSp>
          <p:nvCxnSpPr>
            <p:cNvPr id="22" name="AutoShape 21"/>
            <p:cNvCxnSpPr>
              <a:cxnSpLocks noChangeShapeType="1"/>
              <a:endCxn id="17" idx="1"/>
            </p:cNvCxnSpPr>
            <p:nvPr/>
          </p:nvCxnSpPr>
          <p:spPr bwMode="auto">
            <a:xfrm flipV="1">
              <a:off x="3167652" y="3781655"/>
              <a:ext cx="1320160" cy="1194767"/>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cxnSp>
          <p:nvCxnSpPr>
            <p:cNvPr id="23" name="AutoShape 22"/>
            <p:cNvCxnSpPr>
              <a:cxnSpLocks noChangeShapeType="1"/>
            </p:cNvCxnSpPr>
            <p:nvPr/>
          </p:nvCxnSpPr>
          <p:spPr bwMode="auto">
            <a:xfrm flipH="1">
              <a:off x="1556952" y="3082586"/>
              <a:ext cx="714195" cy="0"/>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cxnSp>
          <p:nvCxnSpPr>
            <p:cNvPr id="24" name="AutoShape 23"/>
            <p:cNvCxnSpPr>
              <a:cxnSpLocks noChangeShapeType="1"/>
            </p:cNvCxnSpPr>
            <p:nvPr/>
          </p:nvCxnSpPr>
          <p:spPr bwMode="auto">
            <a:xfrm flipH="1">
              <a:off x="1581664" y="3805881"/>
              <a:ext cx="1744252" cy="630"/>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sp>
          <p:nvSpPr>
            <p:cNvPr id="25" name="Rectangle 24"/>
            <p:cNvSpPr>
              <a:spLocks noChangeArrowheads="1"/>
            </p:cNvSpPr>
            <p:nvPr/>
          </p:nvSpPr>
          <p:spPr bwMode="auto">
            <a:xfrm>
              <a:off x="-423123" y="2215978"/>
              <a:ext cx="1967360" cy="436081"/>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cxnSp>
          <p:nvCxnSpPr>
            <p:cNvPr id="26" name="AutoShape 25"/>
            <p:cNvCxnSpPr>
              <a:cxnSpLocks noChangeShapeType="1"/>
            </p:cNvCxnSpPr>
            <p:nvPr/>
          </p:nvCxnSpPr>
          <p:spPr bwMode="auto">
            <a:xfrm flipH="1" flipV="1">
              <a:off x="1581664" y="1804086"/>
              <a:ext cx="1045845" cy="593090"/>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sp>
          <p:nvSpPr>
            <p:cNvPr id="27" name="Rectangle 26"/>
            <p:cNvSpPr>
              <a:spLocks noChangeArrowheads="1"/>
            </p:cNvSpPr>
            <p:nvPr/>
          </p:nvSpPr>
          <p:spPr bwMode="auto">
            <a:xfrm>
              <a:off x="-838007" y="1639330"/>
              <a:ext cx="2389930" cy="435610"/>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cxnSp>
          <p:nvCxnSpPr>
            <p:cNvPr id="28" name="AutoShape 25"/>
            <p:cNvCxnSpPr>
              <a:cxnSpLocks noChangeShapeType="1"/>
            </p:cNvCxnSpPr>
            <p:nvPr/>
          </p:nvCxnSpPr>
          <p:spPr bwMode="auto">
            <a:xfrm flipH="1" flipV="1">
              <a:off x="1573427" y="2463113"/>
              <a:ext cx="1594225" cy="93062"/>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cxnSp>
          <p:nvCxnSpPr>
            <p:cNvPr id="29" name="AutoShape 25"/>
            <p:cNvCxnSpPr>
              <a:cxnSpLocks noChangeShapeType="1"/>
            </p:cNvCxnSpPr>
            <p:nvPr/>
          </p:nvCxnSpPr>
          <p:spPr bwMode="auto">
            <a:xfrm flipH="1" flipV="1">
              <a:off x="1556951" y="1334530"/>
              <a:ext cx="807085" cy="469265"/>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sp>
          <p:nvSpPr>
            <p:cNvPr id="30" name="Rectangle 29"/>
            <p:cNvSpPr>
              <a:spLocks noChangeArrowheads="1"/>
            </p:cNvSpPr>
            <p:nvPr/>
          </p:nvSpPr>
          <p:spPr bwMode="auto">
            <a:xfrm>
              <a:off x="-442388" y="1079157"/>
              <a:ext cx="1994310" cy="435610"/>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sp>
        <p:nvSpPr>
          <p:cNvPr id="31" name="Oval 30"/>
          <p:cNvSpPr/>
          <p:nvPr/>
        </p:nvSpPr>
        <p:spPr>
          <a:xfrm>
            <a:off x="683568" y="1737251"/>
            <a:ext cx="395605" cy="395605"/>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a:spcAft>
                <a:spcPts val="0"/>
              </a:spcAft>
            </a:pPr>
            <a:r>
              <a:rPr lang="en-US" sz="1100" b="1" kern="1200" dirty="0">
                <a:solidFill>
                  <a:srgbClr val="000000"/>
                </a:solidFill>
                <a:effectLst/>
                <a:latin typeface="Calibri"/>
                <a:ea typeface="Times New Roman"/>
                <a:cs typeface="Times New Roman"/>
              </a:rPr>
              <a:t>2</a:t>
            </a:r>
            <a:endParaRPr lang="el-GR" sz="1200" dirty="0">
              <a:effectLst/>
              <a:latin typeface="Times New Roman"/>
              <a:ea typeface="Times New Roman"/>
            </a:endParaRPr>
          </a:p>
        </p:txBody>
      </p:sp>
      <p:cxnSp>
        <p:nvCxnSpPr>
          <p:cNvPr id="32" name="AutoShape 4"/>
          <p:cNvCxnSpPr>
            <a:cxnSpLocks noChangeShapeType="1"/>
          </p:cNvCxnSpPr>
          <p:nvPr/>
        </p:nvCxnSpPr>
        <p:spPr bwMode="auto">
          <a:xfrm flipH="1">
            <a:off x="2971810" y="1268760"/>
            <a:ext cx="880110" cy="0"/>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cxnSp>
        <p:nvCxnSpPr>
          <p:cNvPr id="33" name="AutoShape 8"/>
          <p:cNvCxnSpPr>
            <a:cxnSpLocks noChangeShapeType="1"/>
          </p:cNvCxnSpPr>
          <p:nvPr/>
        </p:nvCxnSpPr>
        <p:spPr bwMode="auto">
          <a:xfrm flipV="1">
            <a:off x="4842209" y="836712"/>
            <a:ext cx="1326515" cy="268605"/>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cxnSp>
        <p:nvCxnSpPr>
          <p:cNvPr id="34" name="AutoShape 10"/>
          <p:cNvCxnSpPr>
            <a:cxnSpLocks noChangeShapeType="1"/>
          </p:cNvCxnSpPr>
          <p:nvPr/>
        </p:nvCxnSpPr>
        <p:spPr bwMode="auto">
          <a:xfrm flipV="1">
            <a:off x="4312214" y="906677"/>
            <a:ext cx="1860550" cy="657225"/>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cxnSp>
        <p:nvCxnSpPr>
          <p:cNvPr id="35" name="AutoShape 13"/>
          <p:cNvCxnSpPr>
            <a:cxnSpLocks noChangeShapeType="1"/>
          </p:cNvCxnSpPr>
          <p:nvPr/>
        </p:nvCxnSpPr>
        <p:spPr bwMode="auto">
          <a:xfrm flipV="1">
            <a:off x="4644008" y="1628800"/>
            <a:ext cx="1539240" cy="71120"/>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sp>
        <p:nvSpPr>
          <p:cNvPr id="36" name="Oval 35"/>
          <p:cNvSpPr/>
          <p:nvPr/>
        </p:nvSpPr>
        <p:spPr>
          <a:xfrm>
            <a:off x="899592" y="2736630"/>
            <a:ext cx="395605" cy="395605"/>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a:spcAft>
                <a:spcPts val="0"/>
              </a:spcAft>
            </a:pPr>
            <a:r>
              <a:rPr lang="en-US" sz="1100" b="1" kern="1200">
                <a:solidFill>
                  <a:srgbClr val="000000"/>
                </a:solidFill>
                <a:effectLst/>
                <a:latin typeface="Calibri"/>
                <a:ea typeface="Times New Roman"/>
                <a:cs typeface="Times New Roman"/>
              </a:rPr>
              <a:t>3</a:t>
            </a:r>
            <a:endParaRPr lang="el-GR" sz="1200">
              <a:effectLst/>
              <a:latin typeface="Times New Roman"/>
              <a:ea typeface="Times New Roman"/>
            </a:endParaRPr>
          </a:p>
        </p:txBody>
      </p:sp>
      <p:sp>
        <p:nvSpPr>
          <p:cNvPr id="37" name="Oval 36"/>
          <p:cNvSpPr/>
          <p:nvPr/>
        </p:nvSpPr>
        <p:spPr>
          <a:xfrm>
            <a:off x="539552" y="3286618"/>
            <a:ext cx="395605" cy="395605"/>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a:spcAft>
                <a:spcPts val="0"/>
              </a:spcAft>
            </a:pPr>
            <a:r>
              <a:rPr lang="en-US" sz="1100" b="1" kern="1200">
                <a:solidFill>
                  <a:srgbClr val="000000"/>
                </a:solidFill>
                <a:effectLst/>
                <a:latin typeface="Calibri"/>
                <a:ea typeface="Times New Roman"/>
                <a:cs typeface="Times New Roman"/>
              </a:rPr>
              <a:t>4</a:t>
            </a:r>
            <a:endParaRPr lang="el-GR" sz="1200">
              <a:effectLst/>
              <a:latin typeface="Times New Roman"/>
              <a:ea typeface="Times New Roman"/>
            </a:endParaRPr>
          </a:p>
        </p:txBody>
      </p:sp>
      <p:sp>
        <p:nvSpPr>
          <p:cNvPr id="38" name="Oval 37"/>
          <p:cNvSpPr/>
          <p:nvPr/>
        </p:nvSpPr>
        <p:spPr>
          <a:xfrm>
            <a:off x="971600" y="3853193"/>
            <a:ext cx="395605" cy="395605"/>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a:spcAft>
                <a:spcPts val="0"/>
              </a:spcAft>
            </a:pPr>
            <a:r>
              <a:rPr lang="en-US" sz="1100" b="1" kern="1200">
                <a:solidFill>
                  <a:srgbClr val="000000"/>
                </a:solidFill>
                <a:effectLst/>
                <a:latin typeface="Calibri"/>
                <a:ea typeface="Times New Roman"/>
                <a:cs typeface="Times New Roman"/>
              </a:rPr>
              <a:t>5</a:t>
            </a:r>
            <a:endParaRPr lang="el-GR" sz="1200">
              <a:effectLst/>
              <a:latin typeface="Times New Roman"/>
              <a:ea typeface="Times New Roman"/>
            </a:endParaRPr>
          </a:p>
        </p:txBody>
      </p:sp>
      <p:sp>
        <p:nvSpPr>
          <p:cNvPr id="39" name="Oval 38"/>
          <p:cNvSpPr/>
          <p:nvPr/>
        </p:nvSpPr>
        <p:spPr>
          <a:xfrm>
            <a:off x="971600" y="4509120"/>
            <a:ext cx="395605" cy="395605"/>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a:spcAft>
                <a:spcPts val="0"/>
              </a:spcAft>
            </a:pPr>
            <a:r>
              <a:rPr lang="en-US" sz="1100" b="1" kern="1200">
                <a:solidFill>
                  <a:srgbClr val="000000"/>
                </a:solidFill>
                <a:effectLst/>
                <a:latin typeface="Calibri"/>
                <a:ea typeface="Times New Roman"/>
                <a:cs typeface="Times New Roman"/>
              </a:rPr>
              <a:t>6</a:t>
            </a:r>
            <a:endParaRPr lang="el-GR" sz="1200">
              <a:effectLst/>
              <a:latin typeface="Times New Roman"/>
              <a:ea typeface="Times New Roman"/>
            </a:endParaRPr>
          </a:p>
        </p:txBody>
      </p:sp>
      <p:sp>
        <p:nvSpPr>
          <p:cNvPr id="40" name="Oval 39"/>
          <p:cNvSpPr/>
          <p:nvPr/>
        </p:nvSpPr>
        <p:spPr>
          <a:xfrm>
            <a:off x="971600" y="5237068"/>
            <a:ext cx="419735" cy="424180"/>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a:spcAft>
                <a:spcPts val="0"/>
              </a:spcAft>
            </a:pPr>
            <a:r>
              <a:rPr lang="en-US" sz="1100" b="1" kern="1200">
                <a:solidFill>
                  <a:srgbClr val="000000"/>
                </a:solidFill>
                <a:effectLst/>
                <a:latin typeface="Calibri"/>
                <a:ea typeface="Times New Roman"/>
                <a:cs typeface="Times New Roman"/>
              </a:rPr>
              <a:t>7</a:t>
            </a:r>
            <a:endParaRPr lang="el-GR" sz="1200">
              <a:effectLst/>
              <a:latin typeface="Times New Roman"/>
              <a:ea typeface="Times New Roman"/>
            </a:endParaRPr>
          </a:p>
        </p:txBody>
      </p:sp>
      <p:sp>
        <p:nvSpPr>
          <p:cNvPr id="41" name="Oval 40"/>
          <p:cNvSpPr/>
          <p:nvPr/>
        </p:nvSpPr>
        <p:spPr>
          <a:xfrm>
            <a:off x="6157059" y="3591044"/>
            <a:ext cx="506460" cy="414020"/>
          </a:xfrm>
          <a:prstGeom prst="ellipse">
            <a:avLst/>
          </a:prstGeom>
          <a:solidFill>
            <a:sysClr val="window" lastClr="FFFFFF"/>
          </a:solidFill>
          <a:ln w="25400" cap="flat" cmpd="sng" algn="ctr">
            <a:solidFill>
              <a:srgbClr val="C0504D"/>
            </a:solidFill>
            <a:prstDash val="solid"/>
          </a:ln>
          <a:effectLst/>
        </p:spPr>
        <p:txBody>
          <a:bodyPr wrap="square" rtlCol="0" anchor="t">
            <a:noAutofit/>
          </a:bodyPr>
          <a:lstStyle/>
          <a:p>
            <a:pPr algn="just">
              <a:spcAft>
                <a:spcPts val="0"/>
              </a:spcAft>
            </a:pPr>
            <a:r>
              <a:rPr lang="el-GR" sz="1000" b="1" kern="1200" dirty="0" smtClean="0">
                <a:solidFill>
                  <a:srgbClr val="000000"/>
                </a:solidFill>
                <a:effectLst/>
                <a:latin typeface="Calibri"/>
                <a:ea typeface="Times New Roman"/>
                <a:cs typeface="Times New Roman"/>
              </a:rPr>
              <a:t> </a:t>
            </a:r>
            <a:r>
              <a:rPr lang="en-US" sz="1000" b="1" kern="1200" dirty="0" smtClean="0">
                <a:solidFill>
                  <a:srgbClr val="000000"/>
                </a:solidFill>
                <a:effectLst/>
                <a:latin typeface="Calibri"/>
                <a:ea typeface="Times New Roman"/>
                <a:cs typeface="Times New Roman"/>
              </a:rPr>
              <a:t>11</a:t>
            </a:r>
            <a:endParaRPr lang="el-GR" sz="1200" dirty="0">
              <a:effectLst/>
              <a:latin typeface="Times New Roman"/>
              <a:ea typeface="Times New Roman"/>
            </a:endParaRPr>
          </a:p>
        </p:txBody>
      </p:sp>
      <p:sp>
        <p:nvSpPr>
          <p:cNvPr id="42" name="Oval 41"/>
          <p:cNvSpPr/>
          <p:nvPr/>
        </p:nvSpPr>
        <p:spPr>
          <a:xfrm>
            <a:off x="5851247" y="5157440"/>
            <a:ext cx="448945" cy="431800"/>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a:spcAft>
                <a:spcPts val="0"/>
              </a:spcAft>
            </a:pPr>
            <a:r>
              <a:rPr lang="en-US" sz="1000" b="1" kern="1200" dirty="0" smtClean="0">
                <a:solidFill>
                  <a:srgbClr val="000000"/>
                </a:solidFill>
                <a:effectLst/>
                <a:latin typeface="Calibri"/>
                <a:ea typeface="Times New Roman"/>
                <a:cs typeface="Times New Roman"/>
              </a:rPr>
              <a:t>12</a:t>
            </a:r>
            <a:endParaRPr lang="el-GR" sz="1200" dirty="0">
              <a:effectLst/>
              <a:latin typeface="Times New Roman"/>
              <a:ea typeface="Times New Roman"/>
            </a:endParaRPr>
          </a:p>
        </p:txBody>
      </p:sp>
      <p:sp>
        <p:nvSpPr>
          <p:cNvPr id="43" name="Rectangle 42"/>
          <p:cNvSpPr>
            <a:spLocks noChangeArrowheads="1"/>
          </p:cNvSpPr>
          <p:nvPr/>
        </p:nvSpPr>
        <p:spPr bwMode="auto">
          <a:xfrm>
            <a:off x="5836627" y="2348880"/>
            <a:ext cx="2407781" cy="431800"/>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46" name="Oval 45"/>
          <p:cNvSpPr/>
          <p:nvPr/>
        </p:nvSpPr>
        <p:spPr>
          <a:xfrm>
            <a:off x="5836627" y="2348880"/>
            <a:ext cx="528817" cy="414020"/>
          </a:xfrm>
          <a:prstGeom prst="ellipse">
            <a:avLst/>
          </a:prstGeom>
          <a:solidFill>
            <a:sysClr val="window" lastClr="FFFFFF"/>
          </a:solidFill>
          <a:ln w="25400" cap="flat" cmpd="sng" algn="ctr">
            <a:solidFill>
              <a:srgbClr val="C0504D"/>
            </a:solidFill>
            <a:prstDash val="solid"/>
          </a:ln>
          <a:effectLst/>
        </p:spPr>
        <p:txBody>
          <a:bodyPr wrap="square" rtlCol="0" anchor="t">
            <a:noAutofit/>
          </a:bodyPr>
          <a:lstStyle/>
          <a:p>
            <a:pPr algn="just">
              <a:spcAft>
                <a:spcPts val="0"/>
              </a:spcAft>
            </a:pPr>
            <a:r>
              <a:rPr lang="el-GR" sz="1000" b="1" kern="1200" dirty="0">
                <a:solidFill>
                  <a:srgbClr val="000000"/>
                </a:solidFill>
                <a:effectLst/>
                <a:latin typeface="Calibri"/>
                <a:ea typeface="Times New Roman"/>
                <a:cs typeface="Times New Roman"/>
              </a:rPr>
              <a:t> </a:t>
            </a:r>
            <a:r>
              <a:rPr lang="en-US" sz="1000" b="1" kern="1200" dirty="0" smtClean="0">
                <a:solidFill>
                  <a:srgbClr val="000000"/>
                </a:solidFill>
                <a:effectLst/>
                <a:latin typeface="Calibri"/>
                <a:ea typeface="Times New Roman"/>
                <a:cs typeface="Times New Roman"/>
              </a:rPr>
              <a:t>10</a:t>
            </a:r>
            <a:endParaRPr lang="el-GR" sz="1200" dirty="0">
              <a:effectLst/>
              <a:latin typeface="Times New Roman"/>
              <a:ea typeface="Times New Roman"/>
            </a:endParaRPr>
          </a:p>
        </p:txBody>
      </p:sp>
      <p:sp>
        <p:nvSpPr>
          <p:cNvPr id="44" name="Rectangle 43"/>
          <p:cNvSpPr/>
          <p:nvPr/>
        </p:nvSpPr>
        <p:spPr>
          <a:xfrm>
            <a:off x="1043608" y="971436"/>
            <a:ext cx="2204834" cy="369332"/>
          </a:xfrm>
          <a:prstGeom prst="rect">
            <a:avLst/>
          </a:prstGeom>
        </p:spPr>
        <p:txBody>
          <a:bodyPr wrap="none">
            <a:spAutoFit/>
          </a:bodyPr>
          <a:lstStyle/>
          <a:p>
            <a:r>
              <a:rPr lang="el-GR" b="1" dirty="0"/>
              <a:t>στοματική κοιλότητα</a:t>
            </a:r>
            <a:endParaRPr lang="el-GR" dirty="0"/>
          </a:p>
        </p:txBody>
      </p:sp>
      <p:sp>
        <p:nvSpPr>
          <p:cNvPr id="47" name="Rectangle 46"/>
          <p:cNvSpPr/>
          <p:nvPr/>
        </p:nvSpPr>
        <p:spPr>
          <a:xfrm>
            <a:off x="6636345" y="692696"/>
            <a:ext cx="1968103" cy="369332"/>
          </a:xfrm>
          <a:prstGeom prst="rect">
            <a:avLst/>
          </a:prstGeom>
        </p:spPr>
        <p:txBody>
          <a:bodyPr wrap="square">
            <a:spAutoFit/>
          </a:bodyPr>
          <a:lstStyle/>
          <a:p>
            <a:r>
              <a:rPr lang="el-GR" b="1" dirty="0"/>
              <a:t>σιελογόνοι αδένες</a:t>
            </a:r>
            <a:endParaRPr lang="el-GR" dirty="0"/>
          </a:p>
        </p:txBody>
      </p:sp>
      <p:sp>
        <p:nvSpPr>
          <p:cNvPr id="48" name="Rectangle 47"/>
          <p:cNvSpPr/>
          <p:nvPr/>
        </p:nvSpPr>
        <p:spPr>
          <a:xfrm>
            <a:off x="1043608" y="1772816"/>
            <a:ext cx="1373646" cy="369332"/>
          </a:xfrm>
          <a:prstGeom prst="rect">
            <a:avLst/>
          </a:prstGeom>
        </p:spPr>
        <p:txBody>
          <a:bodyPr wrap="none">
            <a:spAutoFit/>
          </a:bodyPr>
          <a:lstStyle/>
          <a:p>
            <a:r>
              <a:rPr lang="el-GR" b="1" dirty="0"/>
              <a:t>επιγλωττίδα</a:t>
            </a:r>
            <a:endParaRPr lang="el-GR" dirty="0"/>
          </a:p>
        </p:txBody>
      </p:sp>
      <p:sp>
        <p:nvSpPr>
          <p:cNvPr id="49" name="Rectangle 48"/>
          <p:cNvSpPr/>
          <p:nvPr/>
        </p:nvSpPr>
        <p:spPr>
          <a:xfrm>
            <a:off x="6708469" y="1340768"/>
            <a:ext cx="1175899" cy="369332"/>
          </a:xfrm>
          <a:prstGeom prst="rect">
            <a:avLst/>
          </a:prstGeom>
        </p:spPr>
        <p:txBody>
          <a:bodyPr wrap="none">
            <a:spAutoFit/>
          </a:bodyPr>
          <a:lstStyle/>
          <a:p>
            <a:r>
              <a:rPr lang="el-GR" b="1" dirty="0"/>
              <a:t>φάρυγγας</a:t>
            </a:r>
            <a:endParaRPr lang="el-GR" dirty="0"/>
          </a:p>
        </p:txBody>
      </p:sp>
      <p:sp>
        <p:nvSpPr>
          <p:cNvPr id="50" name="Rectangle 49"/>
          <p:cNvSpPr/>
          <p:nvPr/>
        </p:nvSpPr>
        <p:spPr>
          <a:xfrm>
            <a:off x="6708081" y="3635732"/>
            <a:ext cx="960263" cy="369332"/>
          </a:xfrm>
          <a:prstGeom prst="rect">
            <a:avLst/>
          </a:prstGeom>
        </p:spPr>
        <p:txBody>
          <a:bodyPr wrap="none">
            <a:spAutoFit/>
          </a:bodyPr>
          <a:lstStyle/>
          <a:p>
            <a:r>
              <a:rPr lang="el-GR" b="1" dirty="0"/>
              <a:t>στομάχι</a:t>
            </a:r>
            <a:endParaRPr lang="el-GR" dirty="0"/>
          </a:p>
        </p:txBody>
      </p:sp>
      <p:sp>
        <p:nvSpPr>
          <p:cNvPr id="51" name="Rectangle 50"/>
          <p:cNvSpPr/>
          <p:nvPr/>
        </p:nvSpPr>
        <p:spPr>
          <a:xfrm>
            <a:off x="6429604" y="5219908"/>
            <a:ext cx="1022716" cy="369332"/>
          </a:xfrm>
          <a:prstGeom prst="rect">
            <a:avLst/>
          </a:prstGeom>
        </p:spPr>
        <p:txBody>
          <a:bodyPr wrap="none">
            <a:spAutoFit/>
          </a:bodyPr>
          <a:lstStyle/>
          <a:p>
            <a:r>
              <a:rPr lang="el-GR" b="1" dirty="0"/>
              <a:t>πρωκτός</a:t>
            </a:r>
            <a:endParaRPr lang="el-GR" dirty="0"/>
          </a:p>
        </p:txBody>
      </p:sp>
      <p:sp>
        <p:nvSpPr>
          <p:cNvPr id="52" name="Rectangle 51"/>
          <p:cNvSpPr/>
          <p:nvPr/>
        </p:nvSpPr>
        <p:spPr>
          <a:xfrm>
            <a:off x="1331640" y="5291916"/>
            <a:ext cx="1460400" cy="369332"/>
          </a:xfrm>
          <a:prstGeom prst="rect">
            <a:avLst/>
          </a:prstGeom>
        </p:spPr>
        <p:txBody>
          <a:bodyPr wrap="none">
            <a:spAutoFit/>
          </a:bodyPr>
          <a:lstStyle/>
          <a:p>
            <a:r>
              <a:rPr lang="el-GR" b="1" dirty="0"/>
              <a:t>λεπτό έντερο</a:t>
            </a:r>
            <a:endParaRPr lang="el-GR" dirty="0"/>
          </a:p>
        </p:txBody>
      </p:sp>
      <p:sp>
        <p:nvSpPr>
          <p:cNvPr id="53" name="Rectangle 52"/>
          <p:cNvSpPr/>
          <p:nvPr/>
        </p:nvSpPr>
        <p:spPr>
          <a:xfrm>
            <a:off x="1403648" y="4509120"/>
            <a:ext cx="1394356" cy="369332"/>
          </a:xfrm>
          <a:prstGeom prst="rect">
            <a:avLst/>
          </a:prstGeom>
        </p:spPr>
        <p:txBody>
          <a:bodyPr wrap="none">
            <a:spAutoFit/>
          </a:bodyPr>
          <a:lstStyle/>
          <a:p>
            <a:r>
              <a:rPr lang="el-GR" b="1" dirty="0"/>
              <a:t>παχύ έντερο</a:t>
            </a:r>
            <a:endParaRPr lang="el-GR" dirty="0"/>
          </a:p>
        </p:txBody>
      </p:sp>
      <p:sp>
        <p:nvSpPr>
          <p:cNvPr id="54" name="Rectangle 53"/>
          <p:cNvSpPr/>
          <p:nvPr/>
        </p:nvSpPr>
        <p:spPr>
          <a:xfrm>
            <a:off x="1403648" y="3851756"/>
            <a:ext cx="1122551" cy="369332"/>
          </a:xfrm>
          <a:prstGeom prst="rect">
            <a:avLst/>
          </a:prstGeom>
        </p:spPr>
        <p:txBody>
          <a:bodyPr wrap="none">
            <a:spAutoFit/>
          </a:bodyPr>
          <a:lstStyle/>
          <a:p>
            <a:r>
              <a:rPr lang="el-GR" b="1" dirty="0"/>
              <a:t>πάγκρεας</a:t>
            </a:r>
            <a:endParaRPr lang="el-GR" dirty="0"/>
          </a:p>
        </p:txBody>
      </p:sp>
      <p:sp>
        <p:nvSpPr>
          <p:cNvPr id="55" name="Rectangle 54"/>
          <p:cNvSpPr/>
          <p:nvPr/>
        </p:nvSpPr>
        <p:spPr>
          <a:xfrm>
            <a:off x="899592" y="3275692"/>
            <a:ext cx="1842427" cy="369332"/>
          </a:xfrm>
          <a:prstGeom prst="rect">
            <a:avLst/>
          </a:prstGeom>
        </p:spPr>
        <p:txBody>
          <a:bodyPr wrap="none">
            <a:spAutoFit/>
          </a:bodyPr>
          <a:lstStyle/>
          <a:p>
            <a:r>
              <a:rPr lang="el-GR" b="1" dirty="0"/>
              <a:t>χοληδόχος κύστη</a:t>
            </a:r>
            <a:endParaRPr lang="el-GR" dirty="0"/>
          </a:p>
        </p:txBody>
      </p:sp>
      <p:sp>
        <p:nvSpPr>
          <p:cNvPr id="56" name="Rectangle 55"/>
          <p:cNvSpPr/>
          <p:nvPr/>
        </p:nvSpPr>
        <p:spPr>
          <a:xfrm>
            <a:off x="6423836" y="2348880"/>
            <a:ext cx="1244508" cy="369332"/>
          </a:xfrm>
          <a:prstGeom prst="rect">
            <a:avLst/>
          </a:prstGeom>
        </p:spPr>
        <p:txBody>
          <a:bodyPr wrap="none">
            <a:spAutoFit/>
          </a:bodyPr>
          <a:lstStyle/>
          <a:p>
            <a:r>
              <a:rPr lang="el-GR" b="1" dirty="0"/>
              <a:t>οισοφάγος</a:t>
            </a:r>
            <a:endParaRPr lang="el-GR" dirty="0"/>
          </a:p>
        </p:txBody>
      </p:sp>
      <p:sp>
        <p:nvSpPr>
          <p:cNvPr id="57" name="Rectangle 56"/>
          <p:cNvSpPr/>
          <p:nvPr/>
        </p:nvSpPr>
        <p:spPr>
          <a:xfrm>
            <a:off x="1331640" y="2780928"/>
            <a:ext cx="1575368" cy="369332"/>
          </a:xfrm>
          <a:prstGeom prst="rect">
            <a:avLst/>
          </a:prstGeom>
        </p:spPr>
        <p:txBody>
          <a:bodyPr wrap="none">
            <a:spAutoFit/>
          </a:bodyPr>
          <a:lstStyle/>
          <a:p>
            <a:r>
              <a:rPr lang="el-GR" b="1" dirty="0"/>
              <a:t>συκώτι (</a:t>
            </a:r>
            <a:r>
              <a:rPr lang="el-GR" b="1" dirty="0" smtClean="0"/>
              <a:t>ήπαρ</a:t>
            </a:r>
            <a:r>
              <a:rPr lang="en-US" b="1" dirty="0" smtClean="0"/>
              <a:t>)</a:t>
            </a:r>
            <a:endParaRPr lang="el-GR" dirty="0"/>
          </a:p>
        </p:txBody>
      </p:sp>
      <p:cxnSp>
        <p:nvCxnSpPr>
          <p:cNvPr id="58" name="AutoShape 13"/>
          <p:cNvCxnSpPr>
            <a:cxnSpLocks noChangeShapeType="1"/>
            <a:endCxn id="46" idx="2"/>
          </p:cNvCxnSpPr>
          <p:nvPr/>
        </p:nvCxnSpPr>
        <p:spPr bwMode="auto">
          <a:xfrm flipV="1">
            <a:off x="4716016" y="2555890"/>
            <a:ext cx="1120611" cy="81022"/>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spTree>
    <p:extLst>
      <p:ext uri="{BB962C8B-B14F-4D97-AF65-F5344CB8AC3E}">
        <p14:creationId xmlns:p14="http://schemas.microsoft.com/office/powerpoint/2010/main" val="13949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arn(inVertic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arn(inVertical)">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arn(inVertical)">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arn(inVertical)">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arn(inVertical)">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arn(inVertic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barn(inVertical)">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barn(inVertical)">
                                      <p:cBhvr>
                                        <p:cTn id="6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48" grpId="0"/>
      <p:bldP spid="49" grpId="0"/>
      <p:bldP spid="50" grpId="0"/>
      <p:bldP spid="51" grpId="0"/>
      <p:bldP spid="52" grpId="0"/>
      <p:bldP spid="53" grpId="0"/>
      <p:bldP spid="54" grpId="0"/>
      <p:bldP spid="55" grpId="0"/>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88640"/>
            <a:ext cx="7920880" cy="1446550"/>
          </a:xfrm>
          <a:prstGeom prst="rect">
            <a:avLst/>
          </a:prstGeom>
        </p:spPr>
        <p:txBody>
          <a:bodyPr wrap="square">
            <a:spAutoFit/>
          </a:bodyPr>
          <a:lstStyle/>
          <a:p>
            <a:r>
              <a:rPr lang="el-GR" sz="2200" dirty="0"/>
              <a:t>ζ</a:t>
            </a:r>
            <a:r>
              <a:rPr lang="el-GR" sz="2200" dirty="0" smtClean="0"/>
              <a:t>. Τα </a:t>
            </a:r>
            <a:r>
              <a:rPr lang="el-GR" sz="2200" dirty="0"/>
              <a:t>διάφορα βακτήρια (μικρόβια) που ζουν στο στόμα μας και τρέφονται με υπολείμματα τροφών, κυρίως ζαχαρούχων, παράγουν οξέα που καταστρέφουν την αδαμαντίνη και την οδοντίνη των δοντιών. </a:t>
            </a:r>
          </a:p>
        </p:txBody>
      </p:sp>
      <p:sp>
        <p:nvSpPr>
          <p:cNvPr id="3" name="Rectangle 2"/>
          <p:cNvSpPr/>
          <p:nvPr/>
        </p:nvSpPr>
        <p:spPr>
          <a:xfrm>
            <a:off x="323528" y="1857013"/>
            <a:ext cx="8496944" cy="4185761"/>
          </a:xfrm>
          <a:prstGeom prst="rect">
            <a:avLst/>
          </a:prstGeom>
          <a:solidFill>
            <a:schemeClr val="bg2"/>
          </a:solidFill>
        </p:spPr>
        <p:txBody>
          <a:bodyPr wrap="square">
            <a:spAutoFit/>
          </a:bodyPr>
          <a:lstStyle/>
          <a:p>
            <a:r>
              <a:rPr lang="el-GR" sz="2200" dirty="0"/>
              <a:t>Να εξηγήσετε γιατί η κατανάλωση σε γλυκά, τσίχλες, καραμέλες, σοκολάτες κ.λπ., σε συνάρτηση με την έλλειψη συχνού βουρτσίσματος των δοντιών, μπορούν να επιδεινώσουν την υγεία του στόματός μας</a:t>
            </a:r>
            <a:r>
              <a:rPr lang="el-GR" sz="2200" dirty="0" smtClean="0"/>
              <a:t>.</a:t>
            </a:r>
          </a:p>
          <a:p>
            <a:endParaRPr lang="el-GR" dirty="0"/>
          </a:p>
          <a:p>
            <a:r>
              <a:rPr lang="el-GR" sz="2600" b="1" dirty="0" smtClean="0">
                <a:solidFill>
                  <a:srgbClr val="FF0000"/>
                </a:solidFill>
              </a:rPr>
              <a:t>Τα γλυκά περιέχουν ζάχαρη η οποία αν δεν βουρτσίσουμε τα δόντια μας μένει πάνω στην επιφάνεια των δοντιών. </a:t>
            </a:r>
            <a:endParaRPr lang="en-US" sz="2600" b="1" dirty="0" smtClean="0">
              <a:solidFill>
                <a:srgbClr val="FF0000"/>
              </a:solidFill>
            </a:endParaRPr>
          </a:p>
          <a:p>
            <a:r>
              <a:rPr lang="el-GR" sz="2600" b="1" dirty="0" smtClean="0">
                <a:solidFill>
                  <a:srgbClr val="FF0000"/>
                </a:solidFill>
              </a:rPr>
              <a:t>Σε αυτό το στρώμα ζάχαρης αναπτύσσονται μικρόβια (μικροβιακή πλάκα) τα οποία μετατρέπουν τη ζάχαρη σε οξέα. </a:t>
            </a:r>
            <a:endParaRPr lang="en-US" sz="2600" b="1" dirty="0" smtClean="0">
              <a:solidFill>
                <a:srgbClr val="FF0000"/>
              </a:solidFill>
            </a:endParaRPr>
          </a:p>
          <a:p>
            <a:r>
              <a:rPr lang="el-GR" sz="2600" b="1" dirty="0" smtClean="0">
                <a:solidFill>
                  <a:srgbClr val="FF0000"/>
                </a:solidFill>
              </a:rPr>
              <a:t>Τα οξέα καταστρέφουν την αδαμαντίνη ουσία κι έτσι παρουσιάζεται η τερηδόνα.</a:t>
            </a:r>
            <a:endParaRPr lang="el-GR" dirty="0"/>
          </a:p>
        </p:txBody>
      </p:sp>
    </p:spTree>
    <p:extLst>
      <p:ext uri="{BB962C8B-B14F-4D97-AF65-F5344CB8AC3E}">
        <p14:creationId xmlns:p14="http://schemas.microsoft.com/office/powerpoint/2010/main" val="268820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4"/>
            <a:ext cx="8352928" cy="923330"/>
          </a:xfrm>
          <a:prstGeom prst="rect">
            <a:avLst/>
          </a:prstGeom>
        </p:spPr>
        <p:txBody>
          <a:bodyPr wrap="square">
            <a:spAutoFit/>
          </a:bodyPr>
          <a:lstStyle/>
          <a:p>
            <a:r>
              <a:rPr lang="el-GR" dirty="0"/>
              <a:t>η. Να μελετήσετε τις πληροφορίες του πιο κάτω φυλλαδίου που ετοίμασε το κέντρο «ΠΡΟΛΗΨΗ και ΥΓΕΙΑ» στο πλαίσιο της εκστρατείας για πρόληψη των ασθενειών των δοντιών.</a:t>
            </a:r>
          </a:p>
        </p:txBody>
      </p:sp>
      <p:sp>
        <p:nvSpPr>
          <p:cNvPr id="3" name="Text Box 115"/>
          <p:cNvSpPr txBox="1"/>
          <p:nvPr/>
        </p:nvSpPr>
        <p:spPr>
          <a:xfrm>
            <a:off x="1187624" y="860361"/>
            <a:ext cx="6304106" cy="5881007"/>
          </a:xfrm>
          <a:prstGeom prst="rect">
            <a:avLst/>
          </a:prstGeom>
          <a:solidFill>
            <a:schemeClr val="bg1"/>
          </a:solidFill>
          <a:ln w="28575">
            <a:solidFill>
              <a:srgbClr val="92D05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1000"/>
              </a:spcBef>
              <a:spcAft>
                <a:spcPts val="0"/>
              </a:spcAft>
            </a:pPr>
            <a:r>
              <a:rPr lang="el-GR" sz="1300" b="1" dirty="0">
                <a:solidFill>
                  <a:srgbClr val="4F81BD"/>
                </a:solidFill>
                <a:effectLst/>
                <a:latin typeface="Cambria"/>
                <a:ea typeface="Times New Roman"/>
                <a:cs typeface="Times New Roman"/>
              </a:rPr>
              <a:t>ΚΕΝΤΡΟ «ΠΡΟΛΗΨΗ και ΥΓΕΙΑ»</a:t>
            </a:r>
          </a:p>
          <a:p>
            <a:pPr>
              <a:lnSpc>
                <a:spcPct val="115000"/>
              </a:lnSpc>
              <a:spcBef>
                <a:spcPts val="1000"/>
              </a:spcBef>
              <a:spcAft>
                <a:spcPts val="0"/>
              </a:spcAft>
            </a:pPr>
            <a:r>
              <a:rPr lang="el-GR" sz="1300" b="1" dirty="0">
                <a:solidFill>
                  <a:srgbClr val="4F81BD"/>
                </a:solidFill>
                <a:effectLst/>
                <a:latin typeface="Cambria"/>
                <a:ea typeface="Times New Roman"/>
                <a:cs typeface="Times New Roman"/>
              </a:rPr>
              <a:t>Τι μπορούμε να κάνουμε για να προλάβουμε τις ασθένειες των δοντιών</a:t>
            </a:r>
          </a:p>
          <a:p>
            <a:pPr marL="342900" lvl="0" indent="-342900" algn="just">
              <a:lnSpc>
                <a:spcPct val="115000"/>
              </a:lnSpc>
              <a:spcAft>
                <a:spcPts val="1000"/>
              </a:spcAft>
              <a:buFont typeface="+mj-lt"/>
              <a:buAutoNum type="arabicPeriod"/>
            </a:pPr>
            <a:r>
              <a:rPr lang="el-GR" sz="1100" b="1" dirty="0">
                <a:effectLst/>
                <a:latin typeface="Calibri"/>
                <a:ea typeface="Calibri"/>
                <a:cs typeface="Times New Roman"/>
              </a:rPr>
              <a:t>Σωστός καθαρισμός των δοντιών. Καθημερινό βούρτσισμα των δοντιών μετά από κάθε </a:t>
            </a:r>
            <a:r>
              <a:rPr lang="el-GR" sz="1100" b="1" u="sng" dirty="0">
                <a:effectLst/>
                <a:latin typeface="Calibri"/>
                <a:ea typeface="Calibri"/>
                <a:cs typeface="Times New Roman"/>
              </a:rPr>
              <a:t>γεύμα (κανονικό ή ενδιάμεσο) και συχνή χρήση του οδοντικού νήματος.</a:t>
            </a:r>
            <a:endParaRPr lang="el-GR" sz="1100" dirty="0">
              <a:effectLst/>
              <a:latin typeface="Calibri"/>
              <a:ea typeface="Calibri"/>
              <a:cs typeface="Times New Roman"/>
            </a:endParaRPr>
          </a:p>
          <a:p>
            <a:pPr algn="just">
              <a:lnSpc>
                <a:spcPct val="115000"/>
              </a:lnSpc>
              <a:spcAft>
                <a:spcPts val="1000"/>
              </a:spcAft>
            </a:pPr>
            <a:r>
              <a:rPr lang="en-US" sz="1100" b="1" u="none" strike="noStrike" dirty="0">
                <a:effectLst/>
                <a:latin typeface="Calibri"/>
                <a:ea typeface="Calibri"/>
                <a:cs typeface="Times New Roman"/>
              </a:rPr>
              <a:t> </a:t>
            </a:r>
            <a:endParaRPr lang="el-GR" sz="1100" dirty="0">
              <a:effectLst/>
              <a:latin typeface="Calibri"/>
              <a:ea typeface="Calibri"/>
              <a:cs typeface="Times New Roman"/>
            </a:endParaRPr>
          </a:p>
          <a:p>
            <a:pPr algn="just">
              <a:lnSpc>
                <a:spcPct val="115000"/>
              </a:lnSpc>
              <a:spcAft>
                <a:spcPts val="1000"/>
              </a:spcAft>
            </a:pPr>
            <a:r>
              <a:rPr lang="en-US" sz="1100" b="1" u="none" strike="noStrike" dirty="0">
                <a:effectLst/>
                <a:latin typeface="Calibri"/>
                <a:ea typeface="Calibri"/>
                <a:cs typeface="Times New Roman"/>
              </a:rPr>
              <a:t> </a:t>
            </a:r>
            <a:endParaRPr lang="el-GR" sz="1100" dirty="0">
              <a:effectLst/>
              <a:latin typeface="Calibri"/>
              <a:ea typeface="Calibri"/>
              <a:cs typeface="Times New Roman"/>
            </a:endParaRPr>
          </a:p>
          <a:p>
            <a:pPr algn="just">
              <a:lnSpc>
                <a:spcPct val="115000"/>
              </a:lnSpc>
              <a:spcAft>
                <a:spcPts val="1000"/>
              </a:spcAft>
            </a:pPr>
            <a:r>
              <a:rPr lang="en-US" sz="1100" b="1" u="none" strike="noStrike" dirty="0">
                <a:effectLst/>
                <a:latin typeface="Calibri"/>
                <a:ea typeface="Calibri"/>
                <a:cs typeface="Times New Roman"/>
              </a:rPr>
              <a:t> </a:t>
            </a:r>
            <a:endParaRPr lang="el-GR" sz="1100" dirty="0">
              <a:effectLst/>
              <a:latin typeface="Calibri"/>
              <a:ea typeface="Calibri"/>
              <a:cs typeface="Times New Roman"/>
            </a:endParaRPr>
          </a:p>
          <a:p>
            <a:pPr algn="just">
              <a:lnSpc>
                <a:spcPct val="115000"/>
              </a:lnSpc>
              <a:spcAft>
                <a:spcPts val="1000"/>
              </a:spcAft>
            </a:pPr>
            <a:r>
              <a:rPr lang="en-US" sz="1100" b="1" u="none" strike="noStrike" dirty="0">
                <a:effectLst/>
                <a:latin typeface="Calibri"/>
                <a:ea typeface="Calibri"/>
                <a:cs typeface="Times New Roman"/>
              </a:rPr>
              <a:t> </a:t>
            </a:r>
            <a:endParaRPr lang="el-GR" sz="1100" dirty="0">
              <a:effectLst/>
              <a:latin typeface="Calibri"/>
              <a:ea typeface="Calibri"/>
              <a:cs typeface="Times New Roman"/>
            </a:endParaRPr>
          </a:p>
          <a:p>
            <a:pPr marL="457200" indent="457200" algn="ctr">
              <a:lnSpc>
                <a:spcPct val="115000"/>
              </a:lnSpc>
              <a:spcAft>
                <a:spcPts val="1000"/>
              </a:spcAft>
            </a:pPr>
            <a:r>
              <a:rPr lang="en-US" sz="1100" dirty="0">
                <a:effectLst/>
                <a:latin typeface="Calibri"/>
                <a:ea typeface="Calibri"/>
                <a:cs typeface="Times New Roman"/>
              </a:rPr>
              <a:t> </a:t>
            </a:r>
            <a:endParaRPr lang="el-GR" sz="1100" dirty="0">
              <a:effectLst/>
              <a:latin typeface="Calibri"/>
              <a:ea typeface="Calibri"/>
              <a:cs typeface="Times New Roman"/>
            </a:endParaRPr>
          </a:p>
          <a:p>
            <a:pPr marL="457200">
              <a:lnSpc>
                <a:spcPct val="115000"/>
              </a:lnSpc>
              <a:spcAft>
                <a:spcPts val="0"/>
              </a:spcAft>
            </a:pPr>
            <a:r>
              <a:rPr lang="el-GR" sz="1100" b="1" dirty="0">
                <a:effectLst/>
                <a:latin typeface="Calibri"/>
                <a:ea typeface="Calibri"/>
                <a:cs typeface="Times New Roman"/>
              </a:rPr>
              <a:t> </a:t>
            </a:r>
            <a:endParaRPr lang="el-GR" sz="1100" dirty="0">
              <a:effectLst/>
              <a:latin typeface="Calibri"/>
              <a:ea typeface="Calibri"/>
              <a:cs typeface="Times New Roman"/>
            </a:endParaRPr>
          </a:p>
          <a:p>
            <a:pPr marL="342900" lvl="0" indent="-342900" algn="just">
              <a:lnSpc>
                <a:spcPct val="115000"/>
              </a:lnSpc>
              <a:spcAft>
                <a:spcPts val="0"/>
              </a:spcAft>
              <a:buFont typeface="+mj-lt"/>
              <a:buAutoNum type="arabicPeriod"/>
            </a:pPr>
            <a:endParaRPr lang="el-GR" sz="1100" b="1" dirty="0" smtClean="0">
              <a:effectLst/>
              <a:latin typeface="Calibri"/>
              <a:ea typeface="Calibri"/>
              <a:cs typeface="Times New Roman"/>
            </a:endParaRPr>
          </a:p>
          <a:p>
            <a:pPr marL="342900" lvl="0" indent="-342900" algn="just">
              <a:lnSpc>
                <a:spcPct val="115000"/>
              </a:lnSpc>
              <a:spcAft>
                <a:spcPts val="0"/>
              </a:spcAft>
              <a:buFont typeface="+mj-lt"/>
              <a:buAutoNum type="arabicPeriod"/>
            </a:pPr>
            <a:r>
              <a:rPr lang="el-GR" sz="1100" b="1" dirty="0" smtClean="0">
                <a:effectLst/>
                <a:latin typeface="Calibri"/>
                <a:ea typeface="Calibri"/>
                <a:cs typeface="Times New Roman"/>
              </a:rPr>
              <a:t>Σωστή </a:t>
            </a:r>
            <a:r>
              <a:rPr lang="el-GR" sz="1100" b="1" dirty="0">
                <a:effectLst/>
                <a:latin typeface="Calibri"/>
                <a:ea typeface="Calibri"/>
                <a:cs typeface="Times New Roman"/>
              </a:rPr>
              <a:t>διατροφή. Έχει ιδιαίτερη σημασία για τα δόντια μας η ποσότητα των ζαχαρούχων τροφών που καταναλώνουμε, και ιδιαίτερα η συχνότητα με την οποία καταναλώνουμε τέτοιες τροφές. Είναι σημαντικό να αποφεύγουμε να τρώμε γλυκά ανάμεσα στα γεύματα, χωρίς να βουρτσίζουμε στη συνέχεια τα δόντια μας, διότι έτσι τα εκθέτουμε λιγότερο στην προσβολή από τα οξέα.</a:t>
            </a:r>
            <a:endParaRPr lang="el-GR" sz="1100" dirty="0">
              <a:effectLst/>
              <a:latin typeface="Calibri"/>
              <a:ea typeface="Calibri"/>
              <a:cs typeface="Times New Roman"/>
            </a:endParaRPr>
          </a:p>
          <a:p>
            <a:pPr marL="342900" lvl="0" indent="-342900" algn="just">
              <a:lnSpc>
                <a:spcPct val="115000"/>
              </a:lnSpc>
              <a:spcAft>
                <a:spcPts val="0"/>
              </a:spcAft>
              <a:buFont typeface="+mj-lt"/>
              <a:buAutoNum type="arabicPeriod"/>
            </a:pPr>
            <a:r>
              <a:rPr lang="el-GR" sz="1100" b="1" dirty="0">
                <a:effectLst/>
                <a:latin typeface="Calibri"/>
                <a:ea typeface="Calibri"/>
                <a:cs typeface="Times New Roman"/>
              </a:rPr>
              <a:t>Χρήση φθορίου για την πρόληψη της τερηδόνας. Μπορούμε να ενισχύσουμε τα δόντια μας με φθορίωση του πόσιμου νερού, με φθοριούχες οδοντόκρεμες, με φθοριούχα στοματικά διαλύματα κ.λπ.</a:t>
            </a:r>
            <a:endParaRPr lang="el-GR" sz="1100" dirty="0">
              <a:effectLst/>
              <a:latin typeface="Calibri"/>
              <a:ea typeface="Calibri"/>
              <a:cs typeface="Times New Roman"/>
            </a:endParaRPr>
          </a:p>
          <a:p>
            <a:pPr marL="342900" lvl="0" indent="-342900" algn="just">
              <a:lnSpc>
                <a:spcPct val="115000"/>
              </a:lnSpc>
              <a:spcAft>
                <a:spcPts val="1000"/>
              </a:spcAft>
              <a:buFont typeface="+mj-lt"/>
              <a:buAutoNum type="arabicPeriod"/>
            </a:pPr>
            <a:r>
              <a:rPr lang="el-GR" sz="1100" b="1" dirty="0">
                <a:effectLst/>
                <a:latin typeface="Calibri"/>
                <a:ea typeface="Calibri"/>
                <a:cs typeface="Times New Roman"/>
              </a:rPr>
              <a:t>Τακτικές προληπτικές επισκέψεις στον οδοντίατρο. Συστήνεται επίσκεψη στον οδοντίατρο κάθε έξι μήνες (πότε ήταν η τελευταία φορά που επισκεφθήκατε τον οδοντίατρό σας;)</a:t>
            </a:r>
            <a:endParaRPr lang="el-GR" sz="1100" dirty="0">
              <a:effectLst/>
              <a:latin typeface="Calibri"/>
              <a:ea typeface="Calibri"/>
              <a:cs typeface="Times New Roman"/>
            </a:endParaRPr>
          </a:p>
          <a:p>
            <a:pPr algn="just">
              <a:lnSpc>
                <a:spcPct val="115000"/>
              </a:lnSpc>
              <a:spcAft>
                <a:spcPts val="1000"/>
              </a:spcAft>
            </a:pPr>
            <a:r>
              <a:rPr lang="en-US" sz="1100" dirty="0">
                <a:effectLst/>
                <a:latin typeface="Calibri"/>
                <a:ea typeface="Calibri"/>
                <a:cs typeface="Times New Roman"/>
              </a:rPr>
              <a:t> </a:t>
            </a:r>
            <a:endParaRPr lang="el-GR" sz="1100" dirty="0">
              <a:effectLst/>
              <a:latin typeface="Calibri"/>
              <a:ea typeface="Calibri"/>
              <a:cs typeface="Times New Roman"/>
            </a:endParaRPr>
          </a:p>
          <a:p>
            <a:pPr algn="just">
              <a:lnSpc>
                <a:spcPct val="115000"/>
              </a:lnSpc>
              <a:spcAft>
                <a:spcPts val="1000"/>
              </a:spcAft>
            </a:pPr>
            <a:r>
              <a:rPr lang="en-US" sz="1100" dirty="0">
                <a:effectLst/>
                <a:latin typeface="Calibri"/>
                <a:ea typeface="Calibri"/>
                <a:cs typeface="Times New Roman"/>
              </a:rPr>
              <a:t> </a:t>
            </a:r>
            <a:endParaRPr lang="el-GR" sz="1100" dirty="0">
              <a:effectLst/>
              <a:latin typeface="Calibri"/>
              <a:ea typeface="Calibri"/>
              <a:cs typeface="Times New Roman"/>
            </a:endParaRPr>
          </a:p>
          <a:p>
            <a:pPr algn="just">
              <a:lnSpc>
                <a:spcPct val="115000"/>
              </a:lnSpc>
              <a:spcAft>
                <a:spcPts val="1000"/>
              </a:spcAft>
            </a:pPr>
            <a:r>
              <a:rPr lang="en-US" sz="1100" dirty="0">
                <a:effectLst/>
                <a:latin typeface="Calibri"/>
                <a:ea typeface="Calibri"/>
                <a:cs typeface="Times New Roman"/>
              </a:rPr>
              <a:t> </a:t>
            </a:r>
            <a:endParaRPr lang="el-GR" sz="1100" dirty="0">
              <a:effectLst/>
              <a:latin typeface="Calibri"/>
              <a:ea typeface="Calibri"/>
              <a:cs typeface="Times New Roman"/>
            </a:endParaRPr>
          </a:p>
          <a:p>
            <a:pPr algn="just">
              <a:lnSpc>
                <a:spcPct val="115000"/>
              </a:lnSpc>
              <a:spcAft>
                <a:spcPts val="1000"/>
              </a:spcAft>
            </a:pPr>
            <a:r>
              <a:rPr lang="en-US" sz="1100" dirty="0">
                <a:effectLst/>
                <a:latin typeface="Calibri"/>
                <a:ea typeface="Calibri"/>
                <a:cs typeface="Times New Roman"/>
              </a:rPr>
              <a:t> </a:t>
            </a:r>
            <a:endParaRPr lang="el-GR" sz="1100" dirty="0">
              <a:effectLst/>
              <a:latin typeface="Calibri"/>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48" y="1988840"/>
            <a:ext cx="745182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5964510"/>
            <a:ext cx="56578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214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1854317"/>
              </p:ext>
            </p:extLst>
          </p:nvPr>
        </p:nvGraphicFramePr>
        <p:xfrm>
          <a:off x="539552" y="1268760"/>
          <a:ext cx="8352928" cy="4193109"/>
        </p:xfrm>
        <a:graphic>
          <a:graphicData uri="http://schemas.openxmlformats.org/drawingml/2006/table">
            <a:tbl>
              <a:tblPr firstRow="1" firstCol="1" bandRow="1"/>
              <a:tblGrid>
                <a:gridCol w="614186"/>
                <a:gridCol w="7738742"/>
              </a:tblGrid>
              <a:tr h="837165">
                <a:tc>
                  <a:txBody>
                    <a:bodyPr/>
                    <a:lstStyle/>
                    <a:p>
                      <a:pPr algn="ctr">
                        <a:lnSpc>
                          <a:spcPct val="115000"/>
                        </a:lnSpc>
                        <a:spcAft>
                          <a:spcPts val="0"/>
                        </a:spcAft>
                      </a:pPr>
                      <a:r>
                        <a:rPr lang="el-GR" sz="2000" b="1" dirty="0">
                          <a:effectLst/>
                          <a:latin typeface="Arial"/>
                          <a:ea typeface="Calibri"/>
                          <a:cs typeface="Times New Roman"/>
                        </a:rPr>
                        <a:t>Α/Α</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l-GR" sz="2000" b="1" dirty="0">
                          <a:effectLst/>
                          <a:latin typeface="Arial"/>
                          <a:ea typeface="Calibri"/>
                          <a:cs typeface="Times New Roman"/>
                        </a:rPr>
                        <a:t>Τρόποι πρόληψης ασθενειών των δοντιών</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39593">
                <a:tc>
                  <a:txBody>
                    <a:bodyPr/>
                    <a:lstStyle/>
                    <a:p>
                      <a:pPr algn="ctr">
                        <a:lnSpc>
                          <a:spcPct val="115000"/>
                        </a:lnSpc>
                        <a:spcAft>
                          <a:spcPts val="0"/>
                        </a:spcAft>
                      </a:pPr>
                      <a:r>
                        <a:rPr lang="el-GR" sz="2000" b="1">
                          <a:effectLst/>
                          <a:latin typeface="Arial"/>
                          <a:ea typeface="Calibri"/>
                          <a:cs typeface="Times New Roman"/>
                        </a:rPr>
                        <a:t> </a:t>
                      </a:r>
                      <a:endParaRPr lang="el-GR" sz="2000">
                        <a:effectLst/>
                        <a:latin typeface="Calibri"/>
                        <a:ea typeface="Calibri"/>
                        <a:cs typeface="Times New Roman"/>
                      </a:endParaRPr>
                    </a:p>
                    <a:p>
                      <a:pPr algn="ctr">
                        <a:lnSpc>
                          <a:spcPct val="115000"/>
                        </a:lnSpc>
                        <a:spcAft>
                          <a:spcPts val="0"/>
                        </a:spcAft>
                      </a:pPr>
                      <a:r>
                        <a:rPr lang="en-US" sz="2000" b="1">
                          <a:effectLst/>
                          <a:latin typeface="Arial"/>
                          <a:ea typeface="Calibri"/>
                          <a:cs typeface="Times New Roman"/>
                        </a:rPr>
                        <a:t>1.</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0"/>
                        </a:spcAft>
                      </a:pPr>
                      <a:r>
                        <a:rPr lang="el-GR" sz="2200" b="1" dirty="0">
                          <a:effectLst/>
                          <a:latin typeface="Calibri"/>
                          <a:ea typeface="Calibri"/>
                          <a:cs typeface="Times New Roman"/>
                        </a:rPr>
                        <a:t> </a:t>
                      </a:r>
                      <a:r>
                        <a:rPr lang="el-GR" sz="2200" b="1" dirty="0" smtClean="0">
                          <a:effectLst/>
                          <a:latin typeface="Calibri"/>
                          <a:ea typeface="Calibri"/>
                          <a:cs typeface="Times New Roman"/>
                        </a:rPr>
                        <a:t>Σωστός καθαρισμός των δοντιών,</a:t>
                      </a:r>
                      <a:r>
                        <a:rPr lang="el-GR" sz="2200" b="1" baseline="0" dirty="0" smtClean="0">
                          <a:effectLst/>
                          <a:latin typeface="Calibri"/>
                          <a:ea typeface="Calibri"/>
                          <a:cs typeface="Times New Roman"/>
                        </a:rPr>
                        <a:t> τουλάχιστο 2 φορές τη μέρα.</a:t>
                      </a:r>
                      <a:endParaRPr lang="el-GR" sz="2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39593">
                <a:tc>
                  <a:txBody>
                    <a:bodyPr/>
                    <a:lstStyle/>
                    <a:p>
                      <a:pPr algn="ctr">
                        <a:lnSpc>
                          <a:spcPct val="115000"/>
                        </a:lnSpc>
                        <a:spcAft>
                          <a:spcPts val="0"/>
                        </a:spcAft>
                      </a:pPr>
                      <a:r>
                        <a:rPr lang="en-US" sz="2000" b="1">
                          <a:effectLst/>
                          <a:latin typeface="Arial"/>
                          <a:ea typeface="Calibri"/>
                          <a:cs typeface="Times New Roman"/>
                        </a:rPr>
                        <a:t> </a:t>
                      </a:r>
                      <a:endParaRPr lang="el-GR" sz="2000">
                        <a:effectLst/>
                        <a:latin typeface="Calibri"/>
                        <a:ea typeface="Calibri"/>
                        <a:cs typeface="Times New Roman"/>
                      </a:endParaRPr>
                    </a:p>
                    <a:p>
                      <a:pPr algn="ctr">
                        <a:lnSpc>
                          <a:spcPct val="115000"/>
                        </a:lnSpc>
                        <a:spcAft>
                          <a:spcPts val="0"/>
                        </a:spcAft>
                      </a:pPr>
                      <a:r>
                        <a:rPr lang="en-US" sz="2000" b="1">
                          <a:effectLst/>
                          <a:latin typeface="Arial"/>
                          <a:ea typeface="Calibri"/>
                          <a:cs typeface="Times New Roman"/>
                        </a:rPr>
                        <a:t>2.</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0"/>
                        </a:spcAft>
                      </a:pPr>
                      <a:r>
                        <a:rPr lang="el-GR" sz="2200" b="1" dirty="0">
                          <a:effectLst/>
                          <a:latin typeface="Calibri"/>
                          <a:ea typeface="Calibri"/>
                          <a:cs typeface="Times New Roman"/>
                        </a:rPr>
                        <a:t> </a:t>
                      </a:r>
                      <a:r>
                        <a:rPr lang="el-GR" sz="2200" b="1" dirty="0" smtClean="0">
                          <a:effectLst/>
                          <a:latin typeface="Calibri"/>
                          <a:ea typeface="Calibri"/>
                          <a:cs typeface="Times New Roman"/>
                        </a:rPr>
                        <a:t>Σωστή διατροφή, πλούσια σε ασβέστιο και αποφυγή των</a:t>
                      </a:r>
                    </a:p>
                    <a:p>
                      <a:pPr algn="l">
                        <a:lnSpc>
                          <a:spcPct val="115000"/>
                        </a:lnSpc>
                        <a:spcAft>
                          <a:spcPts val="0"/>
                        </a:spcAft>
                      </a:pPr>
                      <a:r>
                        <a:rPr lang="el-GR" sz="2200" b="1" dirty="0" smtClean="0">
                          <a:effectLst/>
                          <a:latin typeface="Calibri"/>
                          <a:ea typeface="Calibri"/>
                          <a:cs typeface="Times New Roman"/>
                        </a:rPr>
                        <a:t> γλυκών.</a:t>
                      </a:r>
                      <a:endParaRPr lang="el-GR" sz="2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37165">
                <a:tc>
                  <a:txBody>
                    <a:bodyPr/>
                    <a:lstStyle/>
                    <a:p>
                      <a:pPr algn="ctr">
                        <a:lnSpc>
                          <a:spcPct val="115000"/>
                        </a:lnSpc>
                        <a:spcAft>
                          <a:spcPts val="0"/>
                        </a:spcAft>
                      </a:pPr>
                      <a:r>
                        <a:rPr lang="en-US" sz="2000" b="1">
                          <a:effectLst/>
                          <a:latin typeface="Arial"/>
                          <a:ea typeface="Calibri"/>
                          <a:cs typeface="Times New Roman"/>
                        </a:rPr>
                        <a:t> </a:t>
                      </a:r>
                      <a:endParaRPr lang="el-GR" sz="2000">
                        <a:effectLst/>
                        <a:latin typeface="Calibri"/>
                        <a:ea typeface="Calibri"/>
                        <a:cs typeface="Times New Roman"/>
                      </a:endParaRPr>
                    </a:p>
                    <a:p>
                      <a:pPr algn="ctr">
                        <a:lnSpc>
                          <a:spcPct val="115000"/>
                        </a:lnSpc>
                        <a:spcAft>
                          <a:spcPts val="0"/>
                        </a:spcAft>
                      </a:pPr>
                      <a:r>
                        <a:rPr lang="en-US" sz="2000" b="1">
                          <a:effectLst/>
                          <a:latin typeface="Arial"/>
                          <a:ea typeface="Calibri"/>
                          <a:cs typeface="Times New Roman"/>
                        </a:rPr>
                        <a:t>3.</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0"/>
                        </a:spcAft>
                      </a:pPr>
                      <a:r>
                        <a:rPr lang="el-GR" sz="2200" b="1" dirty="0">
                          <a:effectLst/>
                          <a:latin typeface="Calibri"/>
                          <a:ea typeface="Calibri"/>
                          <a:cs typeface="Times New Roman"/>
                        </a:rPr>
                        <a:t> </a:t>
                      </a:r>
                      <a:r>
                        <a:rPr lang="el-GR" sz="2200" b="1" dirty="0" smtClean="0">
                          <a:effectLst/>
                          <a:latin typeface="Calibri"/>
                          <a:ea typeface="Calibri"/>
                          <a:cs typeface="Times New Roman"/>
                        </a:rPr>
                        <a:t>Χρήση φθορίου </a:t>
                      </a:r>
                      <a:r>
                        <a:rPr lang="en-GB" sz="2200" b="1" dirty="0" smtClean="0">
                          <a:effectLst/>
                          <a:latin typeface="Calibri"/>
                          <a:ea typeface="Calibri"/>
                          <a:cs typeface="Times New Roman"/>
                        </a:rPr>
                        <a:t>( </a:t>
                      </a:r>
                      <a:r>
                        <a:rPr lang="el-GR" sz="2200" b="1" dirty="0" smtClean="0">
                          <a:effectLst/>
                          <a:latin typeface="Calibri"/>
                          <a:ea typeface="Calibri"/>
                          <a:cs typeface="Times New Roman"/>
                        </a:rPr>
                        <a:t>χρησιμοποιούμε</a:t>
                      </a:r>
                      <a:r>
                        <a:rPr lang="el-GR" sz="2200" b="1" baseline="0" dirty="0" smtClean="0">
                          <a:effectLst/>
                          <a:latin typeface="Calibri"/>
                          <a:ea typeface="Calibri"/>
                          <a:cs typeface="Times New Roman"/>
                        </a:rPr>
                        <a:t> οδοντόκρεμες που περιέχουν φθόριο)</a:t>
                      </a:r>
                      <a:endParaRPr lang="el-GR" sz="2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39593">
                <a:tc>
                  <a:txBody>
                    <a:bodyPr/>
                    <a:lstStyle/>
                    <a:p>
                      <a:pPr algn="ctr">
                        <a:lnSpc>
                          <a:spcPct val="115000"/>
                        </a:lnSpc>
                        <a:spcAft>
                          <a:spcPts val="0"/>
                        </a:spcAft>
                      </a:pPr>
                      <a:r>
                        <a:rPr lang="en-US" sz="2000" b="1" dirty="0">
                          <a:effectLst/>
                          <a:latin typeface="Arial"/>
                          <a:ea typeface="Calibri"/>
                          <a:cs typeface="Times New Roman"/>
                        </a:rPr>
                        <a:t> </a:t>
                      </a:r>
                      <a:endParaRPr lang="el-GR" sz="2000" dirty="0">
                        <a:effectLst/>
                        <a:latin typeface="Calibri"/>
                        <a:ea typeface="Calibri"/>
                        <a:cs typeface="Times New Roman"/>
                      </a:endParaRPr>
                    </a:p>
                    <a:p>
                      <a:pPr algn="ctr">
                        <a:lnSpc>
                          <a:spcPct val="115000"/>
                        </a:lnSpc>
                        <a:spcAft>
                          <a:spcPts val="0"/>
                        </a:spcAft>
                      </a:pPr>
                      <a:r>
                        <a:rPr lang="en-US" sz="2000" b="1" dirty="0">
                          <a:effectLst/>
                          <a:latin typeface="Arial"/>
                          <a:ea typeface="Calibri"/>
                          <a:cs typeface="Times New Roman"/>
                        </a:rPr>
                        <a:t>4.</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0"/>
                        </a:spcAft>
                      </a:pPr>
                      <a:r>
                        <a:rPr lang="el-GR" sz="2200" b="1" dirty="0">
                          <a:effectLst/>
                          <a:latin typeface="Calibri"/>
                          <a:ea typeface="Calibri"/>
                          <a:cs typeface="Times New Roman"/>
                        </a:rPr>
                        <a:t> </a:t>
                      </a:r>
                      <a:r>
                        <a:rPr lang="el-GR" sz="2200" b="1" dirty="0" smtClean="0">
                          <a:effectLst/>
                          <a:latin typeface="Calibri"/>
                          <a:ea typeface="Calibri"/>
                          <a:cs typeface="Times New Roman"/>
                        </a:rPr>
                        <a:t>Τακτικές προληπτικές επισκέψεις στον οδοντίατρο</a:t>
                      </a:r>
                    </a:p>
                    <a:p>
                      <a:pPr algn="l">
                        <a:lnSpc>
                          <a:spcPct val="115000"/>
                        </a:lnSpc>
                        <a:spcAft>
                          <a:spcPts val="0"/>
                        </a:spcAft>
                      </a:pPr>
                      <a:r>
                        <a:rPr lang="el-GR" sz="2200" b="1" dirty="0" smtClean="0">
                          <a:effectLst/>
                          <a:latin typeface="Calibri"/>
                          <a:ea typeface="Calibri"/>
                          <a:cs typeface="Times New Roman"/>
                        </a:rPr>
                        <a:t> (2 φορές το χρόνο).</a:t>
                      </a:r>
                      <a:endParaRPr lang="el-GR" sz="2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075971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RUUEhQWFRQXFxcWGRgVGBcVGBYZGRwYFhcXGhwYHCggGBomIBceITEiJSkrLi8uFx8zODQsNygwLisBCgoKDg0OGxAQFywmHyQ0LC4sLCwtLDctLCwsLC0sKywsLDc0LSwsLCwsLDcsLDcsLCwsLCwsLCwsLCwsLCwsLP/AABEIALAA0AMBIgACEQEDEQH/xAAcAAACAgMBAQAAAAAAAAAAAAAABQQGAgMHAQj/xABPEAACAQMBBAQGDQgIBQUAAAABAgMABBESBRMhMQYiQWEHMlFxgZEUIzRDUnJzdJKhsbPBM0JTYmOCk6IVJJSywtHS1ERUw9PwFyWDo/H/xAAaAQEAAgMBAAAAAAAAAAAAAAAAAgQBAwUG/8QAMBEAAgIBAgMECAcAAAAAAAAAAAECAxEEIQUSIjFxocETMjNBUWFysQYkQlKR0fH/2gAMAwEAAhEDEQA/AOuzX0jE+x41kAJBeSQxJkcGCkI5Yg92OB45GK1veXYGTDbAeU3Ug+22rVsS7WPZ0EsjaVFtHI7H4gZ2PlJOT5Sc+WtWztlLMN/dRBpH4qkqh9wp8VADkK2PGI5k9woCX7KvP0Ft/apP9tXvsm8/QW39pl/2tR/6AttR3I3D8ybdt0c+UqvVP7ymi1vZIZVhuWVlf8lNgJqYc45ByD44gjg2DwBHECR7IvP0Ft/aZP8AbVoutqXEa6pI7RF5Ze7dRnyZa2qVd7YUOY0R5ZAOKoOqvkDuequfJnPdWjZ+yMOZrjS87dpGpYl7I49XIcOJwCx49wAwtdqXEgzHHZuPKl27D1i2rcLm8/QW39pl/wBrRebFgkbUUCyDlJH7XIM+RlwezkeHDlWGybp1ka3mbU6qHR8ad9GTgsQOAdTgNj4SnhqxQGxbm6HGS3j09u6naR/QrwoD9L10wtpg6hlOQe3/APeR7CPKDW6luxOUo7BNJgeTiDw8nPPpoBlRRRQHjcqST7y4kKxyGOBCVdkxrkfhlFY8FVeROMk8BjFSdu7QaOI7sAzORHEDyMjZxnuGCx7lNL5WNvHDZ2/WlK4DOCwVVxvJ5ADxyTyyNTNz5kYbwCFPdtaSIypcvATu5N57ZoJOI5VZm1YJ6pHbqU8NJy+G1P2E/wBAf6qXxAytPZXJ3itFqV8Kpkik1I4wvDUhHEgDg6Gp/R67aS2jMhzIBokI5bxCUc+llJ9NE8rIMv6U/YT/AEB/nR/Sn7Cf6A/zpjRWQLv6U/YT/QH+dSrebWurSy8eTjB+2t9V7buwmmm1hYpAURRvSQYijO7aOowIlDBH8XqoM6+QAaWl+sjEKGwMjUVOltJ0tg9x4f51MzVYl6Pyan4RMhLMysTi6LOHXfdQ6NCgoPHyCM40gVpsNhTJcE6IwgWBtQYgZSW6fdqNPHSsoGTjgFxzIUC25rGSQAEnkBk4BJ4dw4nzCqrs3ovJEGwIg4jjVHBYlpYiW38nUB1TZG8AJOI16zEgrs2h0MikC40avY1xbmV0RpCZgvtxIAywKtwGke2tjHIgWWJsgHBGQDg8x3HvrZmq7fdH2lYlmCqdD6ASQshZN8wbSG8WPCkYOZJM/m6WOxLXdq6BQiCRtCgAAJwwFA4Ad1AV3YObiK1i5QQQ27SftJd2jRx8+SDDt5SU8hplcs9zI8SsyQRnTIykq8smOKKw8RF4aiOJJwMaTlb0CuxHshJm4hY2kbvCLn7Fp5sC0MVvErePpDOeWZG60h9LE1pum4rYyiLN0YtSoCQRxkeK8SrHIhHIqyjIPn59ueNRxtDEe52jFngA0giaSCXH5/ANuyeelsYPInnVhIoAqtC1xM4FFnta3VAlqhkxwCxIQo72YgKvpOa3pswPxuMSNz05JjTuUdvxiMnu5UxNArM7XIYFF3F7FG8iDGNeMkS5PVHN0HYy4zpHMZ4ZxRt/8ml3D12hG8GnjvIWAMqDHPKgMP1kWmxpT0f9rea2/NjKyR90UuohfQ6uO4Ba20WN7MNDmCYOoZSCrAMpHEEHiCO6oWxvfvl5PwrR0Xj0QmPhiOWWNQOQQMSi+hSB6KkbG9++Xk/CrJEY0UUUBX3uEa4lmkOmK0UjUTwDsoeZyP1U0gH9Z692BbNpaeVSs0+lmB5xoM7qE/FDHP6zN5aWW4EsECE59lTyTNn9GrNLjvGAi+Y1aqraif6TKFW1xolt5vgvumP6k2Fx9NUPordsYaZLlOHCbUMeSREfOPOWqFtjo6jwSLGpEmklMvJjWvWjz1uWRUKwtYHuEcK4S5gUqC8oKyQsdat1uDkSgY/Yt5KlQ+nAZcaKXf0JD8Fv4kn+qj+hIfgt/Ek/1VvMDAmvNVQU2NCCCFbIII68h4jj2tUPaWxzJcLINBGIgC2dUO7dnZo+BGZAwRuK8EXxuQAn7P2ksy6lDBcKwLLgOrcVZTyIOOXMcMgZGZIOKq1t0bkVFVhFKE0DduTu5mVZFeaQlDiRy6sRhuMQ6xJyJmzujoQqJX30axqulwG1ylVjklcMDkkICOPOSXOcjSA6Fx1tODy1ZwdPPAGeRJweA8neM7ddVjZ/RgwRhYigZYIIlIXSN5btIySEAcQ+9OoDBGCATnI2Q9H906snXbexdc416AgWRmOAMswLNpAznlwFAWWvAK9ooDnmyl07CnQfm2z58zQK/wBj1e3qqbAtg0KQN4l1YQ/SWMRS/wArxfRNPtg3RltYJG8Z4Y3PnZQT9dVdR2Iyil+EDpZd2VwiRCHduhYF0dizKcOuQ6jAyv0qk9FvCHFcHd3AWCXhjU3tb/FY4wf1Tx8majeGaAG3t5MDKzac9oDqcgecqD+6K5Swzz41SnPlaPU8N4TTrdJlbSTe59LhvJx81cz8JPTNlb2NayaSBmWVOJU81RTyB7T6PLXOIrmRQFSWZVHAKsrqo8wBwBWeytn76aK3XgJHVDjgQp8cjv0g1lWJvCJ1fh96fNt8k4xTeDv/AEYvGmtIJZBh3jRj2DJAyR5M86wl4bQhPw7ecH9x4Cv99vXTOGMKoVQAAAAByAHAAd1VnpvOYlEwOCIbqMH9Z4i6+bjEK31PrPKyGPRuMSWuojKztJKBxHVkcunL9XBrDZGxoTvcqeEzjx37v1qdWlsI0RF8VFVR5lGkfZUTY3v3y8n4VfIETZtuI72dEyF3Fs2CzMAS92CRqJwTpH0R5KeClNt7vn+bWv3l5TegKZ0V4+wR+jsD6C7Qr/0iPXU/pzdvFYTyROUdVyGGMjiM8+6oPRAj2RcJjG4VIceT266cetGQ1M6eD/266+SeqN3rm2pLmSZX/Bj0plud5BO2uRAHRzjLqTghscMg449oYeSnm1djPlnt25sHMecHWPfYWPCOXyhgVbkQOJPKugW0txfwsThXJibydfAU/SA9dd3ArVCbW50eL6RafUOMVs8NCLZO3z1VuQAS2jeKCFD9iSocmBzngCSp4YJyM2Wqd02t0jhkuDwXdtHPj86Mg6GP6yNghuwFvRadn6t0mvi2hdXnwM/XXQrnzLJySRRRXmamD2isTIM4zxo1UBlRWIeshQBRRRQFNmnFvZW0z8PYehJcdiqu5l58ccmHLICmnHRi3MdnbI2dSwRA58ukZ+uqR0r6G3t/PPNb3zRQSIYd0wyrqvVcYXA0lgRk5PfjFQtndE9szRRyjbLASIkgGg8A6hgOffWi5ZXaZQ38Mr/1SEeW4X6kkb8K5fYWUk8qRQrqkc4A5DyliewD/wA5imHhB2JtGAwR3O0TcB946jSQEKaVz35Eh9RrV0C6JX9w0ssF6YN3pTXpJ1FhqZRjlgBSfjCqcqotrMkel0Ovs0mgbjB7vaW2P7JvSDoZdWke9cK8Q8ZoyTu+9lPHT3jPfijwfKDtK3z2FiPPpbH2mrLN0D2w6sj7YLKwKkFDgg8COdcvl2XeWtwyrclZYHZQRwORkKR5Mqc+Zqz6KCakmvElRxXUauizTyi5Sa2xg+o1qt+EWzMuzbkKcMsZdTywV4+rGR6apGx+je1bmFZodtlkYcOocg9oIzwIPAisNv8AQ7a6WszSbXLosblk0EalAOV59oqcYJNdR5ppp4aOxs2KX7DOUdx4skjuvepOA3mOMg9oIPbVO2J0R2lFLqur8XsWDmGQMqsew54jI8hGKvdlciRQ65wcgg8wQSGU94II4cOHDNXyBAtvd8/za1+8vKb0otvd8/za1+8vKb0BXLRY4r+4xpBmjilzkZZoy0UnqBj+nUrbkay200YZcvHIo4jmVIH11z7pH4IbJ7pZWkuc3E8hfDx4VnDydX2rgNQxxzzrL/0L2f8Apbv+JF/2aq2xjzZbJReGcyV9SDGOsM8+PLs767x0c2pcTWkEh3BLRqSTI4JOOJI0cCedcG6U9DorS5nizLpjOVLFclSoYE4Xz+quj2fgNsTGhkkuhIUUuFeLAYgagPajwz31qhGCys+B2uLX2XwrnOKWVt1Z/wALZ0wE0tlPE4g0yLuziVsjWQuRlO+nq3NxyAtvJ+Vf/RXMbvwK2CvCiyXRMjkHMkXBVVnYj2rnwA9NWHo54ILKzuY7mKS5LxElQ7xlTkFeIEQPI+WrVSWNjiMuG9uvgQfxJP8At0q2nJeAyPCXLqVCQ6E3UhMWrJZkD43hxnWo4dnGrMBXuK2mCkTrPK0QG/dEfeLNJbrHM2mS1BRgYV3anXLnCIxEQOcA5w2ZtW7bWCZmkUqJUMAVIQUR5TEd0N4ysxCjVJlQDh/GN7xWIQeQceff2UBU7O4lRoVLukBISLMcatKSWLb+NlVx1QCu7VSPbCwwKtooxXtAFFFFAKuivuG1+bw/drUfoquLOBT+Ygj/AIZKf4akdFvcNr83h+7WtPR4+1uD+bNOP/sdv8VVtQukyjmXhemBvY1+DAPRlmJ+wVefBvs7c7PhyMNIDK3nfiPqx6q5v4WSTtCQDiTDEo87agB6zXbLeIIioowqgKO4AYAqrjdna1lnLoqK+9+InXa7ez2tyBuzEpVscpOszKT3qQR8Rq5t4V9nbq9WUDqzxkn48eFb1hl9VXm6Obea8GTonNwuBkmOHET6ceWNWx8bvqJ4WbHeWG8HEwyJICPgnKN6MNn0Cp2V9PeVuF6j0OqhL54/nYheBm6zBcRZzolDAeRZFH+JWNW3pcM2F383mPqRj+FUDwMygT3aZ4tHCwHcjSg/3xXQelh/qF382n+7eo19sTPFYcmrsXzHlLdje/fLyfhTKluxvfvl5PwrpHMNVt7vn+bWv3l5TelFt7vn+bWv3l5TegFHSXqwiTON3LE58wcBv5SaYGo3SG23tpPGObxSKPOVIH117YXG8iSQcnRH+kA341V1K7GSRyfwh24O2IM4IkNoGB7fbdOD6BXYBXKvCOuNr2fntj6pyPxrqoqu0XtTJuqruf3YrhGu/PkggAHxp2yfSFgX+JTuk+xBmS5b4U5HoRETH1fXTir9axFHPYUUUVMBRRRQBRRRQBRRRQCrov7htfm8P3a1q2QSJLlT2TZHmdEf8TW3ov7htfm8P3a1pg6t9MOySGFx8ZGlR/qMdablmJlHL+nS523GDyL2YPeNa5+2undIrl1j3cJxNMd1GeegkEtJ+4oZvQB21zDp4M7aQA4JezwfIda8a6fbR676RyOrDEkSdzSEySn6KxD11XrjmWDpa72VP0+bGdtZRxxLEqgRqgQL2aQNIHfwqsPZmTZU1ucs0cUsHHm26ysZPeQqn01b2FJLA6bu4jIwHWKde/UGif1GNT+/Vi1dJzoPEkzj/g3vNG0YCM4kDR+cMpYZ+hXYOlpxYXfzeYekxsB9tcX6LQbracEefydw0efiF0+wV2rpIuqEx8948ceO5nXV/LmqVfuR2eONSvU174pjuluxvfvl5PwplS3Y3v3y8n4V0ziGq293z/NrX7y8pvSi293z/NrX7y8pvQAaR9Fl02scec7rVD/CZox9SinZpPsjhJcJ8GYkeZ0R/tJrRqF0mUcz8NOpLqCVeYhYj40Thx9bCuuq2eI4g8RXM/Dba5W1fsDSxH/5FVv+l9dXnorPvLK2fnmGP16QD9dUzoX4emqf1LxMujPGOQ/t5/qkYfhTmlHRlfaSfhSzt65Xx9VN66Mew5wUUUVIBRRRQBRRRQBRRRQCrot7htfm8P3a1q2ihF5bP2FZ4T+8ElH3J9dbuivuG1+bw/drWHSHA3Dn82dP59Uf+OoTWYsHOdu2286RQqRkAwue7QjNn14romxvy138sv3UVVKyti3SKVmIOi3DjhjgQiD08/XVs2CPbLr5cfVFFWir1i1qbOZQXwQ5NJdpDTd20mcahNCR5dYWUekGHH7xp2aU9I+EaOMdSaFuPYC4Rj6mNb5LMcFU5NPDo6QYxgeyQw/eTP25rqu0TqubaPj40kx80a6eP70q1zvpHHjpDD3mE/U4/Cuhwde/f9lboB55ncv9UCVUqj1nR10+aNbf7UO6W7G9++Xk/CmVLdje/fLyfhV45xqtvd8/za1+8vKb0otvd8/za1+8vKb0B41JYurfyDslgjYeeJ5Fc+qSP1U6NJtpri7tn8onh+mqyfbDWu1Ziwis+GGDVYo3wJ4z9LKf4qd9DyI9m2xJ6qwIxPdp1GlvhWx/Rr5+HFjz61xW1IyNjRoDxktoogR5ZVSMf36pRWS5Kf5eK+b+yHnRWIrZW4bxt0jN8ZgGb6yabViq45cqyrolMKKKKAKKKKAKKKKAKKKKAV9FfcNr83h+7WsOlZxayOfe9Mv8NlkP1Kaz6K+4bX5vD92tSdrWu9gli/SRun0lK/jWH2ApkqFOkKHP5W0Oe/Sx/wBI9dWTYf5W7H7cH1xRGqsbkPtPZUx5zWUx85KxOB/MatuyVxNdd8qH1xRVXrW5ObzgamlfSi3MlncKvjGJ9PxgpK/WBTU1iasEDmHSCVX25s6ReKyRq/oIlKn1GrxsjBnum/aInoSNT9rGub3qGK/2SeJCl7XOOOYHKD1q+fQa6TsE5EzDtnk/lwv4VorWJG+55jHu82OKW7G9++Xk/CmVLdje/fLyfhVg0Gq293z/ADa1+8vKb0otvd8/za1+8vKb0AGlHSEYWJ8Z0TxHzBjuz/fpvS3pDatLazRp47Rto+OBlD9ICsS3QKz4VwTs1/lIf761MtMGz2eh/O9i/wAqCT/Bn0VB8Il0suyTKviPuXHxWZSPqNSOjALLYx8xDaJM/c0iiOEfREp9AqnUt8FiXsV3vyLlRRRV0rhRRRQBRRRQBRRRQBRRRQCroqf6ja/N4fu1pm5pTGJLcaI4jNEPFEbIrpnJCaZCq7teQIbIGkacDNZNtOU/8HcfStf9xQHO7jq7T2VCAQYDdRcfgqVCfyBT+8K6B0ffXv5RxWSZtPmjCxZ7xlDVe29saWa4iuYoLmGZFdNX9VYFZAFZgPZIxIAow3cMg4FP7K5aKNI47G4VEUKoDWvAAYA90VrjDDySlLKS+A8NeE0r/pWX/krj6Vr/ALisLbaMmhjuXkIkKaE3QZQAD1tciqccuBPMVsIlF8I2qJZXRSXtrm1vl71fMThcd6Nn44q+9HYGW3UuulnZ5Sp5rvGL6T3gEA+aoN6gldJJNnTM8fiMxtSV4g/8xg4IBGeRGRU1dpyj/g7j6Vr/ALiopYM52G1Ldi+/fLyfhWB2hO3BLV0PwpnhCDyk7qR2JxxAwM4xledTLG2Ea6QSTkksebMTkk/+cgB2VIwQbb3fP82tfvLym9KLc/1+f5ta/eXlNs0B7XjVGnv0TVqbxdOrAJI1Z08AD5K3pICARxB4gjiCDyIPbQHM/CafY+zbqA8FyJISeRUvqeMeQoeOPgsMcji5dFNnGOEMylXcLwPjKiKEiQ94UZI8rGmd7ZxyqBLGsgBDAOAwDKQVbB7QeRrZNOqKWY4UcyaioJbmcvGDdRWOqsJp1VSzHAHMmpGDbRWi2ulkXUhyD/5jjyPnrbqoDKisdVYLOpYqDkrjI8mc4+ygNtFYPKFBLEAAZJJwABzJzyFeJKCARyIBHZwNAbKK8Br2gPMUYr2igPMUYr2igPMUu2N798vJ+FMqW7G9++Xk/CgGOKMV7RQHmmgCvaKAX3Oyg0hlEkkbsioShAyqF2XOpTyMjeulvSAz+yYFhWQgxTFtDaVBWW0cassBqKh1HPxm5DUasVIOk22mt9OkLxSWTrZO8aPRpt0wRiWTWdPjeIeq3YBHNjctKikyLGpmWQiXTvVkkR0KaH1DQqFcnSRqwuQTUbYllPaxW+sSMwARkRtahVgwqKudC9deDHHPmBwrdNt2ZcNmF4zIYgVVhjC6t6W3hBTm2Pg/ndtSFvpRYySQlZZI1kKnDyLPoBbqgPnrchgnB8vKgJm0tnl5oJA0g0P1gkssYZcNpyqsFcBiCcg8B28qRdH7O5mgtjPv0UrEz6pSrkex92ysVfUDvAH5g5YE8dQE87acSqhkgOWjXkQZA4Vt9GN4epx0/ncR43ZXm2tuyRNKECM6KdMJDGWU7veB1wclAeqQFPEHiOVAK9jC9miRn3wIiIfWwTeNJ7GkOldQKkCOVMkLpMo04BYhwllIbaRSrgl1ZVkk1voBRtIYu2HwCAdXBsHI50rv9q65kWCTIEmtZRI7q6by0SRAFcI3G4IBOQugjGTkM+jW3GuHIYx/kkl0qDqRnJ1QNlj14sDXwH5VOqn5wGj2HcmRSRLp6m7BlHtQEjGTfgPiYtGVUflMFTyJLHKXYsrQurSSsytEI9M8sbNHE2RllkGZHVmDMT1jpzyBFnxRQFV2ps664iNpMDfCMrKRpdhF7HlcswLxppfUp1ZLDqvzE7Z1vMJwX1CNFnBJcMJTLLHJEVAYnqIrL1gCNWFyM08xRQFLs9jXEaJrNxKu5thKguZC7yqs4m0M8o09ZoycMoYL24xUsbNvN0FE2JDBxckkC5RDGGHP2p2YPjTgbogr18LacV5igEmy0nMwLqyRCNl0u6uSSUMWcM3XUCQM2eO8Xi2Oq8oxRQBRRRQBRRRQBS3Y3v3y8n4UxIpYNlOrOUuHUO5fSFiIBOM4JQnHCgGmawklCgliAACSTwAA4kknkKgewJv+ak+hD/oqPtHZUkkE8RmLmWGSMa1RVBdSoJ0KDjjQBdbcUD2vSzYc4dmiOVMa6caC4JMqDxfzh5Rnfb7TUBRPpil0hnUMXSM4yVMmlRyGeOOHZitEnR5WJdnZpSHGtgMdbdYOlNI4GGM8MHq8+Jr0bAViTK5kLR7uTKriRSMMuSCyofghsZ4nJJJAZWd4koJQ5wcHIKkHnghgCOBzxHbW0io2zrZ41IeQyHUSCRjC9i8zkjtPb5AOFS6Aw017isqKAx00YrKigMAteqKyooAooooAooooAooooAoooo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57385"/>
            <a:ext cx="5760640" cy="487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646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2.gstatic.com/images?q=tbn:ANd9GcRVNy26GJcgmYv8cxYJCPD-NfmUNT2rkJpT9hY-j3tnaVsTpejOH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85089"/>
            <a:ext cx="8337468" cy="519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007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vardouniotis.gr/assets/components/phpthumbof/cache/image001.fad0d3a4e65478d7cb366efae701cf2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92" y="260420"/>
            <a:ext cx="7657924" cy="633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36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a:xfrm>
            <a:off x="323528" y="757148"/>
            <a:ext cx="8424936" cy="48320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l-GR" sz="2800" dirty="0" smtClean="0"/>
              <a:t>1.</a:t>
            </a:r>
            <a:r>
              <a:rPr lang="en-US" sz="2800" dirty="0" smtClean="0"/>
              <a:t> </a:t>
            </a:r>
            <a:r>
              <a:rPr lang="el-GR" sz="2800" dirty="0" smtClean="0"/>
              <a:t>Κατά </a:t>
            </a:r>
            <a:r>
              <a:rPr lang="el-GR" sz="2800" dirty="0"/>
              <a:t>το πρώτο στάδιο της κατάποσης, ο βλωμός μεταφέρεται από τη </a:t>
            </a:r>
            <a:r>
              <a:rPr lang="el-GR" sz="2800" b="1" dirty="0" smtClean="0">
                <a:solidFill>
                  <a:srgbClr val="FF0000"/>
                </a:solidFill>
              </a:rPr>
              <a:t>στοματική κοιλότητα </a:t>
            </a:r>
            <a:r>
              <a:rPr lang="el-GR" sz="2800" dirty="0"/>
              <a:t>στον </a:t>
            </a:r>
            <a:r>
              <a:rPr lang="el-GR" sz="2800" b="1" dirty="0" smtClean="0">
                <a:solidFill>
                  <a:srgbClr val="FF0000"/>
                </a:solidFill>
              </a:rPr>
              <a:t>φάρυγγα</a:t>
            </a:r>
            <a:r>
              <a:rPr lang="el-GR" sz="2800" dirty="0" smtClean="0"/>
              <a:t> </a:t>
            </a:r>
            <a:endParaRPr lang="el-GR" sz="2800" dirty="0"/>
          </a:p>
          <a:p>
            <a:endParaRPr lang="el-GR" sz="2800" dirty="0"/>
          </a:p>
          <a:p>
            <a:r>
              <a:rPr lang="el-GR" sz="2800" dirty="0" smtClean="0"/>
              <a:t>2. Κατά </a:t>
            </a:r>
            <a:r>
              <a:rPr lang="el-GR" sz="2800" dirty="0"/>
              <a:t>το δεύτερο στάδιο της κατάποσης, ο βλωμός μεταφέρεται από τον </a:t>
            </a:r>
            <a:r>
              <a:rPr lang="el-GR" sz="2800" b="1" dirty="0" smtClean="0">
                <a:solidFill>
                  <a:srgbClr val="FF0000"/>
                </a:solidFill>
              </a:rPr>
              <a:t>φάρυγγα</a:t>
            </a:r>
            <a:r>
              <a:rPr lang="el-GR" sz="2800" dirty="0" smtClean="0"/>
              <a:t> </a:t>
            </a:r>
            <a:r>
              <a:rPr lang="el-GR" sz="2800" dirty="0"/>
              <a:t>στον </a:t>
            </a:r>
            <a:r>
              <a:rPr lang="el-GR" sz="2800" b="1" dirty="0" smtClean="0">
                <a:solidFill>
                  <a:srgbClr val="FF0000"/>
                </a:solidFill>
              </a:rPr>
              <a:t>οισοφάγο</a:t>
            </a:r>
            <a:endParaRPr lang="el-GR" sz="2800" b="1" dirty="0">
              <a:solidFill>
                <a:srgbClr val="FF0000"/>
              </a:solidFill>
            </a:endParaRPr>
          </a:p>
          <a:p>
            <a:endParaRPr lang="el-GR" sz="2800" dirty="0"/>
          </a:p>
          <a:p>
            <a:r>
              <a:rPr lang="el-GR" sz="2800" dirty="0" smtClean="0"/>
              <a:t>3. Κατά </a:t>
            </a:r>
            <a:r>
              <a:rPr lang="el-GR" sz="2800" dirty="0"/>
              <a:t>το τρίτο στάδιο της κατάποσης, ο βλωμός μεταφέρεται από τον </a:t>
            </a:r>
            <a:r>
              <a:rPr lang="el-GR" sz="2800" b="1" dirty="0" smtClean="0">
                <a:solidFill>
                  <a:srgbClr val="FF0000"/>
                </a:solidFill>
              </a:rPr>
              <a:t>οισοφάγο</a:t>
            </a:r>
            <a:r>
              <a:rPr lang="el-GR" sz="2800" dirty="0" smtClean="0"/>
              <a:t> στο </a:t>
            </a:r>
            <a:r>
              <a:rPr lang="el-GR" sz="2800" b="1" dirty="0" smtClean="0">
                <a:solidFill>
                  <a:srgbClr val="FF0000"/>
                </a:solidFill>
              </a:rPr>
              <a:t>στομάχι</a:t>
            </a:r>
            <a:r>
              <a:rPr lang="el-GR" sz="2800" dirty="0" smtClean="0"/>
              <a:t> </a:t>
            </a:r>
            <a:r>
              <a:rPr lang="el-GR" sz="2800" dirty="0"/>
              <a:t>με περισταλτικές κινήσεις που γίνονται με τη βοήθεια του μυϊκού χιτώνα.</a:t>
            </a:r>
          </a:p>
        </p:txBody>
      </p:sp>
    </p:spTree>
    <p:extLst>
      <p:ext uri="{BB962C8B-B14F-4D97-AF65-F5344CB8AC3E}">
        <p14:creationId xmlns:p14="http://schemas.microsoft.com/office/powerpoint/2010/main" val="1928815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16969"/>
            <a:ext cx="8280920"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l-GR" sz="2400" dirty="0" smtClean="0"/>
              <a:t>2.2.3.2:  Δοκιμάστε</a:t>
            </a:r>
            <a:r>
              <a:rPr lang="el-GR" sz="2400" dirty="0"/>
              <a:t>, καθώς καταπίνετε, να εκπνεύσετε από τη </a:t>
            </a:r>
            <a:endParaRPr lang="el-GR" sz="2400" dirty="0" smtClean="0"/>
          </a:p>
          <a:p>
            <a:r>
              <a:rPr lang="el-GR" sz="2400" dirty="0"/>
              <a:t> </a:t>
            </a:r>
            <a:r>
              <a:rPr lang="el-GR" sz="2400" dirty="0" smtClean="0"/>
              <a:t>              μύτη </a:t>
            </a:r>
            <a:r>
              <a:rPr lang="el-GR" sz="2400" dirty="0"/>
              <a:t>ή το στόμα. </a:t>
            </a:r>
          </a:p>
          <a:p>
            <a:r>
              <a:rPr lang="el-GR" sz="2400" dirty="0" smtClean="0"/>
              <a:t>               Τα </a:t>
            </a:r>
            <a:r>
              <a:rPr lang="el-GR" sz="2400" dirty="0"/>
              <a:t>καταφέρατε; </a:t>
            </a:r>
            <a:r>
              <a:rPr lang="en-US" sz="2400" dirty="0" smtClean="0"/>
              <a:t>……….       </a:t>
            </a:r>
            <a:r>
              <a:rPr lang="el-GR" sz="2400" dirty="0" smtClean="0"/>
              <a:t>Ακουμπήστε </a:t>
            </a:r>
            <a:r>
              <a:rPr lang="el-GR" sz="2400" dirty="0"/>
              <a:t>τον λάρυγγά </a:t>
            </a:r>
            <a:r>
              <a:rPr lang="el-GR" sz="2400" dirty="0" smtClean="0"/>
              <a:t>σας</a:t>
            </a:r>
          </a:p>
          <a:p>
            <a:r>
              <a:rPr lang="el-GR" sz="2400" dirty="0"/>
              <a:t> </a:t>
            </a:r>
            <a:r>
              <a:rPr lang="el-GR" sz="2400" dirty="0" smtClean="0"/>
              <a:t>               </a:t>
            </a:r>
            <a:r>
              <a:rPr lang="el-GR" sz="2400" dirty="0"/>
              <a:t>(μήλο του Αδάμ) </a:t>
            </a:r>
            <a:r>
              <a:rPr lang="el-GR" sz="2400" dirty="0" smtClean="0"/>
              <a:t>και συνειδητοποιείστε </a:t>
            </a:r>
            <a:r>
              <a:rPr lang="el-GR" sz="2400" dirty="0"/>
              <a:t>την κίνηση </a:t>
            </a:r>
            <a:r>
              <a:rPr lang="el-GR" sz="2400" dirty="0" smtClean="0"/>
              <a:t>που</a:t>
            </a:r>
          </a:p>
          <a:p>
            <a:r>
              <a:rPr lang="el-GR" sz="2400" dirty="0"/>
              <a:t> </a:t>
            </a:r>
            <a:r>
              <a:rPr lang="el-GR" sz="2400" dirty="0" smtClean="0"/>
              <a:t>               κάνει </a:t>
            </a:r>
            <a:r>
              <a:rPr lang="el-GR" sz="2400" dirty="0"/>
              <a:t>καθώς καταπίνετε.</a:t>
            </a:r>
          </a:p>
          <a:p>
            <a:r>
              <a:rPr lang="el-GR" sz="2400" dirty="0"/>
              <a:t>	</a:t>
            </a:r>
            <a:r>
              <a:rPr lang="el-GR" sz="2400" dirty="0" smtClean="0"/>
              <a:t>  Πώς </a:t>
            </a:r>
            <a:r>
              <a:rPr lang="el-GR" sz="2400" dirty="0"/>
              <a:t>κινήθηκε ο λάρυγγάς σας κατά την κατάποση; </a:t>
            </a:r>
            <a:endParaRPr lang="en-US" sz="2400" dirty="0" smtClean="0"/>
          </a:p>
          <a:p>
            <a:r>
              <a:rPr lang="en-US" sz="2400" dirty="0"/>
              <a:t> </a:t>
            </a:r>
            <a:r>
              <a:rPr lang="en-US" sz="2400" dirty="0" smtClean="0"/>
              <a:t>               ……………………………………</a:t>
            </a:r>
          </a:p>
          <a:p>
            <a:r>
              <a:rPr lang="el-GR" sz="2400" dirty="0" smtClean="0"/>
              <a:t>               </a:t>
            </a:r>
            <a:endParaRPr lang="el-GR" sz="2400" b="1" dirty="0">
              <a:solidFill>
                <a:srgbClr val="FF0000"/>
              </a:solidFill>
            </a:endParaRPr>
          </a:p>
          <a:p>
            <a:endParaRPr lang="el-GR" sz="2400" b="1" dirty="0">
              <a:solidFill>
                <a:srgbClr val="FF0000"/>
              </a:solidFill>
            </a:endParaRPr>
          </a:p>
          <a:p>
            <a:r>
              <a:rPr lang="el-GR" sz="2400" dirty="0" smtClean="0"/>
              <a:t>Να </a:t>
            </a:r>
            <a:r>
              <a:rPr lang="el-GR" sz="2400" dirty="0"/>
              <a:t>σκεφτείτε ποιος είναι ο ρόλος της γλώσσας, της </a:t>
            </a:r>
            <a:endParaRPr lang="el-GR" sz="2400" dirty="0" smtClean="0"/>
          </a:p>
          <a:p>
            <a:r>
              <a:rPr lang="el-GR" sz="2400" dirty="0" smtClean="0"/>
              <a:t>σταφυλής </a:t>
            </a:r>
            <a:r>
              <a:rPr lang="el-GR" sz="2400" dirty="0"/>
              <a:t>και της επιγλωττίδας </a:t>
            </a:r>
            <a:r>
              <a:rPr lang="el-GR" sz="2400" dirty="0" smtClean="0"/>
              <a:t>κατά </a:t>
            </a:r>
            <a:r>
              <a:rPr lang="el-GR" sz="2400" dirty="0"/>
              <a:t>την κατάποση</a:t>
            </a:r>
            <a:r>
              <a:rPr lang="el-GR" sz="2400" dirty="0" smtClean="0"/>
              <a:t>.</a:t>
            </a:r>
            <a:endParaRPr lang="en-US" sz="2400" dirty="0" smtClean="0"/>
          </a:p>
          <a:p>
            <a:r>
              <a:rPr lang="en-US" sz="2400" dirty="0" smtClean="0"/>
              <a:t>………………………………………………………………………………………………………………………………………………………………………………………………………………………………………………………………………………………………………………</a:t>
            </a:r>
            <a:endParaRPr lang="el-GR" sz="2400" dirty="0" smtClean="0"/>
          </a:p>
          <a:p>
            <a:endParaRPr lang="el-GR" sz="2400" dirty="0"/>
          </a:p>
        </p:txBody>
      </p:sp>
      <p:sp>
        <p:nvSpPr>
          <p:cNvPr id="2" name="Rectangle 1"/>
          <p:cNvSpPr/>
          <p:nvPr/>
        </p:nvSpPr>
        <p:spPr>
          <a:xfrm>
            <a:off x="3635896" y="1052736"/>
            <a:ext cx="686406" cy="400110"/>
          </a:xfrm>
          <a:prstGeom prst="rect">
            <a:avLst/>
          </a:prstGeom>
        </p:spPr>
        <p:txBody>
          <a:bodyPr wrap="none">
            <a:spAutoFit/>
          </a:bodyPr>
          <a:lstStyle/>
          <a:p>
            <a:r>
              <a:rPr lang="el-GR" sz="2000" b="1" dirty="0">
                <a:solidFill>
                  <a:srgbClr val="FF0000"/>
                </a:solidFill>
              </a:rPr>
              <a:t>ΟΧΙ.</a:t>
            </a:r>
            <a:r>
              <a:rPr lang="el-GR" sz="2000" b="1" dirty="0"/>
              <a:t> </a:t>
            </a:r>
          </a:p>
        </p:txBody>
      </p:sp>
      <p:sp>
        <p:nvSpPr>
          <p:cNvPr id="3" name="Rectangle 2"/>
          <p:cNvSpPr/>
          <p:nvPr/>
        </p:nvSpPr>
        <p:spPr>
          <a:xfrm>
            <a:off x="1475656" y="2492896"/>
            <a:ext cx="3298724" cy="461665"/>
          </a:xfrm>
          <a:prstGeom prst="rect">
            <a:avLst/>
          </a:prstGeom>
        </p:spPr>
        <p:txBody>
          <a:bodyPr wrap="none">
            <a:spAutoFit/>
          </a:bodyPr>
          <a:lstStyle/>
          <a:p>
            <a:r>
              <a:rPr lang="el-GR" sz="2400" b="1" dirty="0">
                <a:solidFill>
                  <a:srgbClr val="FF0000"/>
                </a:solidFill>
              </a:rPr>
              <a:t>Από κάτω προς τα πάνω</a:t>
            </a:r>
          </a:p>
        </p:txBody>
      </p:sp>
      <p:sp>
        <p:nvSpPr>
          <p:cNvPr id="5" name="Rectangle 4"/>
          <p:cNvSpPr/>
          <p:nvPr/>
        </p:nvSpPr>
        <p:spPr>
          <a:xfrm>
            <a:off x="395536" y="4293096"/>
            <a:ext cx="8280920" cy="1200329"/>
          </a:xfrm>
          <a:prstGeom prst="rect">
            <a:avLst/>
          </a:prstGeom>
        </p:spPr>
        <p:txBody>
          <a:bodyPr wrap="square">
            <a:spAutoFit/>
          </a:bodyPr>
          <a:lstStyle/>
          <a:p>
            <a:r>
              <a:rPr lang="el-GR" sz="2400" b="1" dirty="0">
                <a:solidFill>
                  <a:srgbClr val="FF0000"/>
                </a:solidFill>
              </a:rPr>
              <a:t>Η σταφυλή ανεβαίνει και κλείνει τις ρινικές κοιλότητες, </a:t>
            </a:r>
            <a:endParaRPr lang="en-US" sz="2400" b="1" dirty="0" smtClean="0">
              <a:solidFill>
                <a:srgbClr val="FF0000"/>
              </a:solidFill>
            </a:endParaRPr>
          </a:p>
          <a:p>
            <a:r>
              <a:rPr lang="el-GR" sz="2400" b="1" dirty="0" smtClean="0">
                <a:solidFill>
                  <a:srgbClr val="FF0000"/>
                </a:solidFill>
              </a:rPr>
              <a:t>η </a:t>
            </a:r>
            <a:r>
              <a:rPr lang="el-GR" sz="2400" b="1" dirty="0">
                <a:solidFill>
                  <a:srgbClr val="FF0000"/>
                </a:solidFill>
              </a:rPr>
              <a:t>επιγλωττίδα κατεβαίνει και κλείνει το λάρυγγα και </a:t>
            </a:r>
            <a:endParaRPr lang="en-US" sz="2400" b="1" dirty="0" smtClean="0">
              <a:solidFill>
                <a:srgbClr val="FF0000"/>
              </a:solidFill>
            </a:endParaRPr>
          </a:p>
          <a:p>
            <a:r>
              <a:rPr lang="el-GR" sz="2400" b="1" dirty="0" smtClean="0">
                <a:solidFill>
                  <a:srgbClr val="FF0000"/>
                </a:solidFill>
              </a:rPr>
              <a:t>η </a:t>
            </a:r>
            <a:r>
              <a:rPr lang="el-GR" sz="2400" b="1" dirty="0">
                <a:solidFill>
                  <a:srgbClr val="FF0000"/>
                </a:solidFill>
              </a:rPr>
              <a:t>γλώσσα σπρώχνει το φαγητό προς τον οισοφάγο.</a:t>
            </a:r>
          </a:p>
        </p:txBody>
      </p:sp>
    </p:spTree>
    <p:extLst>
      <p:ext uri="{BB962C8B-B14F-4D97-AF65-F5344CB8AC3E}">
        <p14:creationId xmlns:p14="http://schemas.microsoft.com/office/powerpoint/2010/main" val="82383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ap018\AppData\Local\Temp\l. paste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76872"/>
            <a:ext cx="1360924" cy="1661398"/>
          </a:xfrm>
          <a:prstGeom prst="rect">
            <a:avLst/>
          </a:prstGeom>
          <a:noFill/>
          <a:ln>
            <a:noFill/>
          </a:ln>
        </p:spPr>
      </p:pic>
      <p:sp>
        <p:nvSpPr>
          <p:cNvPr id="2" name="Rounded Rectangular Callout 1"/>
          <p:cNvSpPr>
            <a:spLocks noChangeArrowheads="1"/>
          </p:cNvSpPr>
          <p:nvPr/>
        </p:nvSpPr>
        <p:spPr bwMode="auto">
          <a:xfrm>
            <a:off x="1691680" y="1988840"/>
            <a:ext cx="7056784" cy="2808311"/>
          </a:xfrm>
          <a:prstGeom prst="wedgeRoundRectCallout">
            <a:avLst>
              <a:gd name="adj1" fmla="val -57628"/>
              <a:gd name="adj2" fmla="val -13930"/>
              <a:gd name="adj3" fmla="val 16667"/>
            </a:avLst>
          </a:prstGeom>
          <a:solidFill>
            <a:srgbClr val="FFFF99"/>
          </a:solidFill>
          <a:ln w="9525">
            <a:solidFill>
              <a:srgbClr val="000000"/>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marR="25400">
              <a:lnSpc>
                <a:spcPct val="115000"/>
              </a:lnSpc>
              <a:spcAft>
                <a:spcPts val="600"/>
              </a:spcAft>
            </a:pPr>
            <a:r>
              <a:rPr lang="el-GR" sz="2000" b="1" dirty="0">
                <a:effectLst/>
                <a:latin typeface="Arial"/>
                <a:ea typeface="Calibri"/>
                <a:cs typeface="Times New Roman"/>
              </a:rPr>
              <a:t>Γνωρίζετε ότι…</a:t>
            </a:r>
            <a:endParaRPr lang="el-GR" sz="2000" dirty="0">
              <a:effectLst/>
              <a:latin typeface="Calibri"/>
              <a:ea typeface="Calibri"/>
              <a:cs typeface="Times New Roman"/>
            </a:endParaRPr>
          </a:p>
          <a:p>
            <a:pPr marR="25400" algn="just">
              <a:lnSpc>
                <a:spcPct val="115000"/>
              </a:lnSpc>
              <a:spcAft>
                <a:spcPts val="600"/>
              </a:spcAft>
            </a:pPr>
            <a:r>
              <a:rPr lang="el-GR" sz="2000" dirty="0">
                <a:effectLst/>
                <a:latin typeface="Arial"/>
                <a:ea typeface="Calibri"/>
                <a:cs typeface="Times New Roman"/>
              </a:rPr>
              <a:t>Ακόμη και αν τρώτε ανάποδα, με το κεφάλι κάτω, το ταξίδι του βλωμού από το στόμα στο στομάχι διαρκεί 5-6 </a:t>
            </a:r>
            <a:r>
              <a:rPr lang="en-GB" sz="2000" dirty="0">
                <a:effectLst/>
                <a:latin typeface="Arial"/>
                <a:ea typeface="Calibri"/>
                <a:cs typeface="Times New Roman"/>
              </a:rPr>
              <a:t>s</a:t>
            </a:r>
            <a:r>
              <a:rPr lang="el-GR" sz="2000" dirty="0">
                <a:effectLst/>
                <a:latin typeface="Arial"/>
                <a:ea typeface="Calibri"/>
                <a:cs typeface="Times New Roman"/>
              </a:rPr>
              <a:t>, ενώ των υγρών λιγότερο από 1 </a:t>
            </a:r>
            <a:r>
              <a:rPr lang="en-GB" sz="2000" dirty="0">
                <a:effectLst/>
                <a:latin typeface="Arial"/>
                <a:ea typeface="Calibri"/>
                <a:cs typeface="Times New Roman"/>
              </a:rPr>
              <a:t>s</a:t>
            </a:r>
            <a:r>
              <a:rPr lang="el-GR" sz="2000" dirty="0">
                <a:effectLst/>
                <a:latin typeface="Arial"/>
                <a:ea typeface="Calibri"/>
                <a:cs typeface="Times New Roman"/>
              </a:rPr>
              <a:t>.</a:t>
            </a:r>
            <a:endParaRPr lang="el-GR" sz="2000" dirty="0">
              <a:effectLst/>
              <a:latin typeface="Calibri"/>
              <a:ea typeface="Calibri"/>
              <a:cs typeface="Times New Roman"/>
            </a:endParaRPr>
          </a:p>
          <a:p>
            <a:pPr marR="25400" algn="just">
              <a:lnSpc>
                <a:spcPct val="115000"/>
              </a:lnSpc>
              <a:spcAft>
                <a:spcPts val="600"/>
              </a:spcAft>
            </a:pPr>
            <a:r>
              <a:rPr lang="el-GR" sz="2000" dirty="0">
                <a:effectLst/>
                <a:latin typeface="Arial"/>
                <a:ea typeface="Calibri"/>
                <a:cs typeface="Times New Roman"/>
              </a:rPr>
              <a:t>Η γλώσσα, ο πιο ευέλικτος μυς του σώματος, είναι απαραίτητη για την κατάποση, την ομιλία, την αφή και τη γεύση.</a:t>
            </a:r>
            <a:endParaRPr lang="el-GR" sz="2000" dirty="0">
              <a:effectLst/>
              <a:latin typeface="Calibri"/>
              <a:ea typeface="Calibri"/>
              <a:cs typeface="Times New Roman"/>
            </a:endParaRPr>
          </a:p>
        </p:txBody>
      </p:sp>
    </p:spTree>
    <p:extLst>
      <p:ext uri="{BB962C8B-B14F-4D97-AF65-F5344CB8AC3E}">
        <p14:creationId xmlns:p14="http://schemas.microsoft.com/office/powerpoint/2010/main" val="1259561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3068960"/>
            <a:ext cx="856895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l-GR" sz="2400" b="1" dirty="0">
                <a:latin typeface="Arial"/>
              </a:rPr>
              <a:t>2.2.3.3: </a:t>
            </a:r>
            <a:r>
              <a:rPr lang="el-GR" sz="2400" b="1" dirty="0">
                <a:latin typeface="Arial,Bold"/>
              </a:rPr>
              <a:t>α. </a:t>
            </a:r>
            <a:r>
              <a:rPr lang="el-GR" sz="2400" dirty="0">
                <a:latin typeface="Arial"/>
              </a:rPr>
              <a:t>Να μελετήσετε την εικόνα και να γράψετε τα δύο (2) όργανα με τα </a:t>
            </a:r>
            <a:r>
              <a:rPr lang="el-GR" sz="2400" dirty="0" smtClean="0">
                <a:latin typeface="Arial"/>
              </a:rPr>
              <a:t>οποία</a:t>
            </a:r>
            <a:r>
              <a:rPr lang="en-US" sz="2400" dirty="0" smtClean="0">
                <a:latin typeface="Arial"/>
              </a:rPr>
              <a:t> </a:t>
            </a:r>
            <a:r>
              <a:rPr lang="el-GR" sz="2400" dirty="0" smtClean="0">
                <a:latin typeface="Arial"/>
              </a:rPr>
              <a:t>επικοινωνεί </a:t>
            </a:r>
            <a:r>
              <a:rPr lang="el-GR" sz="2400" dirty="0">
                <a:latin typeface="Arial"/>
              </a:rPr>
              <a:t>το στομάχι.</a:t>
            </a:r>
          </a:p>
          <a:p>
            <a:r>
              <a:rPr lang="el-GR" sz="2400" b="1" dirty="0" smtClean="0">
                <a:solidFill>
                  <a:srgbClr val="FF0000"/>
                </a:solidFill>
                <a:latin typeface="Arial,Bold"/>
              </a:rPr>
              <a:t>Ο οισοφάγος και ο </a:t>
            </a:r>
            <a:r>
              <a:rPr lang="el-GR" sz="2400" b="1" dirty="0" err="1" smtClean="0">
                <a:solidFill>
                  <a:srgbClr val="FF0000"/>
                </a:solidFill>
                <a:latin typeface="Arial,Bold"/>
              </a:rPr>
              <a:t>δωδεκαδάκτυλος</a:t>
            </a:r>
            <a:r>
              <a:rPr lang="el-GR" sz="2400" b="1" dirty="0" smtClean="0">
                <a:solidFill>
                  <a:srgbClr val="FF0000"/>
                </a:solidFill>
                <a:latin typeface="Arial,Bold"/>
              </a:rPr>
              <a:t> (τμήμα του εντέρου)</a:t>
            </a:r>
            <a:endParaRPr lang="en-US" sz="2400" b="1" dirty="0" smtClean="0">
              <a:solidFill>
                <a:srgbClr val="FF0000"/>
              </a:solidFill>
              <a:latin typeface="Arial,Bold"/>
            </a:endParaRPr>
          </a:p>
          <a:p>
            <a:r>
              <a:rPr lang="el-GR" sz="2400" b="1" dirty="0" smtClean="0">
                <a:latin typeface="Arial,Bold"/>
              </a:rPr>
              <a:t>β</a:t>
            </a:r>
            <a:r>
              <a:rPr lang="el-GR" sz="2400" b="1" dirty="0">
                <a:latin typeface="Arial,Bold"/>
              </a:rPr>
              <a:t>. </a:t>
            </a:r>
            <a:r>
              <a:rPr lang="el-GR" sz="2400" dirty="0">
                <a:latin typeface="Arial"/>
              </a:rPr>
              <a:t>Να εξηγήσετε πού οφείλεται η ικανότητα του στομαχιού να διευρύνεται</a:t>
            </a:r>
            <a:r>
              <a:rPr lang="el-GR" sz="2400" dirty="0" smtClean="0">
                <a:latin typeface="Arial"/>
              </a:rPr>
              <a:t>.</a:t>
            </a:r>
          </a:p>
          <a:p>
            <a:r>
              <a:rPr lang="el-GR" sz="2400" b="1" dirty="0" smtClean="0">
                <a:solidFill>
                  <a:srgbClr val="FF0000"/>
                </a:solidFill>
                <a:latin typeface="Arial"/>
              </a:rPr>
              <a:t>Στην ύπαρξη πτυχών του βλεννογόνου και </a:t>
            </a:r>
            <a:r>
              <a:rPr lang="el-GR" sz="2400" b="1" dirty="0" err="1" smtClean="0">
                <a:solidFill>
                  <a:srgbClr val="FF0000"/>
                </a:solidFill>
                <a:latin typeface="Arial"/>
              </a:rPr>
              <a:t>υποβλεννογόνου</a:t>
            </a:r>
            <a:r>
              <a:rPr lang="el-GR" sz="2400" b="1" dirty="0" smtClean="0">
                <a:solidFill>
                  <a:srgbClr val="FF0000"/>
                </a:solidFill>
                <a:latin typeface="Arial"/>
              </a:rPr>
              <a:t> χιτώνα του τοιχώματός του. </a:t>
            </a:r>
            <a:endParaRPr lang="el-GR" sz="2400" b="1" dirty="0">
              <a:solidFill>
                <a:srgbClr val="FF0000"/>
              </a:solidFill>
              <a:latin typeface="Arial"/>
            </a:endParaRPr>
          </a:p>
        </p:txBody>
      </p:sp>
      <p:sp>
        <p:nvSpPr>
          <p:cNvPr id="2" name="Rectangle 1"/>
          <p:cNvSpPr/>
          <p:nvPr/>
        </p:nvSpPr>
        <p:spPr>
          <a:xfrm>
            <a:off x="395536" y="188640"/>
            <a:ext cx="8424936"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l-GR" sz="2400" dirty="0"/>
              <a:t>Το στομάχι είναι το πιο διευρυμένο ελαστικό τμήμα του γαστρεντερικού σωλήνα στο οποίο αποθηκεύεται προσωρινά η τροφή. Όταν είναι άδειο έχει μορφή μικρού σάκου με δύο στενά στόμια, ενώ γεμάτο μπορεί να περιέχει πάνω από 1,5 λίτρο τροφής.</a:t>
            </a:r>
          </a:p>
        </p:txBody>
      </p:sp>
    </p:spTree>
    <p:extLst>
      <p:ext uri="{BB962C8B-B14F-4D97-AF65-F5344CB8AC3E}">
        <p14:creationId xmlns:p14="http://schemas.microsoft.com/office/powerpoint/2010/main" val="308702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rc_mi" descr="Description: http://frauenarztin.de/images/aerzt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94457"/>
            <a:ext cx="1720355" cy="15984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3" name="Rectangle 4"/>
          <p:cNvSpPr>
            <a:spLocks noChangeArrowheads="1"/>
          </p:cNvSpPr>
          <p:nvPr/>
        </p:nvSpPr>
        <p:spPr bwMode="auto">
          <a:xfrm>
            <a:off x="1259632" y="841936"/>
            <a:ext cx="7560840" cy="1938992"/>
          </a:xfrm>
          <a:prstGeom prst="rect">
            <a:avLst/>
          </a:prstGeom>
          <a:solidFill>
            <a:srgbClr val="CCC0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809625" algn="l"/>
              </a:tabLst>
            </a:pPr>
            <a:r>
              <a:rPr kumimoji="0" lang="el-GR"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l-GR" sz="2000" b="0" i="0" u="none" strike="noStrike" cap="none" normalizeH="0" baseline="0" dirty="0" smtClean="0">
                <a:ln>
                  <a:noFill/>
                </a:ln>
                <a:solidFill>
                  <a:schemeClr val="tx1"/>
                </a:solidFill>
                <a:effectLst/>
                <a:ea typeface="Calibri" pitchFamily="34" charset="0"/>
                <a:cs typeface="Arial" pitchFamily="34" charset="0"/>
              </a:rPr>
              <a:t>Το πεπτικό σύστημα αποτελείται από δύο ομάδες οργάνων:</a:t>
            </a:r>
            <a:endParaRPr kumimoji="0" lang="el-GR" sz="20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809625" algn="l"/>
              </a:tabLst>
            </a:pPr>
            <a:r>
              <a:rPr kumimoji="0" lang="el-GR" sz="2000" b="0" i="0" u="none" strike="noStrike" cap="none" normalizeH="0" baseline="0" dirty="0" smtClean="0">
                <a:ln>
                  <a:noFill/>
                </a:ln>
                <a:solidFill>
                  <a:schemeClr val="tx1"/>
                </a:solidFill>
                <a:effectLst/>
                <a:ea typeface="Calibri" pitchFamily="34" charset="0"/>
                <a:cs typeface="Arial" pitchFamily="34" charset="0"/>
              </a:rPr>
              <a:t>             1. Τον γαστρεντερικό σωλήνα (στοματική κοιλότητα, φάρυγγας, </a:t>
            </a:r>
            <a:endParaRPr kumimoji="0" lang="en-US" sz="2000" b="0" i="0" u="none" strike="noStrike" cap="none" normalizeH="0" baseline="0" dirty="0" smtClean="0">
              <a:ln>
                <a:noFill/>
              </a:ln>
              <a:solidFill>
                <a:schemeClr val="tx1"/>
              </a:solidFill>
              <a:effectLst/>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809625" algn="l"/>
              </a:tabLst>
            </a:pPr>
            <a:r>
              <a:rPr lang="en-US" sz="2000" dirty="0">
                <a:ea typeface="Calibri" pitchFamily="34" charset="0"/>
                <a:cs typeface="Arial" pitchFamily="34" charset="0"/>
              </a:rPr>
              <a:t> </a:t>
            </a:r>
            <a:r>
              <a:rPr lang="en-US" sz="2000" dirty="0" smtClean="0">
                <a:ea typeface="Calibri" pitchFamily="34" charset="0"/>
                <a:cs typeface="Arial" pitchFamily="34" charset="0"/>
              </a:rPr>
              <a:t>      </a:t>
            </a:r>
            <a:r>
              <a:rPr kumimoji="0" lang="el-GR" sz="2000" b="0" i="0" u="none" strike="noStrike" cap="none" normalizeH="0" baseline="0" dirty="0" smtClean="0">
                <a:ln>
                  <a:noFill/>
                </a:ln>
                <a:solidFill>
                  <a:schemeClr val="tx1"/>
                </a:solidFill>
                <a:effectLst/>
                <a:ea typeface="Calibri" pitchFamily="34" charset="0"/>
                <a:cs typeface="Arial" pitchFamily="34" charset="0"/>
              </a:rPr>
              <a:t>οισοφάγος,  στομάχι, λεπτό και παχύ έντερο, πρωκτός).</a:t>
            </a:r>
            <a:endParaRPr kumimoji="0" lang="el-GR" sz="20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809625" algn="l"/>
              </a:tabLst>
            </a:pPr>
            <a:r>
              <a:rPr kumimoji="0" lang="el-GR" sz="2000" b="0" i="0" u="none" strike="noStrike" cap="none" normalizeH="0" baseline="0" dirty="0" smtClean="0">
                <a:ln>
                  <a:noFill/>
                </a:ln>
                <a:solidFill>
                  <a:schemeClr val="tx1"/>
                </a:solidFill>
                <a:effectLst/>
                <a:ea typeface="Calibri" pitchFamily="34" charset="0"/>
                <a:cs typeface="Arial" pitchFamily="34" charset="0"/>
              </a:rPr>
              <a:t>             2. Τους προσαρτημένους μεγάλους αδένες</a:t>
            </a:r>
            <a:r>
              <a:rPr kumimoji="0" lang="el-GR" sz="20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2000" b="0" i="0" u="none" strike="noStrike" cap="none" normalizeH="0" baseline="0" dirty="0" smtClean="0">
                <a:ln>
                  <a:noFill/>
                </a:ln>
                <a:solidFill>
                  <a:schemeClr val="tx1"/>
                </a:solidFill>
                <a:effectLst/>
                <a:ea typeface="Calibri" pitchFamily="34" charset="0"/>
                <a:cs typeface="Arial" pitchFamily="34" charset="0"/>
              </a:rPr>
              <a:t>(όργανα που τα </a:t>
            </a:r>
            <a:endParaRPr kumimoji="0" lang="en-US" sz="2000" b="0" i="0" u="none" strike="noStrike" cap="none" normalizeH="0" baseline="0" dirty="0" smtClean="0">
              <a:ln>
                <a:noFill/>
              </a:ln>
              <a:solidFill>
                <a:schemeClr val="tx1"/>
              </a:solidFill>
              <a:effectLst/>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809625" algn="l"/>
              </a:tabLst>
            </a:pPr>
            <a:r>
              <a:rPr lang="en-US" sz="2000" dirty="0">
                <a:ea typeface="Calibri" pitchFamily="34" charset="0"/>
                <a:cs typeface="Arial" pitchFamily="34" charset="0"/>
              </a:rPr>
              <a:t> </a:t>
            </a:r>
            <a:r>
              <a:rPr lang="en-US" sz="2000" dirty="0" smtClean="0">
                <a:ea typeface="Calibri" pitchFamily="34" charset="0"/>
                <a:cs typeface="Arial" pitchFamily="34" charset="0"/>
              </a:rPr>
              <a:t>      </a:t>
            </a:r>
            <a:r>
              <a:rPr kumimoji="0" lang="el-GR" sz="2000" b="0" i="0" u="none" strike="noStrike" cap="none" normalizeH="0" baseline="0" dirty="0" smtClean="0">
                <a:ln>
                  <a:noFill/>
                </a:ln>
                <a:solidFill>
                  <a:schemeClr val="tx1"/>
                </a:solidFill>
                <a:effectLst/>
                <a:ea typeface="Calibri" pitchFamily="34" charset="0"/>
                <a:cs typeface="Arial" pitchFamily="34" charset="0"/>
              </a:rPr>
              <a:t>κύτταρά τους εκκρίνουν - παράγουν και βγάζουν προς τα έξω – </a:t>
            </a:r>
            <a:endParaRPr kumimoji="0" lang="en-US" sz="2000" b="0" i="0" u="none" strike="noStrike" cap="none" normalizeH="0" baseline="0" dirty="0" smtClean="0">
              <a:ln>
                <a:noFill/>
              </a:ln>
              <a:solidFill>
                <a:schemeClr val="tx1"/>
              </a:solidFill>
              <a:effectLst/>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809625" algn="l"/>
              </a:tabLst>
            </a:pPr>
            <a:r>
              <a:rPr lang="en-US" sz="2000" dirty="0">
                <a:ea typeface="Calibri" pitchFamily="34" charset="0"/>
                <a:cs typeface="Arial" pitchFamily="34" charset="0"/>
              </a:rPr>
              <a:t> </a:t>
            </a:r>
            <a:r>
              <a:rPr lang="en-US" sz="2000" dirty="0" smtClean="0">
                <a:ea typeface="Calibri" pitchFamily="34" charset="0"/>
                <a:cs typeface="Arial" pitchFamily="34" charset="0"/>
              </a:rPr>
              <a:t>      </a:t>
            </a:r>
            <a:r>
              <a:rPr kumimoji="0" lang="el-GR" sz="2000" b="0" i="0" u="none" strike="noStrike" cap="none" normalizeH="0" baseline="0" dirty="0" smtClean="0">
                <a:ln>
                  <a:noFill/>
                </a:ln>
                <a:solidFill>
                  <a:schemeClr val="tx1"/>
                </a:solidFill>
                <a:effectLst/>
                <a:ea typeface="Calibri" pitchFamily="34" charset="0"/>
                <a:cs typeface="Arial" pitchFamily="34" charset="0"/>
              </a:rPr>
              <a:t>διάφορες ουσίες).</a:t>
            </a:r>
            <a:endParaRPr kumimoji="0" lang="el-GR" sz="20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1046408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094653"/>
            <a:ext cx="3528392" cy="350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657"/>
          <p:cNvSpPr txBox="1"/>
          <p:nvPr/>
        </p:nvSpPr>
        <p:spPr>
          <a:xfrm>
            <a:off x="323528" y="260648"/>
            <a:ext cx="8424936" cy="260856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l-GR" sz="2400" b="1" i="0" u="none" strike="noStrike" kern="0" cap="none" spc="0" normalizeH="0" baseline="0" noProof="0" dirty="0">
                <a:ln>
                  <a:noFill/>
                </a:ln>
                <a:solidFill>
                  <a:sysClr val="windowText" lastClr="000000"/>
                </a:solidFill>
                <a:effectLst/>
                <a:uLnTx/>
                <a:uFillTx/>
                <a:latin typeface="Arial"/>
                <a:ea typeface="Calibri"/>
                <a:cs typeface="Times New Roman"/>
              </a:rPr>
              <a:t>Στομάχι ή ... Γαστέρα</a:t>
            </a:r>
            <a:endPar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defTabSz="91440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l-GR" sz="2400" b="0" i="0" u="none" strike="noStrike" kern="0" cap="none" spc="0" normalizeH="0" baseline="0" noProof="0" dirty="0">
                <a:ln>
                  <a:noFill/>
                </a:ln>
                <a:solidFill>
                  <a:sysClr val="windowText" lastClr="000000"/>
                </a:solidFill>
                <a:effectLst/>
                <a:uLnTx/>
                <a:uFillTx/>
                <a:latin typeface="Arial"/>
                <a:ea typeface="Calibri"/>
                <a:cs typeface="Times New Roman"/>
              </a:rPr>
              <a:t>Προσωρινή αποθήκευση τροφής. </a:t>
            </a:r>
            <a:endPar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defTabSz="91440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l-GR" sz="2400" b="0" i="0" u="none" strike="noStrike" kern="0" cap="none" spc="0" normalizeH="0" baseline="0" noProof="0" dirty="0">
                <a:ln>
                  <a:noFill/>
                </a:ln>
                <a:solidFill>
                  <a:sysClr val="windowText" lastClr="000000"/>
                </a:solidFill>
                <a:effectLst/>
                <a:uLnTx/>
                <a:uFillTx/>
                <a:latin typeface="Arial"/>
                <a:ea typeface="Calibri"/>
                <a:cs typeface="Times New Roman"/>
              </a:rPr>
              <a:t>Έκκριση γαστρικού υγρού και δημιουργία χυλού.</a:t>
            </a:r>
            <a:endPar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defTabSz="91440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l-GR" sz="2400" b="0" i="0" u="none" strike="noStrike" kern="0" cap="none" spc="0" normalizeH="0" baseline="0" noProof="0" dirty="0">
                <a:ln>
                  <a:noFill/>
                </a:ln>
                <a:solidFill>
                  <a:sysClr val="windowText" lastClr="000000"/>
                </a:solidFill>
                <a:effectLst/>
                <a:uLnTx/>
                <a:uFillTx/>
                <a:latin typeface="Arial"/>
                <a:ea typeface="Calibri"/>
                <a:cs typeface="Times New Roman"/>
              </a:rPr>
              <a:t>Περιορισμένης έκτασης διάσπαση (πέψη) πρωτεϊνών.</a:t>
            </a:r>
            <a:endPar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defTabSz="91440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l-GR" sz="2400" b="0" i="0" u="none" strike="noStrike" kern="0" cap="none" spc="0" normalizeH="0" baseline="0" noProof="0" dirty="0">
                <a:ln>
                  <a:noFill/>
                </a:ln>
                <a:solidFill>
                  <a:sysClr val="windowText" lastClr="000000"/>
                </a:solidFill>
                <a:effectLst/>
                <a:uLnTx/>
                <a:uFillTx/>
                <a:latin typeface="Arial"/>
                <a:ea typeface="Calibri"/>
                <a:cs typeface="Times New Roman"/>
              </a:rPr>
              <a:t>Συσπάσεις για προώθηση του χυλού στο </a:t>
            </a:r>
            <a:r>
              <a:rPr kumimoji="0" lang="el-GR" sz="2400" b="0" i="0" u="none" strike="noStrike" kern="0" cap="none" spc="0" normalizeH="0" baseline="0" noProof="0" dirty="0" smtClean="0">
                <a:ln>
                  <a:noFill/>
                </a:ln>
                <a:solidFill>
                  <a:sysClr val="windowText" lastClr="000000"/>
                </a:solidFill>
                <a:effectLst/>
                <a:uLnTx/>
                <a:uFillTx/>
                <a:latin typeface="Arial"/>
                <a:ea typeface="Calibri"/>
                <a:cs typeface="Times New Roman"/>
              </a:rPr>
              <a:t>δωδεκαδάκτυλο</a:t>
            </a:r>
          </a:p>
          <a:p>
            <a:pPr marR="0" lvl="0" defTabSz="914400" eaLnBrk="1" fontAlgn="auto" latinLnBrk="0" hangingPunct="1">
              <a:lnSpc>
                <a:spcPct val="115000"/>
              </a:lnSpc>
              <a:spcBef>
                <a:spcPts val="0"/>
              </a:spcBef>
              <a:spcAft>
                <a:spcPts val="0"/>
              </a:spcAft>
              <a:buClrTx/>
              <a:buSzTx/>
              <a:tabLst/>
              <a:defRPr/>
            </a:pPr>
            <a:r>
              <a:rPr lang="el-GR" sz="2400" kern="0" dirty="0">
                <a:solidFill>
                  <a:sysClr val="windowText" lastClr="000000"/>
                </a:solidFill>
                <a:latin typeface="Arial"/>
                <a:ea typeface="Calibri"/>
                <a:cs typeface="Times New Roman"/>
              </a:rPr>
              <a:t> </a:t>
            </a:r>
            <a:r>
              <a:rPr lang="el-GR" sz="2400" kern="0" dirty="0" smtClean="0">
                <a:solidFill>
                  <a:sysClr val="windowText" lastClr="000000"/>
                </a:solidFill>
                <a:latin typeface="Arial"/>
                <a:ea typeface="Calibri"/>
                <a:cs typeface="Times New Roman"/>
              </a:rPr>
              <a:t>   </a:t>
            </a:r>
            <a:r>
              <a:rPr kumimoji="0" lang="el-GR" sz="2400" b="0" i="0" u="none" strike="noStrike" kern="0" cap="none" spc="0" normalizeH="0" baseline="0" noProof="0" dirty="0" smtClean="0">
                <a:ln>
                  <a:noFill/>
                </a:ln>
                <a:solidFill>
                  <a:sysClr val="windowText" lastClr="000000"/>
                </a:solidFill>
                <a:effectLst/>
                <a:uLnTx/>
                <a:uFillTx/>
                <a:latin typeface="Arial"/>
                <a:ea typeface="Calibri"/>
                <a:cs typeface="Times New Roman"/>
              </a:rPr>
              <a:t>τμήμα </a:t>
            </a:r>
            <a:r>
              <a:rPr kumimoji="0" lang="el-GR" sz="2400" b="0" i="0" u="none" strike="noStrike" kern="0" cap="none" spc="0" normalizeH="0" baseline="0" noProof="0" dirty="0">
                <a:ln>
                  <a:noFill/>
                </a:ln>
                <a:solidFill>
                  <a:sysClr val="windowText" lastClr="000000"/>
                </a:solidFill>
                <a:effectLst/>
                <a:uLnTx/>
                <a:uFillTx/>
                <a:latin typeface="Arial"/>
                <a:ea typeface="Calibri"/>
                <a:cs typeface="Times New Roman"/>
              </a:rPr>
              <a:t>του λεπτού εντέρου. </a:t>
            </a:r>
            <a:endPar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2726724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627" y="2487085"/>
            <a:ext cx="4515613" cy="418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170"/>
          <p:cNvSpPr txBox="1"/>
          <p:nvPr/>
        </p:nvSpPr>
        <p:spPr>
          <a:xfrm>
            <a:off x="467544" y="143983"/>
            <a:ext cx="8352928" cy="2204897"/>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l-GR" sz="2400" b="1" i="0" u="none" strike="noStrike" kern="0" cap="none" spc="0" normalizeH="0" baseline="0" noProof="0" dirty="0">
                <a:ln>
                  <a:noFill/>
                </a:ln>
                <a:solidFill>
                  <a:sysClr val="windowText" lastClr="000000"/>
                </a:solidFill>
                <a:effectLst/>
                <a:uLnTx/>
                <a:uFillTx/>
                <a:latin typeface="Arial"/>
                <a:ea typeface="Calibri"/>
                <a:cs typeface="Times New Roman"/>
              </a:rPr>
              <a:t>Γαστρικοί αδένες:</a:t>
            </a:r>
            <a:r>
              <a:rPr kumimoji="0" lang="el-GR" sz="2400" b="0" i="0" u="none" strike="noStrike" kern="0" cap="none" spc="0" normalizeH="0" baseline="0" noProof="0" dirty="0">
                <a:ln>
                  <a:noFill/>
                </a:ln>
                <a:solidFill>
                  <a:sysClr val="windowText" lastClr="000000"/>
                </a:solidFill>
                <a:effectLst/>
                <a:uLnTx/>
                <a:uFillTx/>
                <a:latin typeface="Arial"/>
                <a:ea typeface="Calibri"/>
                <a:cs typeface="Times New Roman"/>
              </a:rPr>
              <a:t> </a:t>
            </a:r>
            <a:endPar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l-GR" sz="2400" b="0" i="0" u="none" strike="noStrike" kern="0" cap="none" spc="0" normalizeH="0" baseline="0" noProof="0" dirty="0">
                <a:ln>
                  <a:noFill/>
                </a:ln>
                <a:solidFill>
                  <a:sysClr val="windowText" lastClr="000000"/>
                </a:solidFill>
                <a:effectLst/>
                <a:uLnTx/>
                <a:uFillTx/>
                <a:latin typeface="Arial"/>
                <a:ea typeface="Calibri"/>
                <a:cs typeface="Times New Roman"/>
              </a:rPr>
              <a:t>Στην εσωτερική επιφάνεια του στομαχιού υπάρχουν οι γαστρικοί αδένες, σαν πηγάδια, που παράγουν βλέννα και γαστρικό υγρό (υδροχλωρικό οξύ και το ένζυμο πεψίνη που διασπά πρωτεΐνες).</a:t>
            </a:r>
            <a:endPar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3420735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ap018\AppData\Local\Temp\l. paste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48680"/>
            <a:ext cx="1591483" cy="1876787"/>
          </a:xfrm>
          <a:prstGeom prst="rect">
            <a:avLst/>
          </a:prstGeom>
          <a:noFill/>
          <a:ln>
            <a:noFill/>
          </a:ln>
        </p:spPr>
      </p:pic>
      <p:sp>
        <p:nvSpPr>
          <p:cNvPr id="2" name="Rounded Rectangular Callout 1"/>
          <p:cNvSpPr>
            <a:spLocks noChangeArrowheads="1"/>
          </p:cNvSpPr>
          <p:nvPr/>
        </p:nvSpPr>
        <p:spPr bwMode="auto">
          <a:xfrm>
            <a:off x="1331640" y="1268760"/>
            <a:ext cx="7488832" cy="4534215"/>
          </a:xfrm>
          <a:prstGeom prst="wedgeRoundRectCallout">
            <a:avLst>
              <a:gd name="adj1" fmla="val -52680"/>
              <a:gd name="adj2" fmla="val -47784"/>
              <a:gd name="adj3" fmla="val 16667"/>
            </a:avLst>
          </a:prstGeom>
          <a:solidFill>
            <a:srgbClr val="FFFF99"/>
          </a:solidFill>
          <a:ln w="9525">
            <a:solidFill>
              <a:srgbClr val="000000"/>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marR="25400">
              <a:lnSpc>
                <a:spcPct val="115000"/>
              </a:lnSpc>
              <a:spcAft>
                <a:spcPts val="600"/>
              </a:spcAft>
            </a:pPr>
            <a:r>
              <a:rPr lang="el-GR" sz="2000" b="1" dirty="0">
                <a:effectLst/>
                <a:latin typeface="Arial"/>
                <a:ea typeface="Calibri"/>
                <a:cs typeface="Times New Roman"/>
              </a:rPr>
              <a:t>Γνωρίζετε ότι…</a:t>
            </a:r>
            <a:endParaRPr lang="el-GR" sz="2000" dirty="0">
              <a:effectLst/>
              <a:latin typeface="Calibri"/>
              <a:ea typeface="Calibri"/>
              <a:cs typeface="Times New Roman"/>
            </a:endParaRPr>
          </a:p>
          <a:p>
            <a:pPr marR="25400" algn="just">
              <a:lnSpc>
                <a:spcPct val="115000"/>
              </a:lnSpc>
              <a:spcAft>
                <a:spcPts val="0"/>
              </a:spcAft>
            </a:pPr>
            <a:r>
              <a:rPr lang="el-GR" sz="2000" dirty="0">
                <a:effectLst/>
                <a:latin typeface="Arial"/>
                <a:ea typeface="Calibri"/>
                <a:cs typeface="Times New Roman"/>
              </a:rPr>
              <a:t>Το υδροχλωρικό οξύ που παράγεται από τους γαστρικούς αδένες του βλεννογόνου του στομαχιού έχει </a:t>
            </a:r>
            <a:r>
              <a:rPr lang="el-GR" sz="2000" dirty="0" err="1">
                <a:effectLst/>
                <a:latin typeface="Arial"/>
                <a:ea typeface="Calibri"/>
                <a:cs typeface="Times New Roman"/>
              </a:rPr>
              <a:t>αντιμικροβιακή</a:t>
            </a:r>
            <a:r>
              <a:rPr lang="el-GR" sz="2000" dirty="0">
                <a:effectLst/>
                <a:latin typeface="Arial"/>
                <a:ea typeface="Calibri"/>
                <a:cs typeface="Times New Roman"/>
              </a:rPr>
              <a:t> δράση και καταστρέφει τα περισσότερα μικρόβια που εισέρχονται στο στομάχι με την τροφή.</a:t>
            </a:r>
            <a:endParaRPr lang="el-GR" sz="2000" dirty="0">
              <a:effectLst/>
              <a:latin typeface="Calibri"/>
              <a:ea typeface="Calibri"/>
              <a:cs typeface="Times New Roman"/>
            </a:endParaRPr>
          </a:p>
          <a:p>
            <a:pPr marR="25400" algn="just">
              <a:lnSpc>
                <a:spcPct val="115000"/>
              </a:lnSpc>
              <a:spcAft>
                <a:spcPts val="0"/>
              </a:spcAft>
            </a:pPr>
            <a:r>
              <a:rPr lang="el-GR" sz="2000" dirty="0">
                <a:effectLst/>
                <a:latin typeface="Arial"/>
                <a:ea typeface="Calibri"/>
                <a:cs typeface="Times New Roman"/>
              </a:rPr>
              <a:t>Από άλλες περιοχές του βλεννογόνου του στομαχιού παράγεται, επίσης, η ορμόνη</a:t>
            </a:r>
            <a:r>
              <a:rPr lang="el-GR" sz="2000" b="1" dirty="0">
                <a:effectLst/>
                <a:latin typeface="Arial"/>
                <a:ea typeface="Calibri"/>
                <a:cs typeface="Times New Roman"/>
              </a:rPr>
              <a:t> </a:t>
            </a:r>
            <a:r>
              <a:rPr lang="el-GR" sz="2000" b="1" dirty="0" err="1">
                <a:effectLst/>
                <a:latin typeface="Arial"/>
                <a:ea typeface="Calibri"/>
                <a:cs typeface="Times New Roman"/>
              </a:rPr>
              <a:t>γαστρίνη</a:t>
            </a:r>
            <a:r>
              <a:rPr lang="el-GR" sz="2000" dirty="0">
                <a:effectLst/>
                <a:latin typeface="Arial"/>
                <a:ea typeface="Calibri"/>
                <a:cs typeface="Times New Roman"/>
              </a:rPr>
              <a:t> που μεταφέρεται με το αίμα και ρυθμίζει την έκκριση του γαστρικού υγρού από το στομάχι. Οι ορμόνες είναι χημικές ουσίες που παράγονται, από συγκεκριμένους αδένες, μεταφέρονται με το αίμα και ρυθμίζουν τη λειτουργία συγκεκριμένων οργάνων.</a:t>
            </a:r>
            <a:endParaRPr lang="el-GR" sz="2000" dirty="0">
              <a:effectLst/>
              <a:latin typeface="Calibri"/>
              <a:ea typeface="Calibri"/>
              <a:cs typeface="Times New Roman"/>
            </a:endParaRPr>
          </a:p>
        </p:txBody>
      </p:sp>
    </p:spTree>
    <p:extLst>
      <p:ext uri="{BB962C8B-B14F-4D97-AF65-F5344CB8AC3E}">
        <p14:creationId xmlns:p14="http://schemas.microsoft.com/office/powerpoint/2010/main" val="748177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0648"/>
            <a:ext cx="7776864" cy="1569660"/>
          </a:xfrm>
          <a:prstGeom prst="rect">
            <a:avLst/>
          </a:prstGeom>
        </p:spPr>
        <p:txBody>
          <a:bodyPr wrap="square">
            <a:spAutoFit/>
          </a:bodyPr>
          <a:lstStyle/>
          <a:p>
            <a:r>
              <a:rPr lang="el-GR" sz="2400" dirty="0"/>
              <a:t>2.2.3.4: Με βάση τις πληροφορίες που φαίνονται στις πιο πάνω εικόνες να εντοπίσετε πέντε (5) λειτουργίες του στομαχιού και να συμπληρώσετε κατάλληλα τον πίνακα που ακολουθεί</a:t>
            </a:r>
          </a:p>
        </p:txBody>
      </p:sp>
      <p:graphicFrame>
        <p:nvGraphicFramePr>
          <p:cNvPr id="3" name="Table 2"/>
          <p:cNvGraphicFramePr>
            <a:graphicFrameLocks noGrp="1"/>
          </p:cNvGraphicFramePr>
          <p:nvPr>
            <p:extLst>
              <p:ext uri="{D42A27DB-BD31-4B8C-83A1-F6EECF244321}">
                <p14:modId xmlns:p14="http://schemas.microsoft.com/office/powerpoint/2010/main" val="2214560776"/>
              </p:ext>
            </p:extLst>
          </p:nvPr>
        </p:nvGraphicFramePr>
        <p:xfrm>
          <a:off x="683568" y="2132858"/>
          <a:ext cx="7704856" cy="4425012"/>
        </p:xfrm>
        <a:graphic>
          <a:graphicData uri="http://schemas.openxmlformats.org/drawingml/2006/table">
            <a:tbl>
              <a:tblPr firstRow="1" firstCol="1" bandRow="1"/>
              <a:tblGrid>
                <a:gridCol w="593142"/>
                <a:gridCol w="4519426"/>
                <a:gridCol w="2592288"/>
              </a:tblGrid>
              <a:tr h="800342">
                <a:tc>
                  <a:txBody>
                    <a:bodyPr/>
                    <a:lstStyle/>
                    <a:p>
                      <a:pPr algn="ctr">
                        <a:lnSpc>
                          <a:spcPct val="115000"/>
                        </a:lnSpc>
                        <a:spcAft>
                          <a:spcPts val="0"/>
                        </a:spcAft>
                      </a:pPr>
                      <a:r>
                        <a:rPr lang="el-GR" sz="1800" b="1" dirty="0">
                          <a:effectLst/>
                          <a:latin typeface="Arial"/>
                          <a:ea typeface="Calibri"/>
                          <a:cs typeface="Times New Roman"/>
                        </a:rPr>
                        <a:t>Α/Α</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l-GR" sz="1800" b="1" dirty="0">
                          <a:effectLst/>
                          <a:latin typeface="Arial"/>
                          <a:ea typeface="Calibri"/>
                          <a:cs typeface="Times New Roman"/>
                        </a:rPr>
                        <a:t>Λειτουργία στομαχιού</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l-GR" sz="1800" b="1" dirty="0">
                          <a:effectLst/>
                          <a:latin typeface="Arial"/>
                          <a:ea typeface="Calibri"/>
                          <a:cs typeface="Times New Roman"/>
                        </a:rPr>
                        <a:t>Δραστική ουσία</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680568">
                <a:tc>
                  <a:txBody>
                    <a:bodyPr/>
                    <a:lstStyle/>
                    <a:p>
                      <a:pPr algn="ctr">
                        <a:lnSpc>
                          <a:spcPct val="115000"/>
                        </a:lnSpc>
                        <a:spcAft>
                          <a:spcPts val="0"/>
                        </a:spcAft>
                      </a:pPr>
                      <a:r>
                        <a:rPr lang="el-GR" sz="1800" b="1">
                          <a:effectLst/>
                          <a:latin typeface="Arial"/>
                          <a:ea typeface="Calibri"/>
                          <a:cs typeface="Times New Roman"/>
                        </a:rPr>
                        <a:t>1.</a:t>
                      </a:r>
                      <a:endParaRPr lang="el-GR"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15000"/>
                        </a:lnSpc>
                        <a:spcAft>
                          <a:spcPts val="0"/>
                        </a:spcAft>
                      </a:pPr>
                      <a:r>
                        <a:rPr lang="el-GR" sz="1800" dirty="0">
                          <a:effectLst/>
                          <a:latin typeface="Arial"/>
                          <a:ea typeface="Calibri"/>
                          <a:cs typeface="Times New Roman"/>
                        </a:rPr>
                        <a:t>Αποθηκεύει μεγάλες ποσότητες τροφής</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l-GR" sz="1800" dirty="0">
                          <a:effectLst/>
                          <a:latin typeface="Arial"/>
                          <a:ea typeface="Calibri"/>
                          <a:cs typeface="Times New Roman"/>
                        </a:rPr>
                        <a:t>Καμία</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032198">
                <a:tc>
                  <a:txBody>
                    <a:bodyPr/>
                    <a:lstStyle/>
                    <a:p>
                      <a:pPr algn="ctr">
                        <a:lnSpc>
                          <a:spcPct val="115000"/>
                        </a:lnSpc>
                        <a:spcAft>
                          <a:spcPts val="0"/>
                        </a:spcAft>
                      </a:pPr>
                      <a:r>
                        <a:rPr lang="el-GR" sz="1800" b="1">
                          <a:effectLst/>
                          <a:latin typeface="Arial"/>
                          <a:ea typeface="Calibri"/>
                          <a:cs typeface="Times New Roman"/>
                        </a:rPr>
                        <a:t>2.</a:t>
                      </a:r>
                      <a:endParaRPr lang="el-GR"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15000"/>
                        </a:lnSpc>
                        <a:spcAft>
                          <a:spcPts val="0"/>
                        </a:spcAft>
                      </a:pPr>
                      <a:r>
                        <a:rPr lang="el-GR" sz="1800" b="1" dirty="0" smtClean="0">
                          <a:solidFill>
                            <a:srgbClr val="FF0000"/>
                          </a:solidFill>
                          <a:effectLst/>
                          <a:latin typeface="Arial"/>
                          <a:ea typeface="Calibri"/>
                          <a:cs typeface="Times New Roman"/>
                        </a:rPr>
                        <a:t>Καταστρέφει τα μικρόβια που εισέρχονται στο στομάχι με την τροφή</a:t>
                      </a:r>
                      <a:r>
                        <a:rPr lang="el-GR" sz="1800" dirty="0">
                          <a:effectLst/>
                          <a:latin typeface="Arial"/>
                          <a:ea typeface="Calibri"/>
                          <a:cs typeface="Times New Roman"/>
                        </a:rPr>
                        <a:t> </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l-GR" sz="1800" dirty="0">
                          <a:effectLst/>
                          <a:latin typeface="Arial"/>
                          <a:ea typeface="Calibri"/>
                          <a:cs typeface="Times New Roman"/>
                        </a:rPr>
                        <a:t>Υδροχλωρικό οξύ</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98410">
                <a:tc>
                  <a:txBody>
                    <a:bodyPr/>
                    <a:lstStyle/>
                    <a:p>
                      <a:pPr algn="ctr">
                        <a:lnSpc>
                          <a:spcPct val="115000"/>
                        </a:lnSpc>
                        <a:spcAft>
                          <a:spcPts val="0"/>
                        </a:spcAft>
                      </a:pPr>
                      <a:r>
                        <a:rPr lang="el-GR" sz="1800" b="1">
                          <a:effectLst/>
                          <a:latin typeface="Arial"/>
                          <a:ea typeface="Calibri"/>
                          <a:cs typeface="Times New Roman"/>
                        </a:rPr>
                        <a:t>3.</a:t>
                      </a:r>
                      <a:endParaRPr lang="el-GR"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15000"/>
                        </a:lnSpc>
                        <a:spcAft>
                          <a:spcPts val="0"/>
                        </a:spcAft>
                      </a:pPr>
                      <a:r>
                        <a:rPr lang="el-GR" sz="1800" dirty="0">
                          <a:effectLst/>
                          <a:latin typeface="Arial"/>
                          <a:ea typeface="Calibri"/>
                          <a:cs typeface="Times New Roman"/>
                        </a:rPr>
                        <a:t>Πέψη πρωτεϊνών</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l-GR" sz="1800" b="1" dirty="0" smtClean="0">
                          <a:solidFill>
                            <a:srgbClr val="FF0000"/>
                          </a:solidFill>
                          <a:effectLst/>
                          <a:latin typeface="Arial"/>
                          <a:ea typeface="Calibri"/>
                          <a:cs typeface="Times New Roman"/>
                        </a:rPr>
                        <a:t>Πεψίνη</a:t>
                      </a:r>
                      <a:r>
                        <a:rPr lang="el-GR" sz="1800" dirty="0">
                          <a:effectLst/>
                          <a:latin typeface="Arial"/>
                          <a:ea typeface="Calibri"/>
                          <a:cs typeface="Times New Roman"/>
                        </a:rPr>
                        <a:t> </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98410">
                <a:tc>
                  <a:txBody>
                    <a:bodyPr/>
                    <a:lstStyle/>
                    <a:p>
                      <a:pPr algn="ctr">
                        <a:lnSpc>
                          <a:spcPct val="115000"/>
                        </a:lnSpc>
                        <a:spcAft>
                          <a:spcPts val="0"/>
                        </a:spcAft>
                      </a:pPr>
                      <a:r>
                        <a:rPr lang="el-GR" sz="1800" b="1">
                          <a:effectLst/>
                          <a:latin typeface="Arial"/>
                          <a:ea typeface="Calibri"/>
                          <a:cs typeface="Times New Roman"/>
                        </a:rPr>
                        <a:t>4.</a:t>
                      </a:r>
                      <a:endParaRPr lang="el-GR"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15000"/>
                        </a:lnSpc>
                        <a:spcAft>
                          <a:spcPts val="0"/>
                        </a:spcAft>
                      </a:pPr>
                      <a:r>
                        <a:rPr lang="el-GR" sz="1800" b="1" dirty="0" smtClean="0">
                          <a:solidFill>
                            <a:srgbClr val="FF0000"/>
                          </a:solidFill>
                          <a:effectLst/>
                          <a:latin typeface="Arial"/>
                          <a:ea typeface="Calibri"/>
                          <a:cs typeface="Times New Roman"/>
                        </a:rPr>
                        <a:t>Προστασία των τοιχωμάτων του στομαχιού </a:t>
                      </a:r>
                      <a:r>
                        <a:rPr lang="el-GR" sz="1800" dirty="0">
                          <a:solidFill>
                            <a:srgbClr val="FF0000"/>
                          </a:solidFill>
                          <a:effectLst/>
                          <a:latin typeface="Arial"/>
                          <a:ea typeface="Calibri"/>
                          <a:cs typeface="Times New Roman"/>
                        </a:rPr>
                        <a:t> </a:t>
                      </a:r>
                      <a:endParaRPr lang="el-GR" sz="1800" dirty="0">
                        <a:solidFill>
                          <a:srgbClr val="FF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l-GR" sz="1800" dirty="0">
                          <a:effectLst/>
                          <a:latin typeface="Arial"/>
                          <a:ea typeface="Calibri"/>
                          <a:cs typeface="Times New Roman"/>
                        </a:rPr>
                        <a:t>Βλέννα</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682558">
                <a:tc>
                  <a:txBody>
                    <a:bodyPr/>
                    <a:lstStyle/>
                    <a:p>
                      <a:pPr algn="ctr">
                        <a:lnSpc>
                          <a:spcPct val="115000"/>
                        </a:lnSpc>
                        <a:spcAft>
                          <a:spcPts val="0"/>
                        </a:spcAft>
                      </a:pPr>
                      <a:r>
                        <a:rPr lang="el-GR" sz="1800" b="1">
                          <a:effectLst/>
                          <a:latin typeface="Arial"/>
                          <a:ea typeface="Calibri"/>
                          <a:cs typeface="Times New Roman"/>
                        </a:rPr>
                        <a:t>5.</a:t>
                      </a:r>
                      <a:endParaRPr lang="el-GR"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15000"/>
                        </a:lnSpc>
                        <a:spcAft>
                          <a:spcPts val="0"/>
                        </a:spcAft>
                      </a:pPr>
                      <a:r>
                        <a:rPr lang="el-GR" sz="1800" b="1" dirty="0" smtClean="0">
                          <a:solidFill>
                            <a:srgbClr val="FF0000"/>
                          </a:solidFill>
                          <a:effectLst/>
                          <a:latin typeface="Arial" panose="020B0604020202020204" pitchFamily="34" charset="0"/>
                          <a:ea typeface="Calibri"/>
                          <a:cs typeface="Arial" panose="020B0604020202020204" pitchFamily="34" charset="0"/>
                        </a:rPr>
                        <a:t>Ρυθμίζει την έκκριση του γαστρικού υγρού </a:t>
                      </a:r>
                      <a:r>
                        <a:rPr lang="el-GR" sz="180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l-GR" sz="1800" dirty="0" err="1">
                          <a:effectLst/>
                          <a:latin typeface="Arial"/>
                          <a:ea typeface="Calibri"/>
                          <a:cs typeface="Times New Roman"/>
                        </a:rPr>
                        <a:t>Γαστρίνη</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636983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59"/>
          <p:cNvSpPr txBox="1"/>
          <p:nvPr/>
        </p:nvSpPr>
        <p:spPr>
          <a:xfrm>
            <a:off x="1043608" y="332656"/>
            <a:ext cx="7272808" cy="6264696"/>
          </a:xfrm>
          <a:prstGeom prst="rect">
            <a:avLst/>
          </a:prstGeom>
          <a:solidFill>
            <a:srgbClr val="FFFF99"/>
          </a:solidFill>
          <a:ln w="28575">
            <a:solidFill>
              <a:srgbClr val="B8E08C"/>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l-GR" sz="2400" b="1" i="0" u="none" strike="noStrike" kern="0" cap="none" spc="0" normalizeH="0" baseline="0" noProof="0" dirty="0">
                <a:ln>
                  <a:noFill/>
                </a:ln>
                <a:solidFill>
                  <a:sysClr val="windowText" lastClr="000000"/>
                </a:solidFill>
                <a:effectLst/>
                <a:uLnTx/>
                <a:uFillTx/>
                <a:latin typeface="Calibri"/>
                <a:ea typeface="Calibri"/>
                <a:cs typeface="Times New Roman"/>
              </a:rPr>
              <a:t>Γαστρίτιδα – Γαστρικό έλκος ή έλκος στομάχου</a:t>
            </a:r>
            <a:endPar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l-GR" sz="2400" b="1" i="0" u="none" strike="noStrike" kern="0" cap="none" spc="0" normalizeH="0" baseline="0" noProof="0" dirty="0">
                <a:ln>
                  <a:noFill/>
                </a:ln>
                <a:solidFill>
                  <a:sysClr val="windowText" lastClr="000000"/>
                </a:solidFill>
                <a:effectLst/>
                <a:uLnTx/>
                <a:uFillTx/>
                <a:latin typeface="Calibri"/>
                <a:ea typeface="Calibri"/>
                <a:cs typeface="Times New Roman"/>
              </a:rPr>
              <a:t>Γαστρίτιδα </a:t>
            </a:r>
            <a:r>
              <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rPr>
              <a:t>είναι ένα είδος φλεγμονής (ερεθισμού) του βλεννογόνου του στομάχου. Η γαστρίτιδα μπορεί να εμφανιστεί ύστερα από έντονη συναισθηματική φόρτιση, </a:t>
            </a:r>
            <a:r>
              <a:rPr kumimoji="0" lang="el-GR" sz="2400" b="0" i="0" u="none" strike="noStrike" kern="0" cap="none" spc="0" normalizeH="0" baseline="0" noProof="0" dirty="0" err="1">
                <a:ln>
                  <a:noFill/>
                </a:ln>
                <a:solidFill>
                  <a:sysClr val="windowText" lastClr="000000"/>
                </a:solidFill>
                <a:effectLst/>
                <a:uLnTx/>
                <a:uFillTx/>
                <a:latin typeface="Calibri"/>
                <a:ea typeface="Calibri"/>
                <a:cs typeface="Times New Roman"/>
              </a:rPr>
              <a:t>βακτηριακή</a:t>
            </a:r>
            <a:r>
              <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rPr>
              <a:t> μόλυνση, λήψη ορισμένων φαρμάκων, κατάχρηση οινοπνευματωδών ποτών, καφέ, τσιγάρου κ.λπ. Η γαστρίτιδα μπορεί να εξελιχτεί  σε γαστρικό έλκος.</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rPr>
              <a:t>Το </a:t>
            </a:r>
            <a:r>
              <a:rPr kumimoji="0" lang="el-GR" sz="2400" b="1" i="0" u="none" strike="noStrike" kern="0" cap="none" spc="0" normalizeH="0" baseline="0" noProof="0" dirty="0">
                <a:ln>
                  <a:noFill/>
                </a:ln>
                <a:solidFill>
                  <a:sysClr val="windowText" lastClr="000000"/>
                </a:solidFill>
                <a:effectLst/>
                <a:uLnTx/>
                <a:uFillTx/>
                <a:latin typeface="Calibri"/>
                <a:ea typeface="Calibri"/>
                <a:cs typeface="Times New Roman"/>
              </a:rPr>
              <a:t>γαστρικό έλκος (πληγή) ή έλκος του στομάχου</a:t>
            </a:r>
            <a:r>
              <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rPr>
              <a:t> οφείλεται σε διάβρωση του βλεννογόνου του στομάχου είτε λόγω έντονης παραγωγής γαστρικού υγρού (υδροχλωρικού οξέος και πεψίνης) είτε λόγω της δράσης ενός μικροβίου, του βακτηρίου </a:t>
            </a:r>
            <a:r>
              <a:rPr kumimoji="0" lang="en-US" sz="2400" b="0" i="1" u="none" strike="noStrike" kern="0" cap="none" spc="0" normalizeH="0" baseline="0" noProof="0" dirty="0" err="1">
                <a:ln>
                  <a:noFill/>
                </a:ln>
                <a:solidFill>
                  <a:sysClr val="windowText" lastClr="000000"/>
                </a:solidFill>
                <a:effectLst/>
                <a:uLnTx/>
                <a:uFillTx/>
                <a:latin typeface="Calibri"/>
                <a:ea typeface="Calibri"/>
                <a:cs typeface="Times New Roman"/>
              </a:rPr>
              <a:t>Helicopacter</a:t>
            </a:r>
            <a:r>
              <a:rPr kumimoji="0" lang="en-US" sz="2400" b="0" i="1" u="none" strike="noStrike" kern="0" cap="none" spc="0" normalizeH="0" baseline="0" noProof="0" dirty="0">
                <a:ln>
                  <a:noFill/>
                </a:ln>
                <a:solidFill>
                  <a:sysClr val="windowText" lastClr="000000"/>
                </a:solidFill>
                <a:effectLst/>
                <a:uLnTx/>
                <a:uFillTx/>
                <a:latin typeface="Calibri"/>
                <a:ea typeface="Calibri"/>
                <a:cs typeface="Times New Roman"/>
              </a:rPr>
              <a:t> pylori</a:t>
            </a:r>
            <a:r>
              <a:rPr kumimoji="0" lang="el-GR" sz="2400" b="0" i="1" u="none" strike="noStrike" kern="0" cap="none" spc="0" normalizeH="0" baseline="0" noProof="0" dirty="0">
                <a:ln>
                  <a:noFill/>
                </a:ln>
                <a:solidFill>
                  <a:sysClr val="windowText" lastClr="000000"/>
                </a:solidFill>
                <a:effectLst/>
                <a:uLnTx/>
                <a:uFillTx/>
                <a:latin typeface="Calibri"/>
                <a:ea typeface="Calibri"/>
                <a:cs typeface="Times New Roman"/>
              </a:rPr>
              <a:t>.</a:t>
            </a:r>
            <a:endPar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1992120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60"/>
          <p:cNvSpPr txBox="1"/>
          <p:nvPr/>
        </p:nvSpPr>
        <p:spPr>
          <a:xfrm>
            <a:off x="1043608" y="764704"/>
            <a:ext cx="7200800" cy="5112568"/>
          </a:xfrm>
          <a:prstGeom prst="rect">
            <a:avLst/>
          </a:prstGeom>
          <a:solidFill>
            <a:srgbClr val="FFFF99"/>
          </a:solidFill>
          <a:ln w="28575">
            <a:solidFill>
              <a:srgbClr val="B8E08C"/>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l-GR" sz="2400" b="1" i="0" u="none" strike="noStrike" kern="0" cap="none" spc="0" normalizeH="0" baseline="0" noProof="0" dirty="0">
                <a:ln>
                  <a:noFill/>
                </a:ln>
                <a:solidFill>
                  <a:sysClr val="windowText" lastClr="000000"/>
                </a:solidFill>
                <a:effectLst/>
                <a:uLnTx/>
                <a:uFillTx/>
                <a:latin typeface="Calibri"/>
                <a:ea typeface="Calibri"/>
                <a:cs typeface="Times New Roman"/>
              </a:rPr>
              <a:t>Καρκίνος του στομάχου</a:t>
            </a:r>
            <a:endPar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rPr>
              <a:t>Ο </a:t>
            </a:r>
            <a:r>
              <a:rPr kumimoji="0" lang="el-GR" sz="2400" b="1" i="0" u="none" strike="noStrike" kern="0" cap="none" spc="0" normalizeH="0" baseline="0" noProof="0" dirty="0">
                <a:ln>
                  <a:noFill/>
                </a:ln>
                <a:solidFill>
                  <a:sysClr val="windowText" lastClr="000000"/>
                </a:solidFill>
                <a:effectLst/>
                <a:uLnTx/>
                <a:uFillTx/>
                <a:latin typeface="Calibri"/>
                <a:ea typeface="Calibri"/>
                <a:cs typeface="Times New Roman"/>
              </a:rPr>
              <a:t>καρκίνος του στομάχου</a:t>
            </a:r>
            <a:r>
              <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rPr>
              <a:t> είναι ένας από τους πιο συχνούς θανατηφόρους καρκίνους. Τα συμπτώματά του μοιάζουν με εκείνα του έλκους του στομάχου. Η επίσκεψη σε γαστρεντερολόγο και η έγκαιρη διάγνωσή του είναι πολύ σημαντική για την αντιμετώπισή του.</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rPr>
              <a:t>Παράγοντας κινδύνου για πρόκληση καρκίνου του στομάχου θεωρούνται τα συντηρητικά τροφίμων (π.χ. νιτρώδη άλατα). Έρευνες έχουν καταδείξει ότι τα φρέσκα φρούτα και τα λαχανικά προφυλάσσουν από τον καρκίνο του στομάχου.</a:t>
            </a:r>
          </a:p>
        </p:txBody>
      </p:sp>
    </p:spTree>
    <p:extLst>
      <p:ext uri="{BB962C8B-B14F-4D97-AF65-F5344CB8AC3E}">
        <p14:creationId xmlns:p14="http://schemas.microsoft.com/office/powerpoint/2010/main" val="731475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548680"/>
            <a:ext cx="7344816" cy="1569660"/>
          </a:xfrm>
          <a:prstGeom prst="rect">
            <a:avLst/>
          </a:prstGeom>
        </p:spPr>
        <p:txBody>
          <a:bodyPr wrap="square">
            <a:spAutoFit/>
          </a:bodyPr>
          <a:lstStyle/>
          <a:p>
            <a:r>
              <a:rPr lang="el-GR" sz="2400" dirty="0"/>
              <a:t>2.2.3.5: Να μελετήσετε τις πιο πάνω πληροφορίες που αφορούν ασθένειες του στομαχιού. Να συμπληρώσετε τον πιο κάτω πίνακα, γράφοντας τρόπους πρόληψης των ασθενειών του στομάχου.</a:t>
            </a:r>
          </a:p>
        </p:txBody>
      </p:sp>
      <p:graphicFrame>
        <p:nvGraphicFramePr>
          <p:cNvPr id="3" name="Table 2"/>
          <p:cNvGraphicFramePr>
            <a:graphicFrameLocks noGrp="1"/>
          </p:cNvGraphicFramePr>
          <p:nvPr>
            <p:extLst>
              <p:ext uri="{D42A27DB-BD31-4B8C-83A1-F6EECF244321}">
                <p14:modId xmlns:p14="http://schemas.microsoft.com/office/powerpoint/2010/main" val="4049844701"/>
              </p:ext>
            </p:extLst>
          </p:nvPr>
        </p:nvGraphicFramePr>
        <p:xfrm>
          <a:off x="755576" y="2348879"/>
          <a:ext cx="7858228" cy="4032448"/>
        </p:xfrm>
        <a:graphic>
          <a:graphicData uri="http://schemas.openxmlformats.org/drawingml/2006/table">
            <a:tbl>
              <a:tblPr firstRow="1" firstCol="1" bandRow="1"/>
              <a:tblGrid>
                <a:gridCol w="983416"/>
                <a:gridCol w="6874812"/>
              </a:tblGrid>
              <a:tr h="1052775">
                <a:tc>
                  <a:txBody>
                    <a:bodyPr/>
                    <a:lstStyle/>
                    <a:p>
                      <a:pPr algn="ctr">
                        <a:lnSpc>
                          <a:spcPct val="115000"/>
                        </a:lnSpc>
                        <a:spcAft>
                          <a:spcPts val="0"/>
                        </a:spcAft>
                      </a:pPr>
                      <a:r>
                        <a:rPr lang="el-GR" sz="2400" b="1" dirty="0">
                          <a:effectLst/>
                          <a:latin typeface="Arial" panose="020B0604020202020204" pitchFamily="34" charset="0"/>
                          <a:ea typeface="Calibri"/>
                          <a:cs typeface="Arial" panose="020B0604020202020204" pitchFamily="34" charset="0"/>
                        </a:rPr>
                        <a:t>Α/Α</a:t>
                      </a:r>
                      <a:endParaRPr lang="el-GR" sz="2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l-GR" sz="2400" b="1" dirty="0">
                          <a:effectLst/>
                          <a:latin typeface="Arial" panose="020B0604020202020204" pitchFamily="34" charset="0"/>
                          <a:ea typeface="Calibri"/>
                          <a:cs typeface="Arial" panose="020B0604020202020204" pitchFamily="34" charset="0"/>
                        </a:rPr>
                        <a:t>Τρόποι πρόληψης ασθενειών του στομάχου</a:t>
                      </a:r>
                      <a:endParaRPr lang="el-GR" sz="2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052775">
                <a:tc>
                  <a:txBody>
                    <a:bodyPr/>
                    <a:lstStyle/>
                    <a:p>
                      <a:pPr algn="ctr">
                        <a:lnSpc>
                          <a:spcPct val="115000"/>
                        </a:lnSpc>
                        <a:spcAft>
                          <a:spcPts val="0"/>
                        </a:spcAft>
                      </a:pPr>
                      <a:r>
                        <a:rPr lang="el-GR" sz="2400" b="1">
                          <a:effectLst/>
                          <a:latin typeface="Arial" panose="020B0604020202020204" pitchFamily="34" charset="0"/>
                          <a:ea typeface="Calibri"/>
                          <a:cs typeface="Arial" panose="020B0604020202020204" pitchFamily="34" charset="0"/>
                        </a:rPr>
                        <a:t>1.</a:t>
                      </a:r>
                      <a:endParaRPr lang="el-GR" sz="24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nSpc>
                          <a:spcPct val="115000"/>
                        </a:lnSpc>
                        <a:spcAft>
                          <a:spcPts val="0"/>
                        </a:spcAft>
                      </a:pPr>
                      <a:r>
                        <a:rPr lang="el-GR" sz="2400" b="1" dirty="0">
                          <a:solidFill>
                            <a:srgbClr val="FF0000"/>
                          </a:solidFill>
                          <a:effectLst/>
                          <a:latin typeface="Arial" panose="020B0604020202020204" pitchFamily="34" charset="0"/>
                          <a:ea typeface="Calibri"/>
                          <a:cs typeface="Arial" panose="020B0604020202020204" pitchFamily="34" charset="0"/>
                        </a:rPr>
                        <a:t> </a:t>
                      </a:r>
                      <a:r>
                        <a:rPr lang="el-GR" sz="2400" b="1" dirty="0" smtClean="0">
                          <a:solidFill>
                            <a:srgbClr val="FF0000"/>
                          </a:solidFill>
                          <a:effectLst/>
                          <a:latin typeface="Arial" panose="020B0604020202020204" pitchFamily="34" charset="0"/>
                          <a:ea typeface="Calibri"/>
                          <a:cs typeface="Arial" panose="020B0604020202020204" pitchFamily="34" charset="0"/>
                        </a:rPr>
                        <a:t>Να τρώμε φρέσκα φρούτα και λαχανικά και να αποφεύγουμε τα συντηρητικά</a:t>
                      </a:r>
                      <a:endParaRPr lang="el-GR" sz="2400" b="1"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52775">
                <a:tc>
                  <a:txBody>
                    <a:bodyPr/>
                    <a:lstStyle/>
                    <a:p>
                      <a:pPr algn="ctr">
                        <a:lnSpc>
                          <a:spcPct val="115000"/>
                        </a:lnSpc>
                        <a:spcAft>
                          <a:spcPts val="0"/>
                        </a:spcAft>
                      </a:pPr>
                      <a:r>
                        <a:rPr lang="el-GR" sz="2400" b="1" dirty="0">
                          <a:effectLst/>
                          <a:latin typeface="Arial" panose="020B0604020202020204" pitchFamily="34" charset="0"/>
                          <a:ea typeface="Calibri"/>
                          <a:cs typeface="Arial" panose="020B0604020202020204" pitchFamily="34" charset="0"/>
                        </a:rPr>
                        <a:t>2.</a:t>
                      </a:r>
                      <a:endParaRPr lang="el-GR" sz="2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nSpc>
                          <a:spcPct val="115000"/>
                        </a:lnSpc>
                        <a:spcAft>
                          <a:spcPts val="0"/>
                        </a:spcAft>
                      </a:pPr>
                      <a:r>
                        <a:rPr lang="el-GR" sz="2400" b="1" dirty="0" smtClean="0">
                          <a:solidFill>
                            <a:srgbClr val="FF0000"/>
                          </a:solidFill>
                          <a:effectLst/>
                          <a:latin typeface="Arial" panose="020B0604020202020204" pitchFamily="34" charset="0"/>
                          <a:ea typeface="Calibri"/>
                          <a:cs typeface="Arial" panose="020B0604020202020204" pitchFamily="34" charset="0"/>
                        </a:rPr>
                        <a:t>Να αποφεύγουμε τις καταχρήσεις σε αλκοόλ,  καφέ, τσιγάρο</a:t>
                      </a:r>
                      <a:endParaRPr lang="el-GR" sz="2400" b="1"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874123">
                <a:tc>
                  <a:txBody>
                    <a:bodyPr/>
                    <a:lstStyle/>
                    <a:p>
                      <a:pPr algn="ctr">
                        <a:lnSpc>
                          <a:spcPct val="115000"/>
                        </a:lnSpc>
                        <a:spcAft>
                          <a:spcPts val="0"/>
                        </a:spcAft>
                      </a:pPr>
                      <a:r>
                        <a:rPr lang="el-GR" sz="2400" b="1">
                          <a:effectLst/>
                          <a:latin typeface="Arial" panose="020B0604020202020204" pitchFamily="34" charset="0"/>
                          <a:ea typeface="Calibri"/>
                          <a:cs typeface="Arial" panose="020B0604020202020204" pitchFamily="34" charset="0"/>
                        </a:rPr>
                        <a:t>3.</a:t>
                      </a:r>
                      <a:endParaRPr lang="el-GR" sz="240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nSpc>
                          <a:spcPct val="115000"/>
                        </a:lnSpc>
                        <a:spcAft>
                          <a:spcPts val="0"/>
                        </a:spcAft>
                      </a:pPr>
                      <a:r>
                        <a:rPr lang="el-GR" sz="2400" b="1" dirty="0">
                          <a:solidFill>
                            <a:srgbClr val="FF0000"/>
                          </a:solidFill>
                          <a:effectLst/>
                          <a:latin typeface="Arial" panose="020B0604020202020204" pitchFamily="34" charset="0"/>
                          <a:ea typeface="Calibri"/>
                          <a:cs typeface="Arial" panose="020B0604020202020204" pitchFamily="34" charset="0"/>
                        </a:rPr>
                        <a:t> </a:t>
                      </a:r>
                      <a:r>
                        <a:rPr lang="el-GR" sz="2400" b="1" dirty="0" smtClean="0">
                          <a:solidFill>
                            <a:srgbClr val="FF0000"/>
                          </a:solidFill>
                          <a:effectLst/>
                          <a:latin typeface="Arial" panose="020B0604020202020204" pitchFamily="34" charset="0"/>
                          <a:ea typeface="Calibri"/>
                          <a:cs typeface="Arial" panose="020B0604020202020204" pitchFamily="34" charset="0"/>
                        </a:rPr>
                        <a:t>Να</a:t>
                      </a:r>
                      <a:r>
                        <a:rPr lang="el-GR" sz="2400" b="1" baseline="0" dirty="0" smtClean="0">
                          <a:solidFill>
                            <a:srgbClr val="FF0000"/>
                          </a:solidFill>
                          <a:effectLst/>
                          <a:latin typeface="Arial" panose="020B0604020202020204" pitchFamily="34" charset="0"/>
                          <a:ea typeface="Calibri"/>
                          <a:cs typeface="Arial" panose="020B0604020202020204" pitchFamily="34" charset="0"/>
                        </a:rPr>
                        <a:t> αποφεύγουμε το άγχος</a:t>
                      </a:r>
                      <a:endParaRPr lang="el-GR" sz="2400" b="1"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458978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7848872" cy="523220"/>
          </a:xfrm>
          <a:prstGeom prst="rect">
            <a:avLst/>
          </a:prstGeom>
        </p:spPr>
        <p:txBody>
          <a:bodyPr wrap="square">
            <a:spAutoFit/>
          </a:bodyPr>
          <a:lstStyle/>
          <a:p>
            <a:r>
              <a:rPr lang="el-GR" sz="2800" b="1" dirty="0"/>
              <a:t>2.2.4: Μελετώντας το λεπτό και το παχύ έντερο</a:t>
            </a:r>
          </a:p>
        </p:txBody>
      </p:sp>
      <p:sp>
        <p:nvSpPr>
          <p:cNvPr id="3" name="Rectangle 2"/>
          <p:cNvSpPr/>
          <p:nvPr/>
        </p:nvSpPr>
        <p:spPr>
          <a:xfrm>
            <a:off x="611560" y="1220559"/>
            <a:ext cx="7848872" cy="2308324"/>
          </a:xfrm>
          <a:prstGeom prst="rect">
            <a:avLst/>
          </a:prstGeom>
        </p:spPr>
        <p:txBody>
          <a:bodyPr wrap="square">
            <a:spAutoFit/>
          </a:bodyPr>
          <a:lstStyle/>
          <a:p>
            <a:r>
              <a:rPr lang="el-GR" sz="2400" dirty="0"/>
              <a:t>Στο λεπτό έντερο ολοκληρώνεται η πέψη των τροφών και γίνεται η απορρόφηση των θρεπτικών ουσιών. Η απορροφητική ικανότητα του λεπτού εντέρου διευκολύνεται από τις κινήσεις προώθησης και ανάμειξης του χυλού στο λεπτό έντερο, αλλά και από τη μεγάλη απορροφητική επιφάνεια του λεπτού εντέρου</a:t>
            </a:r>
          </a:p>
        </p:txBody>
      </p:sp>
      <p:sp>
        <p:nvSpPr>
          <p:cNvPr id="4" name="Rectangle 3"/>
          <p:cNvSpPr/>
          <p:nvPr/>
        </p:nvSpPr>
        <p:spPr>
          <a:xfrm>
            <a:off x="539552" y="3631664"/>
            <a:ext cx="8352928" cy="2677656"/>
          </a:xfrm>
          <a:prstGeom prst="rect">
            <a:avLst/>
          </a:prstGeom>
          <a:solidFill>
            <a:schemeClr val="accent1">
              <a:lumMod val="20000"/>
              <a:lumOff val="80000"/>
            </a:schemeClr>
          </a:solidFill>
        </p:spPr>
        <p:txBody>
          <a:bodyPr wrap="square">
            <a:spAutoFit/>
          </a:bodyPr>
          <a:lstStyle/>
          <a:p>
            <a:r>
              <a:rPr lang="el-GR" sz="2800" dirty="0"/>
              <a:t>2.2.4.1: α. Να παρατηρήσετε, προσεκτικά, τις πιο κάτω εικόνες που αφορούν στο λεπτό έντερο και να συμπληρώσετε τις ενδείξεις.</a:t>
            </a:r>
          </a:p>
          <a:p>
            <a:r>
              <a:rPr lang="el-GR" sz="2800" dirty="0" smtClean="0"/>
              <a:t>β. Να </a:t>
            </a:r>
            <a:r>
              <a:rPr lang="el-GR" sz="2800" dirty="0"/>
              <a:t>εξηγήσετε πού οφείλεται η μεγάλη απορροφητική επιφάνεια του λεπτού εντέρου. </a:t>
            </a:r>
            <a:endParaRPr lang="el-GR" sz="2800" dirty="0" smtClean="0"/>
          </a:p>
          <a:p>
            <a:r>
              <a:rPr lang="el-GR" sz="2800" b="1" dirty="0" smtClean="0">
                <a:solidFill>
                  <a:srgbClr val="FF0000"/>
                </a:solidFill>
              </a:rPr>
              <a:t>Στις πτυχές, τις λάχνες και τις </a:t>
            </a:r>
            <a:r>
              <a:rPr lang="el-GR" sz="2800" b="1" dirty="0" err="1" smtClean="0">
                <a:solidFill>
                  <a:srgbClr val="FF0000"/>
                </a:solidFill>
              </a:rPr>
              <a:t>μικρολάχνες</a:t>
            </a:r>
            <a:endParaRPr lang="el-GR" sz="2800" b="1" dirty="0">
              <a:solidFill>
                <a:srgbClr val="FF0000"/>
              </a:solidFill>
            </a:endParaRPr>
          </a:p>
        </p:txBody>
      </p:sp>
    </p:spTree>
    <p:extLst>
      <p:ext uri="{BB962C8B-B14F-4D97-AF65-F5344CB8AC3E}">
        <p14:creationId xmlns:p14="http://schemas.microsoft.com/office/powerpoint/2010/main" val="55353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26108" y="404665"/>
            <a:ext cx="4245892" cy="3528392"/>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76672"/>
            <a:ext cx="2636053" cy="1228080"/>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916832"/>
            <a:ext cx="2402185" cy="1950258"/>
          </a:xfrm>
          <a:prstGeom prst="rect">
            <a:avLst/>
          </a:prstGeom>
          <a:noFill/>
          <a:ln>
            <a:noFill/>
          </a:ln>
        </p:spPr>
      </p:pic>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2804" y="4149080"/>
            <a:ext cx="1441564" cy="2333669"/>
          </a:xfrm>
          <a:prstGeom prst="rect">
            <a:avLst/>
          </a:prstGeom>
          <a:noFill/>
          <a:ln>
            <a:noFill/>
          </a:ln>
        </p:spPr>
      </p:pic>
    </p:spTree>
    <p:extLst>
      <p:ext uri="{BB962C8B-B14F-4D97-AF65-F5344CB8AC3E}">
        <p14:creationId xmlns:p14="http://schemas.microsoft.com/office/powerpoint/2010/main" val="1262950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books.edu.gr/modules/ebook/show.php/DSGL-A105/321/2155,7805/images/img2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33746"/>
            <a:ext cx="9012868" cy="660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286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47638"/>
            <a:ext cx="6153150" cy="656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129"/>
          <p:cNvSpPr txBox="1"/>
          <p:nvPr/>
        </p:nvSpPr>
        <p:spPr>
          <a:xfrm>
            <a:off x="4932040" y="1869966"/>
            <a:ext cx="1850638" cy="4069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200"/>
              </a:spcAft>
            </a:pPr>
            <a:r>
              <a:rPr lang="el-GR" sz="1400" dirty="0">
                <a:effectLst/>
                <a:ea typeface="Calibri"/>
                <a:cs typeface="Times New Roman"/>
              </a:rPr>
              <a:t>Βλεννογόνος χιτώνας</a:t>
            </a:r>
          </a:p>
        </p:txBody>
      </p:sp>
      <p:sp>
        <p:nvSpPr>
          <p:cNvPr id="4" name="Text Box 155"/>
          <p:cNvSpPr txBox="1"/>
          <p:nvPr/>
        </p:nvSpPr>
        <p:spPr>
          <a:xfrm>
            <a:off x="4860032" y="2420888"/>
            <a:ext cx="2249160" cy="3213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l-GR" sz="1400" dirty="0">
                <a:effectLst/>
                <a:ea typeface="Calibri"/>
                <a:cs typeface="Times New Roman"/>
              </a:rPr>
              <a:t>Υποβλεννογόνος χιτώνας</a:t>
            </a:r>
          </a:p>
        </p:txBody>
      </p:sp>
      <p:sp>
        <p:nvSpPr>
          <p:cNvPr id="5" name="Text Box 160"/>
          <p:cNvSpPr txBox="1"/>
          <p:nvPr/>
        </p:nvSpPr>
        <p:spPr>
          <a:xfrm>
            <a:off x="5004048" y="2996952"/>
            <a:ext cx="1706428" cy="2844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l-GR" sz="1400" dirty="0">
                <a:effectLst/>
                <a:ea typeface="Calibri"/>
                <a:cs typeface="Times New Roman"/>
              </a:rPr>
              <a:t>Μυϊκός χιτώνας</a:t>
            </a:r>
          </a:p>
        </p:txBody>
      </p:sp>
      <p:sp>
        <p:nvSpPr>
          <p:cNvPr id="6" name="Text Box 161"/>
          <p:cNvSpPr txBox="1"/>
          <p:nvPr/>
        </p:nvSpPr>
        <p:spPr>
          <a:xfrm>
            <a:off x="4928339" y="3645024"/>
            <a:ext cx="1803901" cy="262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l-GR" sz="1400" dirty="0">
                <a:effectLst/>
                <a:ea typeface="Calibri"/>
                <a:cs typeface="Times New Roman"/>
              </a:rPr>
              <a:t>Ορογόνος χιτώνας</a:t>
            </a:r>
          </a:p>
        </p:txBody>
      </p:sp>
    </p:spTree>
    <p:extLst>
      <p:ext uri="{BB962C8B-B14F-4D97-AF65-F5344CB8AC3E}">
        <p14:creationId xmlns:p14="http://schemas.microsoft.com/office/powerpoint/2010/main" val="174993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ap018\AppData\Local\Temp\l. paste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1544558" cy="1805414"/>
          </a:xfrm>
          <a:prstGeom prst="rect">
            <a:avLst/>
          </a:prstGeom>
          <a:noFill/>
          <a:ln>
            <a:noFill/>
          </a:ln>
        </p:spPr>
      </p:pic>
      <p:sp>
        <p:nvSpPr>
          <p:cNvPr id="2" name="Rounded Rectangular Callout 1"/>
          <p:cNvSpPr>
            <a:spLocks noChangeArrowheads="1"/>
          </p:cNvSpPr>
          <p:nvPr/>
        </p:nvSpPr>
        <p:spPr bwMode="auto">
          <a:xfrm>
            <a:off x="827584" y="1988840"/>
            <a:ext cx="8208912" cy="4680520"/>
          </a:xfrm>
          <a:prstGeom prst="wedgeRoundRectCallout">
            <a:avLst>
              <a:gd name="adj1" fmla="val -42056"/>
              <a:gd name="adj2" fmla="val -67631"/>
              <a:gd name="adj3" fmla="val 16667"/>
            </a:avLst>
          </a:prstGeom>
          <a:solidFill>
            <a:srgbClr val="FFFF99"/>
          </a:solidFill>
          <a:ln w="9525">
            <a:solidFill>
              <a:srgbClr val="000000"/>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marR="25400">
              <a:lnSpc>
                <a:spcPct val="115000"/>
              </a:lnSpc>
              <a:spcAft>
                <a:spcPts val="600"/>
              </a:spcAft>
            </a:pPr>
            <a:r>
              <a:rPr lang="el-GR" sz="2400" b="1" dirty="0">
                <a:effectLst/>
                <a:latin typeface="Arial"/>
                <a:ea typeface="Calibri"/>
                <a:cs typeface="Times New Roman"/>
              </a:rPr>
              <a:t>Γνωρίζετε ότι…</a:t>
            </a:r>
            <a:endParaRPr lang="el-GR" sz="2400" dirty="0">
              <a:effectLst/>
              <a:latin typeface="Calibri"/>
              <a:ea typeface="Calibri"/>
              <a:cs typeface="Times New Roman"/>
            </a:endParaRPr>
          </a:p>
          <a:p>
            <a:pPr marR="25400" algn="just">
              <a:lnSpc>
                <a:spcPct val="115000"/>
              </a:lnSpc>
              <a:spcAft>
                <a:spcPts val="600"/>
              </a:spcAft>
            </a:pPr>
            <a:r>
              <a:rPr lang="el-GR" sz="2400" dirty="0">
                <a:effectLst/>
                <a:latin typeface="Arial"/>
                <a:ea typeface="Calibri"/>
                <a:cs typeface="Times New Roman"/>
              </a:rPr>
              <a:t>Ο βλεννογόνος του λεπτού εντέρου παρουσιάζει πολλές ορατές προεκβολές </a:t>
            </a:r>
            <a:r>
              <a:rPr lang="el-GR" sz="2400" b="1" dirty="0">
                <a:effectLst/>
                <a:latin typeface="Arial"/>
                <a:ea typeface="Calibri"/>
                <a:cs typeface="Times New Roman"/>
              </a:rPr>
              <a:t>(πτυχές)</a:t>
            </a:r>
            <a:r>
              <a:rPr lang="el-GR" sz="2400" dirty="0">
                <a:effectLst/>
                <a:latin typeface="Arial"/>
                <a:ea typeface="Calibri"/>
                <a:cs typeface="Times New Roman"/>
              </a:rPr>
              <a:t>.  Οι πτυχές αυτές διαθέτουν προεκβολές που ονομάζονται </a:t>
            </a:r>
            <a:r>
              <a:rPr lang="el-GR" sz="2400" b="1" dirty="0">
                <a:effectLst/>
                <a:latin typeface="Arial"/>
                <a:ea typeface="Calibri"/>
                <a:cs typeface="Times New Roman"/>
              </a:rPr>
              <a:t>λάχνες</a:t>
            </a:r>
            <a:r>
              <a:rPr lang="el-GR" sz="2400" dirty="0">
                <a:effectLst/>
                <a:latin typeface="Arial"/>
                <a:ea typeface="Calibri"/>
                <a:cs typeface="Times New Roman"/>
              </a:rPr>
              <a:t>. Η επιφάνεια κάθε λάχνης αποτελείται από κύτταρα που η κυτταρική τους μεμβράνη παρουσιάζει μικροσκοπικές προεκβολές που ονομάζονται </a:t>
            </a:r>
            <a:r>
              <a:rPr lang="el-GR" sz="2400" b="1" dirty="0" err="1">
                <a:effectLst/>
                <a:latin typeface="Arial"/>
                <a:ea typeface="Calibri"/>
                <a:cs typeface="Times New Roman"/>
              </a:rPr>
              <a:t>μικρολάχνες</a:t>
            </a:r>
            <a:r>
              <a:rPr lang="el-GR" sz="2400" dirty="0">
                <a:effectLst/>
                <a:latin typeface="Arial"/>
                <a:ea typeface="Calibri"/>
                <a:cs typeface="Times New Roman"/>
              </a:rPr>
              <a:t>. Οι πτυχές, οι λάχνες και οι </a:t>
            </a:r>
            <a:r>
              <a:rPr lang="el-GR" sz="2400" dirty="0" err="1">
                <a:effectLst/>
                <a:latin typeface="Arial"/>
                <a:ea typeface="Calibri"/>
                <a:cs typeface="Times New Roman"/>
              </a:rPr>
              <a:t>μικρολάχνες</a:t>
            </a:r>
            <a:r>
              <a:rPr lang="el-GR" sz="2400" dirty="0">
                <a:effectLst/>
                <a:latin typeface="Arial"/>
                <a:ea typeface="Calibri"/>
                <a:cs typeface="Times New Roman"/>
              </a:rPr>
              <a:t> αυξάνουν την επιφάνεια του λεπτού εντέρου από ένα περίπου τετραγωνικό μέτρο (1 </a:t>
            </a:r>
            <a:r>
              <a:rPr lang="en-US" sz="2400" dirty="0">
                <a:effectLst/>
                <a:latin typeface="Arial"/>
                <a:ea typeface="Calibri"/>
                <a:cs typeface="Times New Roman"/>
              </a:rPr>
              <a:t>m</a:t>
            </a:r>
            <a:r>
              <a:rPr lang="el-GR" sz="2400" baseline="30000" dirty="0">
                <a:effectLst/>
                <a:latin typeface="Arial"/>
                <a:ea typeface="Calibri"/>
                <a:cs typeface="Times New Roman"/>
              </a:rPr>
              <a:t>2</a:t>
            </a:r>
            <a:r>
              <a:rPr lang="el-GR" sz="2400" dirty="0">
                <a:effectLst/>
                <a:latin typeface="Arial"/>
                <a:ea typeface="Calibri"/>
                <a:cs typeface="Times New Roman"/>
              </a:rPr>
              <a:t>) σε τρακόσια τετραγωνικά μέτρα (300 </a:t>
            </a:r>
            <a:r>
              <a:rPr lang="en-US" sz="2400" dirty="0">
                <a:effectLst/>
                <a:latin typeface="Arial"/>
                <a:ea typeface="Calibri"/>
                <a:cs typeface="Times New Roman"/>
              </a:rPr>
              <a:t>m</a:t>
            </a:r>
            <a:r>
              <a:rPr lang="el-GR" sz="2400" baseline="30000" dirty="0">
                <a:effectLst/>
                <a:latin typeface="Arial"/>
                <a:ea typeface="Calibri"/>
                <a:cs typeface="Times New Roman"/>
              </a:rPr>
              <a:t>2</a:t>
            </a:r>
            <a:r>
              <a:rPr lang="el-GR" sz="2400" dirty="0">
                <a:effectLst/>
                <a:latin typeface="Arial"/>
                <a:ea typeface="Calibri"/>
                <a:cs typeface="Times New Roman"/>
              </a:rPr>
              <a:t>). </a:t>
            </a:r>
            <a:endParaRPr lang="el-GR" sz="2400" dirty="0">
              <a:effectLst/>
              <a:latin typeface="Calibri"/>
              <a:ea typeface="Calibri"/>
              <a:cs typeface="Times New Roman"/>
            </a:endParaRPr>
          </a:p>
          <a:p>
            <a:pPr marR="25400">
              <a:lnSpc>
                <a:spcPct val="115000"/>
              </a:lnSpc>
              <a:spcAft>
                <a:spcPts val="600"/>
              </a:spcAft>
            </a:pPr>
            <a:r>
              <a:rPr lang="el-GR" sz="1100" dirty="0">
                <a:effectLst/>
                <a:latin typeface="Arial"/>
                <a:ea typeface="Calibri"/>
                <a:cs typeface="Times New Roman"/>
              </a:rPr>
              <a:t> </a:t>
            </a:r>
            <a:endParaRPr lang="el-GR" sz="1100" dirty="0">
              <a:effectLst/>
              <a:latin typeface="Calibri"/>
              <a:ea typeface="Calibri"/>
              <a:cs typeface="Times New Roman"/>
            </a:endParaRPr>
          </a:p>
        </p:txBody>
      </p:sp>
    </p:spTree>
    <p:extLst>
      <p:ext uri="{BB962C8B-B14F-4D97-AF65-F5344CB8AC3E}">
        <p14:creationId xmlns:p14="http://schemas.microsoft.com/office/powerpoint/2010/main" val="3069310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24936"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l-GR" sz="2400" dirty="0"/>
              <a:t>Να μελετήσετε τις πληροφορίες της πιο πάνω εικόνας και του πιο κάτω πίνακα που αφορούν στα διάφορα εκκρίματα που δρουν στο λεπτό έντερο. Με βάση τις πληροφορίες αυτές και με βάση τα όσα έχετε μάθει πιο πάνω, να απαντήσετε το ερώτημα που ακολουθεί.</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765812" y="2348880"/>
            <a:ext cx="3534380" cy="4140101"/>
          </a:xfrm>
          <a:prstGeom prst="rect">
            <a:avLst/>
          </a:prstGeom>
          <a:noFill/>
          <a:ln>
            <a:noFill/>
          </a:ln>
        </p:spPr>
      </p:pic>
    </p:spTree>
    <p:extLst>
      <p:ext uri="{BB962C8B-B14F-4D97-AF65-F5344CB8AC3E}">
        <p14:creationId xmlns:p14="http://schemas.microsoft.com/office/powerpoint/2010/main" val="152693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68455109"/>
              </p:ext>
            </p:extLst>
          </p:nvPr>
        </p:nvGraphicFramePr>
        <p:xfrm>
          <a:off x="395537" y="178456"/>
          <a:ext cx="8424936" cy="6274881"/>
        </p:xfrm>
        <a:graphic>
          <a:graphicData uri="http://schemas.openxmlformats.org/drawingml/2006/table">
            <a:tbl>
              <a:tblPr firstRow="1" firstCol="1" bandRow="1"/>
              <a:tblGrid>
                <a:gridCol w="619950"/>
                <a:gridCol w="1833581"/>
                <a:gridCol w="1612921"/>
                <a:gridCol w="4358484"/>
              </a:tblGrid>
              <a:tr h="1200809">
                <a:tc>
                  <a:txBody>
                    <a:bodyPr/>
                    <a:lstStyle/>
                    <a:p>
                      <a:pPr algn="ctr">
                        <a:lnSpc>
                          <a:spcPct val="115000"/>
                        </a:lnSpc>
                        <a:spcAft>
                          <a:spcPts val="0"/>
                        </a:spcAft>
                      </a:pPr>
                      <a:r>
                        <a:rPr lang="el-GR" sz="1600" b="1" dirty="0">
                          <a:effectLst/>
                          <a:latin typeface="Arial"/>
                          <a:ea typeface="Calibri"/>
                          <a:cs typeface="Times New Roman"/>
                        </a:rPr>
                        <a:t>Α/Α</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l-GR" sz="1600" b="1" dirty="0">
                          <a:effectLst/>
                          <a:latin typeface="Arial"/>
                          <a:ea typeface="Calibri"/>
                          <a:cs typeface="Times New Roman"/>
                        </a:rPr>
                        <a:t>Όνομα εκκρίματος που δρα στο λεπτό έντερο</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l-GR" sz="1600" b="1" dirty="0">
                          <a:effectLst/>
                          <a:latin typeface="Arial"/>
                          <a:ea typeface="Calibri"/>
                          <a:cs typeface="Times New Roman"/>
                        </a:rPr>
                        <a:t>Όργανο</a:t>
                      </a:r>
                      <a:endParaRPr lang="el-GR" sz="1600" dirty="0">
                        <a:effectLst/>
                        <a:latin typeface="Calibri"/>
                        <a:ea typeface="Calibri"/>
                        <a:cs typeface="Times New Roman"/>
                      </a:endParaRPr>
                    </a:p>
                    <a:p>
                      <a:pPr algn="ctr">
                        <a:lnSpc>
                          <a:spcPct val="115000"/>
                        </a:lnSpc>
                        <a:spcAft>
                          <a:spcPts val="0"/>
                        </a:spcAft>
                      </a:pPr>
                      <a:r>
                        <a:rPr lang="el-GR" sz="1600" b="1" dirty="0">
                          <a:effectLst/>
                          <a:latin typeface="Arial"/>
                          <a:ea typeface="Calibri"/>
                          <a:cs typeface="Times New Roman"/>
                        </a:rPr>
                        <a:t>στο οποίο παράγεται</a:t>
                      </a:r>
                      <a:endParaRPr lang="el-GR" sz="1600" dirty="0">
                        <a:effectLst/>
                        <a:latin typeface="Calibri"/>
                        <a:ea typeface="Calibri"/>
                        <a:cs typeface="Times New Roman"/>
                      </a:endParaRPr>
                    </a:p>
                    <a:p>
                      <a:pPr algn="ctr">
                        <a:lnSpc>
                          <a:spcPct val="115000"/>
                        </a:lnSpc>
                        <a:spcAft>
                          <a:spcPts val="0"/>
                        </a:spcAft>
                      </a:pPr>
                      <a:r>
                        <a:rPr lang="el-GR" sz="1600" b="1" dirty="0">
                          <a:effectLst/>
                          <a:latin typeface="Arial"/>
                          <a:ea typeface="Calibri"/>
                          <a:cs typeface="Times New Roman"/>
                        </a:rPr>
                        <a:t>το έκκριμα</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l-GR" sz="1600" b="1">
                          <a:effectLst/>
                          <a:latin typeface="Arial"/>
                          <a:ea typeface="Calibri"/>
                          <a:cs typeface="Times New Roman"/>
                        </a:rPr>
                        <a:t>Δράση εκκρίματος στο λεπτό έντερο</a:t>
                      </a:r>
                      <a:endParaRPr lang="el-G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501012">
                <a:tc>
                  <a:txBody>
                    <a:bodyPr/>
                    <a:lstStyle/>
                    <a:p>
                      <a:pPr algn="ctr">
                        <a:lnSpc>
                          <a:spcPct val="115000"/>
                        </a:lnSpc>
                        <a:spcAft>
                          <a:spcPts val="0"/>
                        </a:spcAft>
                      </a:pPr>
                      <a:r>
                        <a:rPr lang="el-GR" sz="1600" b="1" dirty="0">
                          <a:effectLst/>
                          <a:latin typeface="Arial"/>
                          <a:ea typeface="Calibri"/>
                          <a:cs typeface="Times New Roman"/>
                        </a:rPr>
                        <a:t>1.</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15000"/>
                        </a:lnSpc>
                        <a:spcAft>
                          <a:spcPts val="0"/>
                        </a:spcAft>
                      </a:pPr>
                      <a:r>
                        <a:rPr lang="el-GR" sz="1600" dirty="0">
                          <a:effectLst/>
                          <a:latin typeface="Arial"/>
                          <a:ea typeface="Calibri"/>
                          <a:cs typeface="Times New Roman"/>
                        </a:rPr>
                        <a:t>Χολή</a:t>
                      </a:r>
                      <a:endParaRPr lang="el-GR" sz="1600" dirty="0">
                        <a:effectLst/>
                        <a:latin typeface="Calibri"/>
                        <a:ea typeface="Calibri"/>
                        <a:cs typeface="Times New Roman"/>
                      </a:endParaRPr>
                    </a:p>
                    <a:p>
                      <a:pPr algn="ctr">
                        <a:lnSpc>
                          <a:spcPct val="115000"/>
                        </a:lnSpc>
                        <a:spcAft>
                          <a:spcPts val="0"/>
                        </a:spcAft>
                      </a:pPr>
                      <a:r>
                        <a:rPr lang="el-GR" sz="1600" dirty="0">
                          <a:effectLst/>
                          <a:latin typeface="Arial"/>
                          <a:ea typeface="Calibri"/>
                          <a:cs typeface="Times New Roman"/>
                        </a:rPr>
                        <a:t>(πράσινο υγρό που αποθηκεύεται προσωρινά στη χοληδόχο κύστη)</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l-GR" sz="1600" dirty="0">
                          <a:effectLst/>
                          <a:latin typeface="Arial"/>
                          <a:ea typeface="Calibri"/>
                          <a:cs typeface="Times New Roman"/>
                        </a:rPr>
                        <a:t>Ήπαρ (Συκώτι)</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gn="just">
                        <a:lnSpc>
                          <a:spcPct val="115000"/>
                        </a:lnSpc>
                        <a:spcAft>
                          <a:spcPts val="0"/>
                        </a:spcAft>
                        <a:buFont typeface="Symbol"/>
                        <a:buChar char=""/>
                      </a:pPr>
                      <a:r>
                        <a:rPr lang="el-GR" sz="1600" dirty="0" err="1">
                          <a:effectLst/>
                          <a:latin typeface="Arial"/>
                          <a:ea typeface="Calibri"/>
                          <a:cs typeface="Times New Roman"/>
                        </a:rPr>
                        <a:t>Γαλακτοματοποιεί</a:t>
                      </a:r>
                      <a:r>
                        <a:rPr lang="el-GR" sz="1600" dirty="0">
                          <a:effectLst/>
                          <a:latin typeface="Arial"/>
                          <a:ea typeface="Calibri"/>
                          <a:cs typeface="Times New Roman"/>
                        </a:rPr>
                        <a:t> τα λίπη (μετατρέπει τη μεγάλη μάζα λίπους της τροφής, που φτάνει στο λεπτό έντερο, σε μικρά σφαιρίδια)</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072048">
                <a:tc>
                  <a:txBody>
                    <a:bodyPr/>
                    <a:lstStyle/>
                    <a:p>
                      <a:pPr algn="ctr">
                        <a:lnSpc>
                          <a:spcPct val="115000"/>
                        </a:lnSpc>
                        <a:spcAft>
                          <a:spcPts val="0"/>
                        </a:spcAft>
                      </a:pPr>
                      <a:r>
                        <a:rPr lang="el-GR" sz="1600" b="1" dirty="0">
                          <a:effectLst/>
                          <a:latin typeface="Arial"/>
                          <a:ea typeface="Calibri"/>
                          <a:cs typeface="Times New Roman"/>
                        </a:rPr>
                        <a:t>2.</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15000"/>
                        </a:lnSpc>
                        <a:spcAft>
                          <a:spcPts val="0"/>
                        </a:spcAft>
                      </a:pPr>
                      <a:r>
                        <a:rPr lang="el-GR" sz="1600" dirty="0">
                          <a:effectLst/>
                          <a:latin typeface="Arial"/>
                          <a:ea typeface="Calibri"/>
                          <a:cs typeface="Times New Roman"/>
                        </a:rPr>
                        <a:t>Παγκρεατικό υγρό</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l-GR" sz="1600" dirty="0">
                          <a:effectLst/>
                          <a:latin typeface="Arial"/>
                          <a:ea typeface="Calibri"/>
                          <a:cs typeface="Times New Roman"/>
                        </a:rPr>
                        <a:t>Πάγκρεας</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gn="just">
                        <a:lnSpc>
                          <a:spcPct val="115000"/>
                        </a:lnSpc>
                        <a:spcAft>
                          <a:spcPts val="0"/>
                        </a:spcAft>
                        <a:buFont typeface="Symbol"/>
                        <a:buChar char=""/>
                      </a:pPr>
                      <a:r>
                        <a:rPr lang="el-GR" sz="1600" dirty="0">
                          <a:effectLst/>
                          <a:latin typeface="Arial"/>
                          <a:ea typeface="Calibri"/>
                          <a:cs typeface="Times New Roman"/>
                        </a:rPr>
                        <a:t>Ρυθμίζει την οξύτητα του εντερικού χυλού</a:t>
                      </a:r>
                      <a:endParaRPr lang="el-GR" sz="1600" dirty="0">
                        <a:effectLst/>
                        <a:latin typeface="Calibri"/>
                        <a:ea typeface="Calibri"/>
                        <a:cs typeface="Times New Roman"/>
                      </a:endParaRPr>
                    </a:p>
                    <a:p>
                      <a:pPr marL="342900" lvl="0" indent="-342900" algn="just">
                        <a:lnSpc>
                          <a:spcPct val="115000"/>
                        </a:lnSpc>
                        <a:spcAft>
                          <a:spcPts val="0"/>
                        </a:spcAft>
                        <a:buFont typeface="Symbol"/>
                        <a:buChar char=""/>
                      </a:pPr>
                      <a:r>
                        <a:rPr lang="el-GR" sz="1600" dirty="0">
                          <a:effectLst/>
                          <a:latin typeface="Arial"/>
                          <a:ea typeface="Calibri"/>
                          <a:cs typeface="Times New Roman"/>
                        </a:rPr>
                        <a:t>Περιέχει ένζυμα για:</a:t>
                      </a:r>
                      <a:endParaRPr lang="el-GR" sz="1600" dirty="0">
                        <a:effectLst/>
                        <a:latin typeface="Calibri"/>
                        <a:ea typeface="Calibri"/>
                        <a:cs typeface="Times New Roman"/>
                      </a:endParaRPr>
                    </a:p>
                    <a:p>
                      <a:pPr marL="291465" indent="-179705" algn="just">
                        <a:lnSpc>
                          <a:spcPct val="115000"/>
                        </a:lnSpc>
                        <a:spcAft>
                          <a:spcPts val="0"/>
                        </a:spcAft>
                      </a:pPr>
                      <a:r>
                        <a:rPr lang="el-GR" sz="1600" dirty="0">
                          <a:effectLst/>
                          <a:latin typeface="Arial"/>
                          <a:ea typeface="Calibri"/>
                          <a:cs typeface="Times New Roman"/>
                        </a:rPr>
                        <a:t>α.	τη συνέχιση της πέψης αμύλου και πρωτεϊνών</a:t>
                      </a:r>
                      <a:endParaRPr lang="el-GR" sz="1600" dirty="0">
                        <a:effectLst/>
                        <a:latin typeface="Calibri"/>
                        <a:ea typeface="Calibri"/>
                        <a:cs typeface="Times New Roman"/>
                      </a:endParaRPr>
                    </a:p>
                    <a:p>
                      <a:pPr marL="291465" indent="-179705" algn="just">
                        <a:lnSpc>
                          <a:spcPct val="115000"/>
                        </a:lnSpc>
                        <a:spcAft>
                          <a:spcPts val="0"/>
                        </a:spcAft>
                        <a:tabLst>
                          <a:tab pos="445770" algn="l"/>
                        </a:tabLst>
                      </a:pPr>
                      <a:r>
                        <a:rPr lang="el-GR" sz="1600" dirty="0">
                          <a:effectLst/>
                          <a:latin typeface="Arial"/>
                          <a:ea typeface="Calibri"/>
                          <a:cs typeface="Times New Roman"/>
                        </a:rPr>
                        <a:t>β.	την έναρξη και ολοκλήρωση της διάσπασης λιπών και </a:t>
                      </a:r>
                      <a:r>
                        <a:rPr lang="el-GR" sz="1600" dirty="0" err="1">
                          <a:effectLst/>
                          <a:latin typeface="Arial"/>
                          <a:ea typeface="Calibri"/>
                          <a:cs typeface="Times New Roman"/>
                        </a:rPr>
                        <a:t>νουκλεϊνικών</a:t>
                      </a:r>
                      <a:r>
                        <a:rPr lang="el-GR" sz="1600" dirty="0">
                          <a:effectLst/>
                          <a:latin typeface="Arial"/>
                          <a:ea typeface="Calibri"/>
                          <a:cs typeface="Times New Roman"/>
                        </a:rPr>
                        <a:t> οξέων</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501012">
                <a:tc>
                  <a:txBody>
                    <a:bodyPr/>
                    <a:lstStyle/>
                    <a:p>
                      <a:pPr algn="ctr">
                        <a:lnSpc>
                          <a:spcPct val="115000"/>
                        </a:lnSpc>
                        <a:spcAft>
                          <a:spcPts val="0"/>
                        </a:spcAft>
                      </a:pPr>
                      <a:r>
                        <a:rPr lang="el-GR" sz="1100" b="1" dirty="0">
                          <a:effectLst/>
                          <a:latin typeface="Arial"/>
                          <a:ea typeface="Calibri"/>
                          <a:cs typeface="Times New Roman"/>
                        </a:rPr>
                        <a:t>3.</a:t>
                      </a:r>
                      <a:endParaRPr lang="el-G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15000"/>
                        </a:lnSpc>
                        <a:spcAft>
                          <a:spcPts val="0"/>
                        </a:spcAft>
                      </a:pPr>
                      <a:r>
                        <a:rPr lang="el-GR" sz="1600" dirty="0">
                          <a:effectLst/>
                          <a:latin typeface="Arial"/>
                          <a:ea typeface="Calibri"/>
                          <a:cs typeface="Times New Roman"/>
                        </a:rPr>
                        <a:t> </a:t>
                      </a:r>
                      <a:endParaRPr lang="el-GR" sz="1600" dirty="0">
                        <a:effectLst/>
                        <a:latin typeface="Calibri"/>
                        <a:ea typeface="Calibri"/>
                        <a:cs typeface="Times New Roman"/>
                      </a:endParaRPr>
                    </a:p>
                    <a:p>
                      <a:pPr algn="ctr">
                        <a:lnSpc>
                          <a:spcPct val="115000"/>
                        </a:lnSpc>
                        <a:spcAft>
                          <a:spcPts val="0"/>
                        </a:spcAft>
                      </a:pPr>
                      <a:r>
                        <a:rPr lang="el-GR" sz="1600" dirty="0">
                          <a:effectLst/>
                          <a:latin typeface="Arial"/>
                          <a:ea typeface="Calibri"/>
                          <a:cs typeface="Times New Roman"/>
                        </a:rPr>
                        <a:t> </a:t>
                      </a:r>
                      <a:endParaRPr lang="el-GR" sz="1600" dirty="0">
                        <a:effectLst/>
                        <a:latin typeface="Calibri"/>
                        <a:ea typeface="Calibri"/>
                        <a:cs typeface="Times New Roman"/>
                      </a:endParaRPr>
                    </a:p>
                    <a:p>
                      <a:pPr algn="ctr">
                        <a:lnSpc>
                          <a:spcPct val="115000"/>
                        </a:lnSpc>
                        <a:spcAft>
                          <a:spcPts val="0"/>
                        </a:spcAft>
                      </a:pPr>
                      <a:r>
                        <a:rPr lang="el-GR" sz="1600" dirty="0">
                          <a:effectLst/>
                          <a:latin typeface="Arial"/>
                          <a:ea typeface="Calibri"/>
                          <a:cs typeface="Times New Roman"/>
                        </a:rPr>
                        <a:t>Εντερικό υγρό</a:t>
                      </a:r>
                      <a:endParaRPr lang="el-GR" sz="1600" dirty="0">
                        <a:effectLst/>
                        <a:latin typeface="Calibri"/>
                        <a:ea typeface="Calibri"/>
                        <a:cs typeface="Times New Roman"/>
                      </a:endParaRPr>
                    </a:p>
                    <a:p>
                      <a:pPr algn="ctr">
                        <a:lnSpc>
                          <a:spcPct val="115000"/>
                        </a:lnSpc>
                        <a:spcAft>
                          <a:spcPts val="0"/>
                        </a:spcAft>
                      </a:pPr>
                      <a:r>
                        <a:rPr lang="el-GR" sz="1600" dirty="0">
                          <a:effectLst/>
                          <a:latin typeface="Arial"/>
                          <a:ea typeface="Calibri"/>
                          <a:cs typeface="Times New Roman"/>
                        </a:rPr>
                        <a:t> </a:t>
                      </a:r>
                      <a:endParaRPr lang="el-GR" sz="1600" dirty="0">
                        <a:effectLst/>
                        <a:latin typeface="Calibri"/>
                        <a:ea typeface="Calibri"/>
                        <a:cs typeface="Times New Roman"/>
                      </a:endParaRPr>
                    </a:p>
                    <a:p>
                      <a:pPr algn="ctr">
                        <a:lnSpc>
                          <a:spcPct val="115000"/>
                        </a:lnSpc>
                        <a:spcAft>
                          <a:spcPts val="0"/>
                        </a:spcAft>
                      </a:pPr>
                      <a:r>
                        <a:rPr lang="el-GR" sz="1600" dirty="0">
                          <a:effectLst/>
                          <a:latin typeface="Arial"/>
                          <a:ea typeface="Calibri"/>
                          <a:cs typeface="Times New Roman"/>
                        </a:rPr>
                        <a:t> </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l-GR" sz="1600" dirty="0">
                          <a:effectLst/>
                          <a:latin typeface="Arial"/>
                          <a:ea typeface="Calibri"/>
                          <a:cs typeface="Times New Roman"/>
                        </a:rPr>
                        <a:t>Λεπτό έντερο</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gn="just">
                        <a:lnSpc>
                          <a:spcPct val="115000"/>
                        </a:lnSpc>
                        <a:spcAft>
                          <a:spcPts val="0"/>
                        </a:spcAft>
                        <a:buFont typeface="Symbol"/>
                        <a:buChar char=""/>
                      </a:pPr>
                      <a:r>
                        <a:rPr lang="el-GR" sz="1600" dirty="0">
                          <a:effectLst/>
                          <a:latin typeface="Arial"/>
                          <a:ea typeface="Calibri"/>
                          <a:cs typeface="Times New Roman"/>
                        </a:rPr>
                        <a:t>Αυξάνει τον όγκο και τη ρευστότητα του εντερικού χυλού.</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26287866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507757"/>
            <a:ext cx="785813"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1"/>
          <p:cNvSpPr txBox="1"/>
          <p:nvPr/>
        </p:nvSpPr>
        <p:spPr>
          <a:xfrm>
            <a:off x="395536" y="44624"/>
            <a:ext cx="8064896" cy="5184576"/>
          </a:xfrm>
          <a:prstGeom prst="rect">
            <a:avLst/>
          </a:prstGeom>
          <a:solidFill>
            <a:srgbClr val="FFFF99"/>
          </a:solidFill>
          <a:ln w="19050">
            <a:solidFill>
              <a:srgbClr val="4F81BD">
                <a:lumMod val="75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630555" marR="0" lvl="0" indent="-630555" defTabSz="914400" eaLnBrk="1" fontAlgn="auto" latinLnBrk="0" hangingPunct="1">
              <a:lnSpc>
                <a:spcPct val="115000"/>
              </a:lnSpc>
              <a:spcBef>
                <a:spcPts val="0"/>
              </a:spcBef>
              <a:spcAft>
                <a:spcPts val="1000"/>
              </a:spcAft>
              <a:buClrTx/>
              <a:buSzTx/>
              <a:buFontTx/>
              <a:buNone/>
              <a:tabLst/>
              <a:defRPr/>
            </a:pPr>
            <a:r>
              <a:rPr kumimoji="0" lang="el-GR" sz="2400" b="1" i="0" u="none" strike="noStrike" kern="0" cap="none" spc="0" normalizeH="0" baseline="0" noProof="0" dirty="0">
                <a:ln>
                  <a:noFill/>
                </a:ln>
                <a:solidFill>
                  <a:sysClr val="windowText" lastClr="000000"/>
                </a:solidFill>
                <a:effectLst/>
                <a:uLnTx/>
                <a:uFillTx/>
                <a:latin typeface="Arial"/>
                <a:ea typeface="Calibri"/>
                <a:cs typeface="Times New Roman"/>
              </a:rPr>
              <a:t>2.2.4.2:</a:t>
            </a:r>
            <a:endPar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just" defTabSz="914400" eaLnBrk="1" fontAlgn="auto" latinLnBrk="0" hangingPunct="1">
              <a:lnSpc>
                <a:spcPct val="115000"/>
              </a:lnSpc>
              <a:spcBef>
                <a:spcPts val="0"/>
              </a:spcBef>
              <a:spcAft>
                <a:spcPts val="1000"/>
              </a:spcAft>
              <a:buClrTx/>
              <a:buSzTx/>
              <a:buFontTx/>
              <a:buNone/>
              <a:tabLst/>
              <a:defRPr/>
            </a:pPr>
            <a:r>
              <a:rPr kumimoji="0" lang="el-GR" sz="2400" b="0" i="0" u="none" strike="noStrike" kern="0" cap="none" spc="0" normalizeH="0" baseline="0" noProof="0" dirty="0">
                <a:ln>
                  <a:noFill/>
                </a:ln>
                <a:solidFill>
                  <a:sysClr val="windowText" lastClr="000000"/>
                </a:solidFill>
                <a:effectLst/>
                <a:uLnTx/>
                <a:uFillTx/>
                <a:latin typeface="Arial"/>
                <a:ea typeface="Calibri"/>
                <a:cs typeface="Times New Roman"/>
              </a:rPr>
              <a:t>Με βάση τις πληροφορίες του πιο πάνω πίνακα και της διπλανής εικόνας, καθώς και με βάση τα όσα έχετε μάθει μέχρι τώρα για το λεπτό έντερο, να γράψετε τρεις (3) δράσεις των εκκριμάτων που δρουν στο λεπτό έντερο. </a:t>
            </a:r>
            <a:endParaRPr kumimoji="0" lang="el-GR" sz="24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l-GR" sz="2400" b="1" i="0" u="none" strike="noStrike" kern="0" cap="none" spc="0" normalizeH="0" baseline="0" noProof="0" dirty="0" smtClean="0">
                <a:ln>
                  <a:noFill/>
                </a:ln>
                <a:solidFill>
                  <a:srgbClr val="FF0000"/>
                </a:solidFill>
                <a:effectLst/>
                <a:uLnTx/>
                <a:uFillTx/>
                <a:latin typeface="Arial"/>
                <a:ea typeface="Calibri"/>
                <a:cs typeface="Times New Roman"/>
              </a:rPr>
              <a:t>1. Η χολή </a:t>
            </a:r>
            <a:r>
              <a:rPr kumimoji="0" lang="el-GR" sz="2400" b="1" i="0" u="none" strike="noStrike" kern="0" cap="none" spc="0" normalizeH="0" baseline="0" noProof="0" dirty="0" err="1" smtClean="0">
                <a:ln>
                  <a:noFill/>
                </a:ln>
                <a:solidFill>
                  <a:srgbClr val="FF0000"/>
                </a:solidFill>
                <a:effectLst/>
                <a:uLnTx/>
                <a:uFillTx/>
                <a:latin typeface="Arial"/>
                <a:ea typeface="Calibri"/>
                <a:cs typeface="Times New Roman"/>
              </a:rPr>
              <a:t>γαλακτοματοποιεί</a:t>
            </a:r>
            <a:r>
              <a:rPr kumimoji="0" lang="el-GR" sz="2400" b="1" i="0" u="none" strike="noStrike" kern="0" cap="none" spc="0" normalizeH="0" noProof="0" dirty="0" smtClean="0">
                <a:ln>
                  <a:noFill/>
                </a:ln>
                <a:solidFill>
                  <a:srgbClr val="FF0000"/>
                </a:solidFill>
                <a:effectLst/>
                <a:uLnTx/>
                <a:uFillTx/>
                <a:latin typeface="Arial"/>
                <a:ea typeface="Calibri"/>
                <a:cs typeface="Times New Roman"/>
              </a:rPr>
              <a:t> τα λίπη</a:t>
            </a:r>
            <a:endParaRPr kumimoji="0" lang="el-GR" sz="2400" b="1" i="0" u="none" strike="noStrike" kern="0" cap="none" spc="0" normalizeH="0" baseline="0" noProof="0" dirty="0" smtClean="0">
              <a:ln>
                <a:noFill/>
              </a:ln>
              <a:solidFill>
                <a:srgbClr val="FF0000"/>
              </a:solidFill>
              <a:effectLst/>
              <a:uLnTx/>
              <a:uFillTx/>
              <a:latin typeface="Arial"/>
              <a:ea typeface="Calibri"/>
              <a:cs typeface="Times New Roman"/>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l-GR" sz="2400" b="1" i="0" u="none" strike="noStrike" kern="0" cap="none" spc="0" normalizeH="0" baseline="0" noProof="0" dirty="0" smtClean="0">
                <a:ln>
                  <a:noFill/>
                </a:ln>
                <a:solidFill>
                  <a:srgbClr val="FF0000"/>
                </a:solidFill>
                <a:effectLst/>
                <a:uLnTx/>
                <a:uFillTx/>
                <a:latin typeface="Arial"/>
                <a:ea typeface="Calibri"/>
                <a:cs typeface="Times New Roman"/>
              </a:rPr>
              <a:t>2. Το παγκρεατικό υγρό ρυθμίζει την οξύτητα του εντερικού χυλού και διασπά τις τροφές </a:t>
            </a:r>
            <a:r>
              <a:rPr kumimoji="0" lang="el-GR" sz="2400" b="0" i="0" u="none" strike="noStrike" kern="0" cap="none" spc="0" normalizeH="0" baseline="0" noProof="0" dirty="0" smtClean="0">
                <a:ln>
                  <a:noFill/>
                </a:ln>
                <a:solidFill>
                  <a:srgbClr val="FF0000"/>
                </a:solidFill>
                <a:effectLst/>
                <a:uLnTx/>
                <a:uFillTx/>
                <a:latin typeface="Arial"/>
                <a:ea typeface="Calibri"/>
                <a:cs typeface="Times New Roman"/>
              </a:rPr>
              <a:t> </a:t>
            </a:r>
          </a:p>
          <a:p>
            <a:pPr lvl="0">
              <a:lnSpc>
                <a:spcPct val="150000"/>
              </a:lnSpc>
            </a:pPr>
            <a:r>
              <a:rPr kumimoji="0" lang="el-GR" sz="2400" b="1" i="0" u="none" strike="noStrike" kern="0" cap="none" spc="0" normalizeH="0" baseline="0" noProof="0" dirty="0" smtClean="0">
                <a:ln>
                  <a:noFill/>
                </a:ln>
                <a:solidFill>
                  <a:srgbClr val="FF0000"/>
                </a:solidFill>
                <a:effectLst/>
                <a:uLnTx/>
                <a:uFillTx/>
                <a:latin typeface="Arial"/>
                <a:ea typeface="Calibri"/>
                <a:cs typeface="Times New Roman"/>
              </a:rPr>
              <a:t>3. Το εντερικό υγρό α</a:t>
            </a:r>
            <a:r>
              <a:rPr lang="el-GR" sz="2400" b="1" dirty="0" err="1" smtClean="0">
                <a:solidFill>
                  <a:srgbClr val="FF0000"/>
                </a:solidFill>
                <a:latin typeface="Arial"/>
                <a:ea typeface="Calibri"/>
                <a:cs typeface="Times New Roman"/>
              </a:rPr>
              <a:t>υξάνει</a:t>
            </a:r>
            <a:r>
              <a:rPr lang="el-GR" sz="2400" b="1" dirty="0" smtClean="0">
                <a:solidFill>
                  <a:srgbClr val="FF0000"/>
                </a:solidFill>
                <a:latin typeface="Arial"/>
                <a:ea typeface="Calibri"/>
                <a:cs typeface="Times New Roman"/>
              </a:rPr>
              <a:t> </a:t>
            </a:r>
            <a:r>
              <a:rPr lang="el-GR" sz="2400" b="1" dirty="0">
                <a:solidFill>
                  <a:srgbClr val="FF0000"/>
                </a:solidFill>
                <a:latin typeface="Arial"/>
                <a:ea typeface="Calibri"/>
                <a:cs typeface="Times New Roman"/>
              </a:rPr>
              <a:t>τον όγκο και τη ρευστότητα του εντερικού χυλού</a:t>
            </a:r>
            <a:endParaRPr kumimoji="0" lang="el-GR" sz="2400" b="1" i="0" u="none" strike="noStrike" kern="0" cap="none" spc="0" normalizeH="0" baseline="0" noProof="0" dirty="0" smtClean="0">
              <a:ln>
                <a:noFill/>
              </a:ln>
              <a:solidFill>
                <a:srgbClr val="FF0000"/>
              </a:solidFill>
              <a:effectLst/>
              <a:uLnTx/>
              <a:uFillTx/>
              <a:latin typeface="Arial"/>
              <a:ea typeface="Calibri"/>
              <a:cs typeface="Times New Roman"/>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l-GR"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3" name="Rounded Rectangular Callout 2"/>
          <p:cNvSpPr>
            <a:spLocks noChangeArrowheads="1"/>
          </p:cNvSpPr>
          <p:nvPr/>
        </p:nvSpPr>
        <p:spPr bwMode="auto">
          <a:xfrm>
            <a:off x="1721802" y="5445224"/>
            <a:ext cx="7314694" cy="1268759"/>
          </a:xfrm>
          <a:prstGeom prst="wedgeRoundRectCallout">
            <a:avLst>
              <a:gd name="adj1" fmla="val -56725"/>
              <a:gd name="adj2" fmla="val -10561"/>
              <a:gd name="adj3" fmla="val 16667"/>
            </a:avLst>
          </a:prstGeom>
          <a:solidFill>
            <a:srgbClr val="FFFF99"/>
          </a:solidFill>
          <a:ln w="9525">
            <a:solidFill>
              <a:srgbClr val="000000"/>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marR="25400">
              <a:lnSpc>
                <a:spcPct val="115000"/>
              </a:lnSpc>
              <a:spcAft>
                <a:spcPts val="600"/>
              </a:spcAft>
            </a:pPr>
            <a:r>
              <a:rPr lang="el-GR" b="1" dirty="0">
                <a:effectLst/>
                <a:latin typeface="Arial"/>
                <a:ea typeface="Calibri"/>
                <a:cs typeface="Times New Roman"/>
              </a:rPr>
              <a:t>Γνωρίζετε ότι…</a:t>
            </a:r>
            <a:endParaRPr lang="el-GR" dirty="0">
              <a:effectLst/>
              <a:latin typeface="Calibri"/>
              <a:ea typeface="Calibri"/>
              <a:cs typeface="Times New Roman"/>
            </a:endParaRPr>
          </a:p>
          <a:p>
            <a:pPr marR="25400">
              <a:lnSpc>
                <a:spcPct val="115000"/>
              </a:lnSpc>
              <a:spcAft>
                <a:spcPts val="600"/>
              </a:spcAft>
            </a:pPr>
            <a:r>
              <a:rPr lang="el-GR" dirty="0">
                <a:effectLst/>
                <a:latin typeface="Arial"/>
                <a:ea typeface="Calibri"/>
                <a:cs typeface="Times New Roman"/>
              </a:rPr>
              <a:t>Εκτός από το γαστρικό έλκος υπάρχει και το έλκος του δωδεκαδάκτυλου που αποτελεί συχνό πρόβλημα του πεπτικού συστήματος</a:t>
            </a:r>
            <a:r>
              <a:rPr lang="el-GR" sz="1100" dirty="0">
                <a:effectLst/>
                <a:latin typeface="Arial"/>
                <a:ea typeface="Calibri"/>
                <a:cs typeface="Times New Roman"/>
              </a:rPr>
              <a:t>.</a:t>
            </a:r>
            <a:endParaRPr lang="el-GR" sz="1100" dirty="0">
              <a:effectLst/>
              <a:latin typeface="Calibri"/>
              <a:ea typeface="Calibri"/>
              <a:cs typeface="Times New Roman"/>
            </a:endParaRPr>
          </a:p>
        </p:txBody>
      </p:sp>
    </p:spTree>
    <p:extLst>
      <p:ext uri="{BB962C8B-B14F-4D97-AF65-F5344CB8AC3E}">
        <p14:creationId xmlns:p14="http://schemas.microsoft.com/office/powerpoint/2010/main" val="2894710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16632"/>
            <a:ext cx="7920880" cy="830997"/>
          </a:xfrm>
          <a:prstGeom prst="rect">
            <a:avLst/>
          </a:prstGeom>
        </p:spPr>
        <p:txBody>
          <a:bodyPr wrap="square">
            <a:spAutoFit/>
          </a:bodyPr>
          <a:lstStyle/>
          <a:p>
            <a:r>
              <a:rPr lang="el-GR" sz="2400" dirty="0"/>
              <a:t>Στο παχύ (χοντρό) έντερο αποθηκεύεται προσωρινά το μέρος της τροφής που δεν έχει υποστεί πέψη μέχρι να αποβληθεί</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268760"/>
            <a:ext cx="3068038" cy="3564795"/>
          </a:xfrm>
          <a:prstGeom prst="rect">
            <a:avLst/>
          </a:prstGeom>
          <a:noFill/>
          <a:ln>
            <a:noFill/>
          </a:ln>
        </p:spPr>
      </p:pic>
      <p:sp>
        <p:nvSpPr>
          <p:cNvPr id="8" name="Text Box 198"/>
          <p:cNvSpPr txBox="1"/>
          <p:nvPr/>
        </p:nvSpPr>
        <p:spPr>
          <a:xfrm>
            <a:off x="251520" y="1052736"/>
            <a:ext cx="5544616" cy="5733256"/>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l-GR" sz="2400" b="1" i="0" u="none" strike="noStrike" kern="0" cap="none" spc="0" normalizeH="0" baseline="0" noProof="0" dirty="0">
                <a:ln>
                  <a:noFill/>
                </a:ln>
                <a:solidFill>
                  <a:sysClr val="windowText" lastClr="000000"/>
                </a:solidFill>
                <a:effectLst/>
                <a:uLnTx/>
                <a:uFillTx/>
                <a:ea typeface="Calibri"/>
                <a:cs typeface="Times New Roman"/>
              </a:rPr>
              <a:t>Λειτουργίες </a:t>
            </a:r>
            <a:r>
              <a:rPr kumimoji="0" lang="el-GR" sz="2400" b="1" i="0" u="none" strike="noStrike" kern="0" cap="none" spc="0" normalizeH="0" baseline="0" noProof="0" dirty="0" err="1">
                <a:ln>
                  <a:noFill/>
                </a:ln>
                <a:solidFill>
                  <a:sysClr val="windowText" lastClr="000000"/>
                </a:solidFill>
                <a:effectLst/>
                <a:uLnTx/>
                <a:uFillTx/>
                <a:ea typeface="Calibri"/>
                <a:cs typeface="Times New Roman"/>
              </a:rPr>
              <a:t>παχέος</a:t>
            </a:r>
            <a:r>
              <a:rPr kumimoji="0" lang="el-GR" sz="2400" b="1" i="0" u="none" strike="noStrike" kern="0" cap="none" spc="0" normalizeH="0" baseline="0" noProof="0" dirty="0">
                <a:ln>
                  <a:noFill/>
                </a:ln>
                <a:solidFill>
                  <a:sysClr val="windowText" lastClr="000000"/>
                </a:solidFill>
                <a:effectLst/>
                <a:uLnTx/>
                <a:uFillTx/>
                <a:ea typeface="Calibri"/>
                <a:cs typeface="Times New Roman"/>
              </a:rPr>
              <a:t> (χοντρού) εντέρου:</a:t>
            </a:r>
            <a:endParaRPr kumimoji="0" lang="el-GR" sz="2400" b="0" i="0" u="none" strike="noStrike" kern="0" cap="none" spc="0" normalizeH="0" baseline="0" noProof="0" dirty="0">
              <a:ln>
                <a:noFill/>
              </a:ln>
              <a:solidFill>
                <a:sysClr val="windowText" lastClr="000000"/>
              </a:solidFill>
              <a:effectLst/>
              <a:uLnTx/>
              <a:uFillTx/>
              <a:ea typeface="Calibri"/>
              <a:cs typeface="Times New Roman"/>
            </a:endParaRPr>
          </a:p>
          <a:p>
            <a:pPr marL="457200" marR="0" lvl="0" indent="-457200" defTabSz="914400" eaLnBrk="1" fontAlgn="auto" latinLnBrk="0" hangingPunct="1">
              <a:lnSpc>
                <a:spcPct val="115000"/>
              </a:lnSpc>
              <a:spcBef>
                <a:spcPts val="0"/>
              </a:spcBef>
              <a:spcAft>
                <a:spcPts val="0"/>
              </a:spcAft>
              <a:buClrTx/>
              <a:buSzTx/>
              <a:buFont typeface="+mj-lt"/>
              <a:buAutoNum type="arabicPeriod"/>
              <a:tabLst/>
              <a:defRPr/>
            </a:pPr>
            <a:r>
              <a:rPr kumimoji="0" lang="el-GR" sz="2400" b="0" i="0" u="none" strike="noStrike" kern="0" cap="none" spc="0" normalizeH="0" baseline="0" noProof="0" dirty="0" smtClean="0">
                <a:ln>
                  <a:noFill/>
                </a:ln>
                <a:solidFill>
                  <a:sysClr val="windowText" lastClr="000000"/>
                </a:solidFill>
                <a:effectLst/>
                <a:uLnTx/>
                <a:uFillTx/>
                <a:ea typeface="Calibri"/>
                <a:cs typeface="Times New Roman"/>
              </a:rPr>
              <a:t>Προσωρινή </a:t>
            </a:r>
            <a:r>
              <a:rPr kumimoji="0" lang="el-GR" sz="2400" b="0" i="0" u="none" strike="noStrike" kern="0" cap="none" spc="0" normalizeH="0" baseline="0" noProof="0" dirty="0">
                <a:ln>
                  <a:noFill/>
                </a:ln>
                <a:solidFill>
                  <a:sysClr val="windowText" lastClr="000000"/>
                </a:solidFill>
                <a:effectLst/>
                <a:uLnTx/>
                <a:uFillTx/>
                <a:ea typeface="Calibri"/>
                <a:cs typeface="Times New Roman"/>
              </a:rPr>
              <a:t>αποθήκευση των </a:t>
            </a:r>
            <a:r>
              <a:rPr kumimoji="0" lang="el-GR" sz="2400" b="0" i="0" u="none" strike="noStrike" kern="0" cap="none" spc="0" normalizeH="0" baseline="0" noProof="0" dirty="0" smtClean="0">
                <a:ln>
                  <a:noFill/>
                </a:ln>
                <a:solidFill>
                  <a:sysClr val="windowText" lastClr="000000"/>
                </a:solidFill>
                <a:effectLst/>
                <a:uLnTx/>
                <a:uFillTx/>
                <a:ea typeface="Calibri"/>
                <a:cs typeface="Times New Roman"/>
              </a:rPr>
              <a:t>άπεπτων υλικών </a:t>
            </a:r>
            <a:r>
              <a:rPr kumimoji="0" lang="el-GR" sz="2400" b="0" i="0" u="none" strike="noStrike" kern="0" cap="none" spc="0" normalizeH="0" baseline="0" noProof="0" dirty="0">
                <a:ln>
                  <a:noFill/>
                </a:ln>
                <a:solidFill>
                  <a:sysClr val="windowText" lastClr="000000"/>
                </a:solidFill>
                <a:effectLst/>
                <a:uLnTx/>
                <a:uFillTx/>
                <a:ea typeface="Calibri"/>
                <a:cs typeface="Times New Roman"/>
              </a:rPr>
              <a:t>των τροφών. </a:t>
            </a:r>
          </a:p>
          <a:p>
            <a:pPr marL="457200" marR="0" lvl="0" indent="-457200" defTabSz="914400" eaLnBrk="1" fontAlgn="auto" latinLnBrk="0" hangingPunct="1">
              <a:lnSpc>
                <a:spcPct val="115000"/>
              </a:lnSpc>
              <a:spcBef>
                <a:spcPts val="0"/>
              </a:spcBef>
              <a:spcAft>
                <a:spcPts val="0"/>
              </a:spcAft>
              <a:buClrTx/>
              <a:buSzTx/>
              <a:buFont typeface="+mj-lt"/>
              <a:buAutoNum type="arabicPeriod"/>
              <a:tabLst/>
              <a:defRPr/>
            </a:pPr>
            <a:r>
              <a:rPr kumimoji="0" lang="el-GR" sz="2400" b="0" i="0" u="none" strike="noStrike" kern="0" cap="none" spc="0" normalizeH="0" baseline="0" noProof="0" dirty="0" smtClean="0">
                <a:ln>
                  <a:noFill/>
                </a:ln>
                <a:solidFill>
                  <a:sysClr val="windowText" lastClr="000000"/>
                </a:solidFill>
                <a:effectLst/>
                <a:uLnTx/>
                <a:uFillTx/>
                <a:ea typeface="Calibri"/>
                <a:cs typeface="Times New Roman"/>
              </a:rPr>
              <a:t>Απορρόφηση </a:t>
            </a:r>
            <a:r>
              <a:rPr kumimoji="0" lang="el-GR" sz="2400" b="0" i="0" u="none" strike="noStrike" kern="0" cap="none" spc="0" normalizeH="0" baseline="0" noProof="0" dirty="0">
                <a:ln>
                  <a:noFill/>
                </a:ln>
                <a:solidFill>
                  <a:sysClr val="windowText" lastClr="000000"/>
                </a:solidFill>
                <a:effectLst/>
                <a:uLnTx/>
                <a:uFillTx/>
                <a:ea typeface="Calibri"/>
                <a:cs typeface="Times New Roman"/>
              </a:rPr>
              <a:t>νερού, αλάτων </a:t>
            </a:r>
            <a:r>
              <a:rPr kumimoji="0" lang="el-GR" sz="2400" b="0" i="0" u="none" strike="noStrike" kern="0" cap="none" spc="0" normalizeH="0" baseline="0" noProof="0" dirty="0" smtClean="0">
                <a:ln>
                  <a:noFill/>
                </a:ln>
                <a:solidFill>
                  <a:sysClr val="windowText" lastClr="000000"/>
                </a:solidFill>
                <a:effectLst/>
                <a:uLnTx/>
                <a:uFillTx/>
                <a:ea typeface="Calibri"/>
                <a:cs typeface="Times New Roman"/>
              </a:rPr>
              <a:t>και</a:t>
            </a:r>
            <a:r>
              <a:rPr kumimoji="0" lang="el-GR" sz="2400" b="0" i="0" u="none" strike="noStrike" kern="0" cap="none" spc="0" normalizeH="0" noProof="0" dirty="0" smtClean="0">
                <a:ln>
                  <a:noFill/>
                </a:ln>
                <a:solidFill>
                  <a:sysClr val="windowText" lastClr="000000"/>
                </a:solidFill>
                <a:effectLst/>
                <a:uLnTx/>
                <a:uFillTx/>
                <a:ea typeface="Calibri"/>
                <a:cs typeface="Times New Roman"/>
              </a:rPr>
              <a:t> </a:t>
            </a:r>
            <a:r>
              <a:rPr kumimoji="0" lang="el-GR" sz="2400" b="0" i="0" u="none" strike="noStrike" kern="0" cap="none" spc="0" normalizeH="0" baseline="0" noProof="0" dirty="0" smtClean="0">
                <a:ln>
                  <a:noFill/>
                </a:ln>
                <a:solidFill>
                  <a:sysClr val="windowText" lastClr="000000"/>
                </a:solidFill>
                <a:effectLst/>
                <a:uLnTx/>
                <a:uFillTx/>
                <a:ea typeface="Calibri"/>
                <a:cs typeface="Times New Roman"/>
              </a:rPr>
              <a:t>βιταμινών</a:t>
            </a:r>
            <a:r>
              <a:rPr kumimoji="0" lang="el-GR" sz="2400" b="0" i="0" u="none" strike="noStrike" kern="0" cap="none" spc="0" normalizeH="0" baseline="0" noProof="0" dirty="0">
                <a:ln>
                  <a:noFill/>
                </a:ln>
                <a:solidFill>
                  <a:sysClr val="windowText" lastClr="000000"/>
                </a:solidFill>
                <a:effectLst/>
                <a:uLnTx/>
                <a:uFillTx/>
                <a:ea typeface="Calibri"/>
                <a:cs typeface="Times New Roman"/>
              </a:rPr>
              <a:t>.</a:t>
            </a:r>
          </a:p>
          <a:p>
            <a:pPr marL="457200" marR="0" lvl="0" indent="-457200" defTabSz="914400" eaLnBrk="1" fontAlgn="auto" latinLnBrk="0" hangingPunct="1">
              <a:lnSpc>
                <a:spcPct val="115000"/>
              </a:lnSpc>
              <a:spcBef>
                <a:spcPts val="0"/>
              </a:spcBef>
              <a:spcAft>
                <a:spcPts val="0"/>
              </a:spcAft>
              <a:buClrTx/>
              <a:buSzTx/>
              <a:buFont typeface="+mj-lt"/>
              <a:buAutoNum type="arabicPeriod"/>
              <a:tabLst/>
              <a:defRPr/>
            </a:pPr>
            <a:r>
              <a:rPr kumimoji="0" lang="el-GR" sz="2400" b="0" i="0" u="none" strike="noStrike" kern="0" cap="none" spc="0" normalizeH="0" baseline="0" noProof="0" dirty="0" smtClean="0">
                <a:ln>
                  <a:noFill/>
                </a:ln>
                <a:solidFill>
                  <a:sysClr val="windowText" lastClr="000000"/>
                </a:solidFill>
                <a:effectLst/>
                <a:uLnTx/>
                <a:uFillTx/>
                <a:ea typeface="Calibri"/>
                <a:cs typeface="Times New Roman"/>
              </a:rPr>
              <a:t>Σχηματισμός </a:t>
            </a:r>
            <a:r>
              <a:rPr kumimoji="0" lang="el-GR" sz="2400" b="0" i="0" u="none" strike="noStrike" kern="0" cap="none" spc="0" normalizeH="0" baseline="0" noProof="0" dirty="0">
                <a:ln>
                  <a:noFill/>
                </a:ln>
                <a:solidFill>
                  <a:sysClr val="windowText" lastClr="000000"/>
                </a:solidFill>
                <a:effectLst/>
                <a:uLnTx/>
                <a:uFillTx/>
                <a:ea typeface="Calibri"/>
                <a:cs typeface="Times New Roman"/>
              </a:rPr>
              <a:t>κοπράνων.</a:t>
            </a:r>
          </a:p>
          <a:p>
            <a:pPr marL="457200" marR="0" lvl="0" indent="-457200" defTabSz="914400" eaLnBrk="1" fontAlgn="auto" latinLnBrk="0" hangingPunct="1">
              <a:lnSpc>
                <a:spcPct val="115000"/>
              </a:lnSpc>
              <a:spcBef>
                <a:spcPts val="0"/>
              </a:spcBef>
              <a:spcAft>
                <a:spcPts val="0"/>
              </a:spcAft>
              <a:buClrTx/>
              <a:buSzTx/>
              <a:buFont typeface="+mj-lt"/>
              <a:buAutoNum type="arabicPeriod"/>
              <a:tabLst/>
              <a:defRPr/>
            </a:pPr>
            <a:r>
              <a:rPr kumimoji="0" lang="el-GR" sz="2400" b="0" i="0" u="none" strike="noStrike" kern="0" cap="none" spc="0" normalizeH="0" baseline="0" noProof="0" dirty="0" smtClean="0">
                <a:ln>
                  <a:noFill/>
                </a:ln>
                <a:solidFill>
                  <a:sysClr val="windowText" lastClr="000000"/>
                </a:solidFill>
                <a:effectLst/>
                <a:uLnTx/>
                <a:uFillTx/>
                <a:ea typeface="Calibri"/>
                <a:cs typeface="Times New Roman"/>
              </a:rPr>
              <a:t>Κάποια </a:t>
            </a:r>
            <a:r>
              <a:rPr kumimoji="0" lang="el-GR" sz="2400" b="0" i="0" u="none" strike="noStrike" kern="0" cap="none" spc="0" normalizeH="0" baseline="0" noProof="0" dirty="0">
                <a:ln>
                  <a:noFill/>
                </a:ln>
                <a:solidFill>
                  <a:sysClr val="windowText" lastClr="000000"/>
                </a:solidFill>
                <a:effectLst/>
                <a:uLnTx/>
                <a:uFillTx/>
                <a:ea typeface="Calibri"/>
                <a:cs typeface="Times New Roman"/>
              </a:rPr>
              <a:t>βακτήρια που συμβιώνουν </a:t>
            </a:r>
            <a:r>
              <a:rPr kumimoji="0" lang="el-GR" sz="2400" b="0" i="0" u="none" strike="noStrike" kern="0" cap="none" spc="0" normalizeH="0" baseline="0" noProof="0" dirty="0" smtClean="0">
                <a:ln>
                  <a:noFill/>
                </a:ln>
                <a:solidFill>
                  <a:sysClr val="windowText" lastClr="000000"/>
                </a:solidFill>
                <a:effectLst/>
                <a:uLnTx/>
                <a:uFillTx/>
                <a:ea typeface="Calibri"/>
                <a:cs typeface="Times New Roman"/>
              </a:rPr>
              <a:t>μαζί μας </a:t>
            </a:r>
            <a:r>
              <a:rPr kumimoji="0" lang="el-GR" sz="2400" b="0" i="0" u="none" strike="noStrike" kern="0" cap="none" spc="0" normalizeH="0" baseline="0" noProof="0" dirty="0">
                <a:ln>
                  <a:noFill/>
                </a:ln>
                <a:solidFill>
                  <a:sysClr val="windowText" lastClr="000000"/>
                </a:solidFill>
                <a:effectLst/>
                <a:uLnTx/>
                <a:uFillTx/>
                <a:ea typeface="Calibri"/>
                <a:cs typeface="Times New Roman"/>
              </a:rPr>
              <a:t>στο παχύ μας έντερο παράγουν </a:t>
            </a:r>
            <a:r>
              <a:rPr kumimoji="0" lang="el-GR" sz="2400" b="0" i="0" u="none" strike="noStrike" kern="0" cap="none" spc="0" normalizeH="0" baseline="0" noProof="0" dirty="0" smtClean="0">
                <a:ln>
                  <a:noFill/>
                </a:ln>
                <a:solidFill>
                  <a:sysClr val="windowText" lastClr="000000"/>
                </a:solidFill>
                <a:effectLst/>
                <a:uLnTx/>
                <a:uFillTx/>
                <a:ea typeface="Calibri"/>
                <a:cs typeface="Times New Roman"/>
              </a:rPr>
              <a:t>βιταμίνες</a:t>
            </a:r>
            <a:r>
              <a:rPr kumimoji="0" lang="el-GR" sz="2400" b="0" i="0" u="none" strike="noStrike" kern="0" cap="none" spc="0" normalizeH="0" baseline="0" noProof="0" dirty="0">
                <a:ln>
                  <a:noFill/>
                </a:ln>
                <a:solidFill>
                  <a:sysClr val="windowText" lastClr="000000"/>
                </a:solidFill>
                <a:effectLst/>
                <a:uLnTx/>
                <a:uFillTx/>
                <a:ea typeface="Calibri"/>
                <a:cs typeface="Times New Roman"/>
              </a:rPr>
              <a:t>. Σημαντικότερη είναι η </a:t>
            </a:r>
            <a:r>
              <a:rPr kumimoji="0" lang="el-GR" sz="2400" b="0" i="0" u="none" strike="noStrike" kern="0" cap="none" spc="0" normalizeH="0" baseline="0" noProof="0" dirty="0" smtClean="0">
                <a:ln>
                  <a:noFill/>
                </a:ln>
                <a:solidFill>
                  <a:sysClr val="windowText" lastClr="000000"/>
                </a:solidFill>
                <a:effectLst/>
                <a:uLnTx/>
                <a:uFillTx/>
                <a:ea typeface="Calibri"/>
                <a:cs typeface="Times New Roman"/>
              </a:rPr>
              <a:t>βιταμίνη Κ</a:t>
            </a:r>
            <a:r>
              <a:rPr kumimoji="0" lang="el-GR" sz="2400" b="0" i="0" u="none" strike="noStrike" kern="0" cap="none" spc="0" normalizeH="0" baseline="0" noProof="0" dirty="0">
                <a:ln>
                  <a:noFill/>
                </a:ln>
                <a:solidFill>
                  <a:sysClr val="windowText" lastClr="000000"/>
                </a:solidFill>
                <a:effectLst/>
                <a:uLnTx/>
                <a:uFillTx/>
                <a:ea typeface="Calibri"/>
                <a:cs typeface="Times New Roman"/>
              </a:rPr>
              <a:t>, η οποία απορροφάται από </a:t>
            </a:r>
            <a:r>
              <a:rPr kumimoji="0" lang="el-GR" sz="2400" b="0" i="0" u="none" strike="noStrike" kern="0" cap="none" spc="0" normalizeH="0" baseline="0" noProof="0" dirty="0" smtClean="0">
                <a:ln>
                  <a:noFill/>
                </a:ln>
                <a:solidFill>
                  <a:sysClr val="windowText" lastClr="000000"/>
                </a:solidFill>
                <a:effectLst/>
                <a:uLnTx/>
                <a:uFillTx/>
                <a:ea typeface="Calibri"/>
                <a:cs typeface="Times New Roman"/>
              </a:rPr>
              <a:t>τον οργανισμό </a:t>
            </a:r>
            <a:r>
              <a:rPr kumimoji="0" lang="el-GR" sz="2400" b="0" i="0" u="none" strike="noStrike" kern="0" cap="none" spc="0" normalizeH="0" baseline="0" noProof="0" dirty="0">
                <a:ln>
                  <a:noFill/>
                </a:ln>
                <a:solidFill>
                  <a:sysClr val="windowText" lastClr="000000"/>
                </a:solidFill>
                <a:effectLst/>
                <a:uLnTx/>
                <a:uFillTx/>
                <a:ea typeface="Calibri"/>
                <a:cs typeface="Times New Roman"/>
              </a:rPr>
              <a:t>μας και η οποία συμβάλλει </a:t>
            </a:r>
            <a:r>
              <a:rPr kumimoji="0" lang="el-GR" sz="2400" b="0" i="0" u="none" strike="noStrike" kern="0" cap="none" spc="0" normalizeH="0" baseline="0" noProof="0" dirty="0" smtClean="0">
                <a:ln>
                  <a:noFill/>
                </a:ln>
                <a:solidFill>
                  <a:sysClr val="windowText" lastClr="000000"/>
                </a:solidFill>
                <a:effectLst/>
                <a:uLnTx/>
                <a:uFillTx/>
                <a:ea typeface="Calibri"/>
                <a:cs typeface="Times New Roman"/>
              </a:rPr>
              <a:t>στην </a:t>
            </a:r>
            <a:r>
              <a:rPr kumimoji="0" lang="el-GR" sz="2400" b="0" i="0" u="none" strike="noStrike" kern="0" cap="none" spc="0" normalizeH="0" baseline="0" noProof="0" dirty="0">
                <a:ln>
                  <a:noFill/>
                </a:ln>
                <a:solidFill>
                  <a:sysClr val="windowText" lastClr="000000"/>
                </a:solidFill>
                <a:effectLst/>
                <a:uLnTx/>
                <a:uFillTx/>
                <a:ea typeface="Calibri"/>
                <a:cs typeface="Times New Roman"/>
              </a:rPr>
              <a:t>πήξη του αίματος. </a:t>
            </a:r>
          </a:p>
          <a:p>
            <a:pPr marL="180340" marR="0" lvl="0" indent="0" algn="just" defTabSz="914400" eaLnBrk="1" fontAlgn="auto" latinLnBrk="0" hangingPunct="1">
              <a:lnSpc>
                <a:spcPct val="115000"/>
              </a:lnSpc>
              <a:spcBef>
                <a:spcPts val="0"/>
              </a:spcBef>
              <a:spcAft>
                <a:spcPts val="1000"/>
              </a:spcAft>
              <a:buClrTx/>
              <a:buSzTx/>
              <a:buFontTx/>
              <a:buNone/>
              <a:tabLst/>
              <a:defRPr/>
            </a:pPr>
            <a:r>
              <a:rPr kumimoji="0" lang="el-GR" sz="1100" b="0" i="0" u="none" strike="noStrike" kern="0" cap="none" spc="0" normalizeH="0" baseline="0" noProof="0" dirty="0">
                <a:ln>
                  <a:noFill/>
                </a:ln>
                <a:solidFill>
                  <a:sysClr val="windowText" lastClr="000000"/>
                </a:solidFill>
                <a:effectLst/>
                <a:uLnTx/>
                <a:uFillTx/>
                <a:latin typeface="Arial"/>
                <a:ea typeface="Calibri"/>
                <a:cs typeface="Times New Roman"/>
              </a:rPr>
              <a:t> </a:t>
            </a:r>
            <a:endParaRPr kumimoji="0" lang="el-GR"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3093846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0"/>
          <p:cNvSpPr txBox="1"/>
          <p:nvPr/>
        </p:nvSpPr>
        <p:spPr>
          <a:xfrm>
            <a:off x="755576" y="332656"/>
            <a:ext cx="7848872" cy="6192688"/>
          </a:xfrm>
          <a:prstGeom prst="rect">
            <a:avLst/>
          </a:prstGeom>
          <a:solidFill>
            <a:srgbClr val="FFFFCD"/>
          </a:solidFill>
          <a:ln w="28575">
            <a:solidFill>
              <a:srgbClr val="92D05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l-GR" sz="2400" b="1" dirty="0">
                <a:effectLst/>
                <a:latin typeface="Calibri"/>
                <a:ea typeface="Calibri"/>
                <a:cs typeface="Times New Roman"/>
              </a:rPr>
              <a:t>Δυσκοιλιότητα </a:t>
            </a:r>
            <a:endParaRPr lang="el-GR" sz="2400" dirty="0">
              <a:effectLst/>
              <a:latin typeface="Calibri"/>
              <a:ea typeface="Calibri"/>
              <a:cs typeface="Times New Roman"/>
            </a:endParaRPr>
          </a:p>
          <a:p>
            <a:pPr>
              <a:spcAft>
                <a:spcPts val="0"/>
              </a:spcAft>
            </a:pPr>
            <a:r>
              <a:rPr lang="el-GR" sz="2400" dirty="0">
                <a:effectLst/>
                <a:latin typeface="Calibri"/>
                <a:ea typeface="Calibri"/>
                <a:cs typeface="Times New Roman"/>
              </a:rPr>
              <a:t>Η </a:t>
            </a:r>
            <a:r>
              <a:rPr lang="el-GR" sz="2400" b="1" dirty="0">
                <a:effectLst/>
                <a:latin typeface="Calibri"/>
                <a:ea typeface="Calibri"/>
                <a:cs typeface="Times New Roman"/>
              </a:rPr>
              <a:t>δυσκοιλιότητα</a:t>
            </a:r>
            <a:r>
              <a:rPr lang="el-GR" sz="2400" dirty="0">
                <a:effectLst/>
                <a:latin typeface="Calibri"/>
                <a:ea typeface="Calibri"/>
                <a:cs typeface="Times New Roman"/>
              </a:rPr>
              <a:t> είναι η δυσκολία στην αφόδευση (αποβολή κοπράνων). Οφείλεται στη συσσώρευση κοπράνων στο παχύ έντερο εξαιτίας καθυστέρησης στην προώθησή τους. Πολλές φορές προκαλεί φούσκωμα και πόνο στο παχύ έντερο. </a:t>
            </a:r>
          </a:p>
          <a:p>
            <a:pPr>
              <a:spcAft>
                <a:spcPts val="0"/>
              </a:spcAft>
            </a:pPr>
            <a:r>
              <a:rPr lang="el-GR" sz="2400" dirty="0">
                <a:effectLst/>
                <a:latin typeface="Calibri"/>
                <a:ea typeface="Calibri"/>
                <a:cs typeface="Times New Roman"/>
              </a:rPr>
              <a:t>Βασικά αίτια της δυσκοιλιότητας μπορεί να είναι τα ακόλουθα:</a:t>
            </a:r>
          </a:p>
          <a:p>
            <a:pPr marL="342900" lvl="0" indent="-342900">
              <a:spcAft>
                <a:spcPts val="0"/>
              </a:spcAft>
              <a:buFont typeface="+mj-lt"/>
              <a:buAutoNum type="arabicPeriod"/>
            </a:pPr>
            <a:r>
              <a:rPr lang="el-GR" sz="2400" dirty="0">
                <a:effectLst/>
                <a:latin typeface="Calibri"/>
                <a:ea typeface="Calibri"/>
                <a:cs typeface="Times New Roman"/>
              </a:rPr>
              <a:t>Ο τρόπος ζωής και διατροφής (καθιστική ζωή, έλλειψη σωματικής άσκησης, μειωμένη πρόσληψη φυτικών ινών και νερού)</a:t>
            </a:r>
          </a:p>
          <a:p>
            <a:pPr marL="342900" lvl="0" indent="-342900">
              <a:spcAft>
                <a:spcPts val="0"/>
              </a:spcAft>
              <a:buFont typeface="+mj-lt"/>
              <a:buAutoNum type="arabicPeriod"/>
            </a:pPr>
            <a:r>
              <a:rPr lang="el-GR" sz="2400" dirty="0">
                <a:effectLst/>
                <a:latin typeface="Calibri"/>
                <a:ea typeface="Calibri"/>
                <a:cs typeface="Times New Roman"/>
              </a:rPr>
              <a:t>Η συχνή καταστολή του αντανακλαστικού της αφόδευσης (π.χ. λόγω βιαστικής αναχώρησης από το σπίτι)</a:t>
            </a:r>
          </a:p>
          <a:p>
            <a:pPr marL="342900" lvl="0" indent="-342900">
              <a:spcAft>
                <a:spcPts val="0"/>
              </a:spcAft>
              <a:buFont typeface="+mj-lt"/>
              <a:buAutoNum type="arabicPeriod"/>
            </a:pPr>
            <a:r>
              <a:rPr lang="el-GR" sz="2400" dirty="0">
                <a:effectLst/>
                <a:latin typeface="Calibri"/>
                <a:ea typeface="Calibri"/>
                <a:cs typeface="Times New Roman"/>
              </a:rPr>
              <a:t>Ψυχολογικοί παράγοντες (π.χ. άγχος)</a:t>
            </a:r>
          </a:p>
          <a:p>
            <a:pPr marL="342900" lvl="0" indent="-342900">
              <a:spcAft>
                <a:spcPts val="0"/>
              </a:spcAft>
              <a:buFont typeface="+mj-lt"/>
              <a:buAutoNum type="arabicPeriod"/>
            </a:pPr>
            <a:r>
              <a:rPr lang="el-GR" sz="2400" dirty="0">
                <a:effectLst/>
                <a:latin typeface="Calibri"/>
                <a:ea typeface="Calibri"/>
                <a:cs typeface="Times New Roman"/>
              </a:rPr>
              <a:t>Γενετικοί παράγοντες (προδιάθεση)</a:t>
            </a:r>
          </a:p>
          <a:p>
            <a:pPr marL="342900" lvl="0" indent="-342900">
              <a:spcAft>
                <a:spcPts val="0"/>
              </a:spcAft>
              <a:buFont typeface="+mj-lt"/>
              <a:buAutoNum type="arabicPeriod"/>
            </a:pPr>
            <a:r>
              <a:rPr lang="el-GR" sz="2400" dirty="0">
                <a:effectLst/>
                <a:latin typeface="Calibri"/>
                <a:ea typeface="Calibri"/>
                <a:cs typeface="Times New Roman"/>
              </a:rPr>
              <a:t>Διάφορες παθήσεις (καρκίνος, διαβήτης, νεφροπάθειες κ.λπ.) και διάφορα φάρμακα. </a:t>
            </a:r>
          </a:p>
        </p:txBody>
      </p:sp>
    </p:spTree>
    <p:extLst>
      <p:ext uri="{BB962C8B-B14F-4D97-AF65-F5344CB8AC3E}">
        <p14:creationId xmlns:p14="http://schemas.microsoft.com/office/powerpoint/2010/main" val="1680128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1"/>
          <p:cNvSpPr txBox="1"/>
          <p:nvPr/>
        </p:nvSpPr>
        <p:spPr>
          <a:xfrm>
            <a:off x="539552" y="188640"/>
            <a:ext cx="8208912" cy="6552728"/>
          </a:xfrm>
          <a:prstGeom prst="rect">
            <a:avLst/>
          </a:prstGeom>
          <a:solidFill>
            <a:srgbClr val="FFFFCD"/>
          </a:solidFill>
          <a:ln w="28575">
            <a:solidFill>
              <a:srgbClr val="92D05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l-GR" sz="2400" b="1" dirty="0">
                <a:effectLst/>
                <a:latin typeface="Calibri"/>
                <a:ea typeface="Calibri"/>
                <a:cs typeface="Times New Roman"/>
              </a:rPr>
              <a:t>Διάρροια</a:t>
            </a:r>
            <a:endParaRPr lang="el-GR" sz="2400" dirty="0">
              <a:effectLst/>
              <a:latin typeface="Calibri"/>
              <a:ea typeface="Calibri"/>
              <a:cs typeface="Times New Roman"/>
            </a:endParaRPr>
          </a:p>
          <a:p>
            <a:pPr>
              <a:lnSpc>
                <a:spcPct val="115000"/>
              </a:lnSpc>
              <a:spcAft>
                <a:spcPts val="0"/>
              </a:spcAft>
            </a:pPr>
            <a:r>
              <a:rPr lang="el-GR" sz="2400" dirty="0">
                <a:effectLst/>
                <a:latin typeface="Calibri"/>
                <a:ea typeface="Calibri"/>
                <a:cs typeface="Times New Roman"/>
              </a:rPr>
              <a:t>Η </a:t>
            </a:r>
            <a:r>
              <a:rPr lang="el-GR" sz="2400" b="1" dirty="0">
                <a:effectLst/>
                <a:latin typeface="Calibri"/>
                <a:ea typeface="Calibri"/>
                <a:cs typeface="Times New Roman"/>
              </a:rPr>
              <a:t>διάρροια</a:t>
            </a:r>
            <a:r>
              <a:rPr lang="el-GR" sz="2400" dirty="0">
                <a:effectLst/>
                <a:latin typeface="Calibri"/>
                <a:ea typeface="Calibri"/>
                <a:cs typeface="Times New Roman"/>
              </a:rPr>
              <a:t> είναι η πολύ γρήγορη προώθηση των κοπράνων μέσα στο παχύ έντερο, χωρίς να προλάβει να γίνει η αναγκαία απορρόφηση νερού. Συνήθως, προκαλείται από μικρόβια (γαστρεντερίτιδα</a:t>
            </a:r>
            <a:r>
              <a:rPr lang="el-GR" sz="2400" dirty="0" smtClean="0">
                <a:effectLst/>
                <a:latin typeface="Calibri"/>
                <a:ea typeface="Calibri"/>
                <a:cs typeface="Times New Roman"/>
              </a:rPr>
              <a:t>).</a:t>
            </a:r>
            <a:r>
              <a:rPr lang="el-GR" sz="2400" dirty="0">
                <a:effectLst/>
                <a:latin typeface="Calibri"/>
                <a:ea typeface="Calibri"/>
                <a:cs typeface="Times New Roman"/>
              </a:rPr>
              <a:t> </a:t>
            </a:r>
          </a:p>
          <a:p>
            <a:pPr algn="ctr">
              <a:lnSpc>
                <a:spcPct val="115000"/>
              </a:lnSpc>
              <a:spcAft>
                <a:spcPts val="0"/>
              </a:spcAft>
            </a:pPr>
            <a:r>
              <a:rPr lang="el-GR" sz="2400" b="1" dirty="0">
                <a:effectLst/>
                <a:latin typeface="Calibri"/>
                <a:ea typeface="Calibri"/>
                <a:cs typeface="Times New Roman"/>
              </a:rPr>
              <a:t>Καρκίνος του </a:t>
            </a:r>
            <a:r>
              <a:rPr lang="el-GR" sz="2400" b="1" dirty="0" err="1">
                <a:effectLst/>
                <a:latin typeface="Calibri"/>
                <a:ea typeface="Calibri"/>
                <a:cs typeface="Times New Roman"/>
              </a:rPr>
              <a:t>παχέος</a:t>
            </a:r>
            <a:r>
              <a:rPr lang="el-GR" sz="2400" b="1" dirty="0">
                <a:effectLst/>
                <a:latin typeface="Calibri"/>
                <a:ea typeface="Calibri"/>
                <a:cs typeface="Times New Roman"/>
              </a:rPr>
              <a:t> εντέρου</a:t>
            </a:r>
            <a:endParaRPr lang="el-GR" sz="2400" dirty="0">
              <a:effectLst/>
              <a:latin typeface="Calibri"/>
              <a:ea typeface="Calibri"/>
              <a:cs typeface="Times New Roman"/>
            </a:endParaRPr>
          </a:p>
          <a:p>
            <a:pPr>
              <a:lnSpc>
                <a:spcPct val="115000"/>
              </a:lnSpc>
              <a:spcAft>
                <a:spcPts val="0"/>
              </a:spcAft>
            </a:pPr>
            <a:r>
              <a:rPr lang="el-GR" sz="2400" dirty="0" smtClean="0">
                <a:effectLst/>
                <a:latin typeface="Calibri"/>
                <a:ea typeface="Calibri"/>
                <a:cs typeface="Times New Roman"/>
              </a:rPr>
              <a:t>Ο καρκίνος του </a:t>
            </a:r>
            <a:r>
              <a:rPr lang="el-GR" sz="2400" dirty="0" err="1" smtClean="0">
                <a:effectLst/>
                <a:latin typeface="Calibri"/>
                <a:ea typeface="Calibri"/>
                <a:cs typeface="Times New Roman"/>
              </a:rPr>
              <a:t>παχέος</a:t>
            </a:r>
            <a:r>
              <a:rPr lang="el-GR" sz="2400" dirty="0" smtClean="0">
                <a:effectLst/>
                <a:latin typeface="Calibri"/>
                <a:ea typeface="Calibri"/>
                <a:cs typeface="Times New Roman"/>
              </a:rPr>
              <a:t> εντέρου είναι ένας από τους πιο συχνούς θανατηφόρους καρκίνους. </a:t>
            </a:r>
          </a:p>
          <a:p>
            <a:pPr>
              <a:lnSpc>
                <a:spcPct val="115000"/>
              </a:lnSpc>
              <a:spcAft>
                <a:spcPts val="0"/>
              </a:spcAft>
            </a:pPr>
            <a:r>
              <a:rPr lang="el-GR" sz="2400" dirty="0" smtClean="0">
                <a:effectLst/>
                <a:latin typeface="Calibri"/>
                <a:ea typeface="Calibri"/>
                <a:cs typeface="Times New Roman"/>
              </a:rPr>
              <a:t>Η επίσκεψη σε γαστρεντερολόγο και η έγκαιρη διάγνωσή του είναι πολύ σημαντική για την αντιμετώπισή του.</a:t>
            </a:r>
          </a:p>
          <a:p>
            <a:pPr>
              <a:lnSpc>
                <a:spcPct val="115000"/>
              </a:lnSpc>
              <a:spcAft>
                <a:spcPts val="0"/>
              </a:spcAft>
            </a:pPr>
            <a:r>
              <a:rPr lang="el-GR" sz="2400" dirty="0" smtClean="0">
                <a:effectLst/>
                <a:latin typeface="Calibri"/>
                <a:ea typeface="Calibri"/>
                <a:cs typeface="Times New Roman"/>
              </a:rPr>
              <a:t>Παράγοντες κινδύνου για πρόκληση καρκίνου του </a:t>
            </a:r>
            <a:r>
              <a:rPr lang="el-GR" sz="2400" dirty="0" err="1" smtClean="0">
                <a:effectLst/>
                <a:latin typeface="Calibri"/>
                <a:ea typeface="Calibri"/>
                <a:cs typeface="Times New Roman"/>
              </a:rPr>
              <a:t>παχέος</a:t>
            </a:r>
            <a:r>
              <a:rPr lang="el-GR" sz="2400" dirty="0" smtClean="0">
                <a:effectLst/>
                <a:latin typeface="Calibri"/>
                <a:ea typeface="Calibri"/>
                <a:cs typeface="Times New Roman"/>
              </a:rPr>
              <a:t> εντέρου θεωρούνται τα συντηρητικά στα τρόφιμα, η υπερκατανάλωση κρέατος και η μειωμένη πρόσληψη φυτικών ινών. Έρευνες έχουν καταδείξει ότι τα φρέσκα φρούτα και τα λαχανικά προφυλάσσουν από τον καρκίνο του </a:t>
            </a:r>
            <a:r>
              <a:rPr lang="el-GR" sz="2400" dirty="0" err="1" smtClean="0">
                <a:effectLst/>
                <a:latin typeface="Calibri"/>
                <a:ea typeface="Calibri"/>
                <a:cs typeface="Times New Roman"/>
              </a:rPr>
              <a:t>παχέος</a:t>
            </a:r>
            <a:r>
              <a:rPr lang="el-GR" sz="2400" dirty="0" smtClean="0">
                <a:effectLst/>
                <a:latin typeface="Calibri"/>
                <a:ea typeface="Calibri"/>
                <a:cs typeface="Times New Roman"/>
              </a:rPr>
              <a:t> εντέρου.</a:t>
            </a:r>
          </a:p>
          <a:p>
            <a:pPr algn="just">
              <a:lnSpc>
                <a:spcPct val="110000"/>
              </a:lnSpc>
              <a:spcAft>
                <a:spcPts val="0"/>
              </a:spcAft>
            </a:pPr>
            <a:r>
              <a:rPr lang="el-GR" sz="1100" dirty="0">
                <a:effectLst/>
                <a:latin typeface="Calibri"/>
                <a:ea typeface="Calibri"/>
                <a:cs typeface="Times New Roman"/>
              </a:rPr>
              <a:t> </a:t>
            </a:r>
          </a:p>
          <a:p>
            <a:pPr algn="just">
              <a:lnSpc>
                <a:spcPct val="115000"/>
              </a:lnSpc>
              <a:spcAft>
                <a:spcPts val="1000"/>
              </a:spcAft>
            </a:pPr>
            <a:r>
              <a:rPr lang="el-GR" sz="1100" b="1" dirty="0">
                <a:effectLst/>
                <a:latin typeface="Calibri"/>
                <a:ea typeface="Calibri"/>
                <a:cs typeface="Times New Roman"/>
              </a:rPr>
              <a:t> </a:t>
            </a:r>
            <a:endParaRPr lang="el-GR" sz="1100" dirty="0">
              <a:effectLst/>
              <a:latin typeface="Calibri"/>
              <a:ea typeface="Calibri"/>
              <a:cs typeface="Times New Roman"/>
            </a:endParaRPr>
          </a:p>
        </p:txBody>
      </p:sp>
    </p:spTree>
    <p:extLst>
      <p:ext uri="{BB962C8B-B14F-4D97-AF65-F5344CB8AC3E}">
        <p14:creationId xmlns:p14="http://schemas.microsoft.com/office/powerpoint/2010/main" val="34023760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36828"/>
            <a:ext cx="7992888" cy="1107996"/>
          </a:xfrm>
          <a:prstGeom prst="rect">
            <a:avLst/>
          </a:prstGeom>
        </p:spPr>
        <p:txBody>
          <a:bodyPr wrap="square">
            <a:spAutoFit/>
          </a:bodyPr>
          <a:lstStyle/>
          <a:p>
            <a:r>
              <a:rPr lang="el-GR" sz="2200" dirty="0"/>
              <a:t>2.2.4.7: Να μελετήσετε τις πιο πάνω πληροφορίες που αφορούν ασθένειες του εντέρου. Να συμπληρώσετε τον πιο κάτω πίνακα, γράφοντας τρόπους πρόληψης των ασθενειών του </a:t>
            </a:r>
            <a:r>
              <a:rPr lang="el-GR" sz="2200" dirty="0" err="1"/>
              <a:t>παχέος</a:t>
            </a:r>
            <a:r>
              <a:rPr lang="el-GR" sz="2200" dirty="0"/>
              <a:t> εντέρου.</a:t>
            </a:r>
          </a:p>
        </p:txBody>
      </p:sp>
      <p:graphicFrame>
        <p:nvGraphicFramePr>
          <p:cNvPr id="3" name="Table 2"/>
          <p:cNvGraphicFramePr>
            <a:graphicFrameLocks noGrp="1"/>
          </p:cNvGraphicFramePr>
          <p:nvPr>
            <p:extLst>
              <p:ext uri="{D42A27DB-BD31-4B8C-83A1-F6EECF244321}">
                <p14:modId xmlns:p14="http://schemas.microsoft.com/office/powerpoint/2010/main" val="2156965567"/>
              </p:ext>
            </p:extLst>
          </p:nvPr>
        </p:nvGraphicFramePr>
        <p:xfrm>
          <a:off x="1259632" y="2420889"/>
          <a:ext cx="6840759" cy="3699458"/>
        </p:xfrm>
        <a:graphic>
          <a:graphicData uri="http://schemas.openxmlformats.org/drawingml/2006/table">
            <a:tbl>
              <a:tblPr firstRow="1" firstCol="1" bandRow="1"/>
              <a:tblGrid>
                <a:gridCol w="719940"/>
                <a:gridCol w="6120819"/>
              </a:tblGrid>
              <a:tr h="450080">
                <a:tc>
                  <a:txBody>
                    <a:bodyPr/>
                    <a:lstStyle/>
                    <a:p>
                      <a:pPr algn="ctr">
                        <a:lnSpc>
                          <a:spcPct val="115000"/>
                        </a:lnSpc>
                        <a:spcAft>
                          <a:spcPts val="0"/>
                        </a:spcAft>
                      </a:pPr>
                      <a:r>
                        <a:rPr lang="el-GR" sz="2400" b="1" dirty="0">
                          <a:effectLst/>
                          <a:latin typeface="Arial"/>
                          <a:ea typeface="Calibri"/>
                          <a:cs typeface="Times New Roman"/>
                        </a:rPr>
                        <a:t>Α/Α</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l-GR" sz="2400" b="1" dirty="0">
                          <a:effectLst/>
                          <a:latin typeface="Arial"/>
                          <a:ea typeface="Calibri"/>
                          <a:cs typeface="Times New Roman"/>
                        </a:rPr>
                        <a:t>Τρόποι πρόληψης ασθενειών του </a:t>
                      </a:r>
                      <a:r>
                        <a:rPr lang="el-GR" sz="2400" b="1" dirty="0" err="1">
                          <a:effectLst/>
                          <a:latin typeface="Arial"/>
                          <a:ea typeface="Calibri"/>
                          <a:cs typeface="Times New Roman"/>
                        </a:rPr>
                        <a:t>παχέος</a:t>
                      </a:r>
                      <a:r>
                        <a:rPr lang="el-GR" sz="2400" b="1" dirty="0">
                          <a:effectLst/>
                          <a:latin typeface="Arial"/>
                          <a:ea typeface="Calibri"/>
                          <a:cs typeface="Times New Roman"/>
                        </a:rPr>
                        <a:t> εντέρου</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756063">
                <a:tc>
                  <a:txBody>
                    <a:bodyPr/>
                    <a:lstStyle/>
                    <a:p>
                      <a:pPr algn="ctr">
                        <a:lnSpc>
                          <a:spcPct val="115000"/>
                        </a:lnSpc>
                        <a:spcAft>
                          <a:spcPts val="0"/>
                        </a:spcAft>
                      </a:pPr>
                      <a:r>
                        <a:rPr lang="el-GR" sz="2400" b="1" dirty="0">
                          <a:effectLst/>
                          <a:latin typeface="Arial"/>
                          <a:ea typeface="Calibri"/>
                          <a:cs typeface="Times New Roman"/>
                        </a:rPr>
                        <a:t>1.</a:t>
                      </a:r>
                      <a:endParaRPr lang="el-G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15000"/>
                        </a:lnSpc>
                        <a:spcAft>
                          <a:spcPts val="0"/>
                        </a:spcAft>
                      </a:pPr>
                      <a:r>
                        <a:rPr lang="el-GR" sz="2400" b="1" dirty="0" smtClean="0">
                          <a:solidFill>
                            <a:srgbClr val="FF0000"/>
                          </a:solidFill>
                          <a:effectLst/>
                          <a:latin typeface="Calibri"/>
                          <a:ea typeface="Calibri"/>
                          <a:cs typeface="Times New Roman"/>
                        </a:rPr>
                        <a:t>Να τρώμε φρούτα και λαχανικά</a:t>
                      </a:r>
                      <a:r>
                        <a:rPr lang="el-GR" sz="2400" b="1" dirty="0">
                          <a:solidFill>
                            <a:srgbClr val="FF0000"/>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56063">
                <a:tc>
                  <a:txBody>
                    <a:bodyPr/>
                    <a:lstStyle/>
                    <a:p>
                      <a:pPr algn="ctr">
                        <a:lnSpc>
                          <a:spcPct val="115000"/>
                        </a:lnSpc>
                        <a:spcAft>
                          <a:spcPts val="0"/>
                        </a:spcAft>
                      </a:pPr>
                      <a:r>
                        <a:rPr lang="el-GR" sz="2400" b="1">
                          <a:effectLst/>
                          <a:latin typeface="Arial"/>
                          <a:ea typeface="Calibri"/>
                          <a:cs typeface="Times New Roman"/>
                        </a:rPr>
                        <a:t>2.</a:t>
                      </a:r>
                      <a:endParaRPr lang="el-GR" sz="2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15000"/>
                        </a:lnSpc>
                        <a:spcAft>
                          <a:spcPts val="0"/>
                        </a:spcAft>
                      </a:pPr>
                      <a:r>
                        <a:rPr lang="el-GR" sz="2400" b="1" dirty="0" smtClean="0">
                          <a:solidFill>
                            <a:srgbClr val="FF0000"/>
                          </a:solidFill>
                          <a:effectLst/>
                          <a:latin typeface="Calibri"/>
                          <a:ea typeface="Calibri"/>
                          <a:cs typeface="Times New Roman"/>
                        </a:rPr>
                        <a:t>Να αποφεύγουμε τα συντηρητικά</a:t>
                      </a:r>
                      <a:r>
                        <a:rPr lang="el-GR" sz="2400" b="1" dirty="0">
                          <a:solidFill>
                            <a:srgbClr val="FF0000"/>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56063">
                <a:tc>
                  <a:txBody>
                    <a:bodyPr/>
                    <a:lstStyle/>
                    <a:p>
                      <a:pPr algn="ctr">
                        <a:lnSpc>
                          <a:spcPct val="115000"/>
                        </a:lnSpc>
                        <a:spcAft>
                          <a:spcPts val="0"/>
                        </a:spcAft>
                      </a:pPr>
                      <a:r>
                        <a:rPr lang="el-GR" sz="2400" b="1">
                          <a:effectLst/>
                          <a:latin typeface="Arial"/>
                          <a:ea typeface="Calibri"/>
                          <a:cs typeface="Times New Roman"/>
                        </a:rPr>
                        <a:t>3.</a:t>
                      </a:r>
                      <a:endParaRPr lang="el-GR" sz="2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15000"/>
                        </a:lnSpc>
                        <a:spcAft>
                          <a:spcPts val="0"/>
                        </a:spcAft>
                      </a:pPr>
                      <a:r>
                        <a:rPr lang="el-GR" sz="2400" b="1" dirty="0" smtClean="0">
                          <a:solidFill>
                            <a:srgbClr val="FF0000"/>
                          </a:solidFill>
                          <a:effectLst/>
                          <a:latin typeface="Calibri"/>
                          <a:ea typeface="Calibri"/>
                          <a:cs typeface="Times New Roman"/>
                        </a:rPr>
                        <a:t>Να μειώσουμε την κατανάλωση κρέατος</a:t>
                      </a:r>
                      <a:r>
                        <a:rPr lang="el-GR" sz="2400" b="1" dirty="0">
                          <a:solidFill>
                            <a:srgbClr val="FF0000"/>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90021">
                <a:tc>
                  <a:txBody>
                    <a:bodyPr/>
                    <a:lstStyle/>
                    <a:p>
                      <a:pPr algn="ctr">
                        <a:lnSpc>
                          <a:spcPct val="115000"/>
                        </a:lnSpc>
                        <a:spcAft>
                          <a:spcPts val="0"/>
                        </a:spcAft>
                      </a:pPr>
                      <a:r>
                        <a:rPr lang="el-GR" sz="2400" b="1">
                          <a:effectLst/>
                          <a:latin typeface="Arial"/>
                          <a:ea typeface="Calibri"/>
                          <a:cs typeface="Times New Roman"/>
                        </a:rPr>
                        <a:t>4.</a:t>
                      </a:r>
                      <a:endParaRPr lang="el-GR" sz="2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15000"/>
                        </a:lnSpc>
                        <a:spcAft>
                          <a:spcPts val="0"/>
                        </a:spcAft>
                      </a:pPr>
                      <a:r>
                        <a:rPr lang="el-GR" sz="2400" b="1" dirty="0" smtClean="0">
                          <a:solidFill>
                            <a:srgbClr val="FF0000"/>
                          </a:solidFill>
                          <a:effectLst/>
                          <a:latin typeface="Calibri"/>
                          <a:ea typeface="Calibri"/>
                          <a:cs typeface="Times New Roman"/>
                        </a:rPr>
                        <a:t>Να γυμναζόμαστε</a:t>
                      </a:r>
                      <a:r>
                        <a:rPr lang="el-GR" sz="2400" b="1" baseline="0" dirty="0" smtClean="0">
                          <a:solidFill>
                            <a:srgbClr val="FF0000"/>
                          </a:solidFill>
                          <a:effectLst/>
                          <a:latin typeface="Calibri"/>
                          <a:ea typeface="Calibri"/>
                          <a:cs typeface="Times New Roman"/>
                        </a:rPr>
                        <a:t> συχνά</a:t>
                      </a:r>
                      <a:r>
                        <a:rPr lang="el-GR" sz="2400" b="1" dirty="0" smtClean="0">
                          <a:solidFill>
                            <a:srgbClr val="FF0000"/>
                          </a:solidFill>
                          <a:effectLst/>
                          <a:latin typeface="Calibri"/>
                          <a:ea typeface="Calibri"/>
                          <a:cs typeface="Times New Roman"/>
                        </a:rPr>
                        <a:t> </a:t>
                      </a:r>
                      <a:r>
                        <a:rPr lang="el-GR" sz="2400" b="1" dirty="0">
                          <a:solidFill>
                            <a:srgbClr val="FF0000"/>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3885166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nap018\AppData\Local\Temp\l. paste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564904"/>
            <a:ext cx="936104" cy="1162556"/>
          </a:xfrm>
          <a:prstGeom prst="rect">
            <a:avLst/>
          </a:prstGeom>
          <a:noFill/>
          <a:ln>
            <a:noFill/>
          </a:ln>
        </p:spPr>
      </p:pic>
      <p:sp>
        <p:nvSpPr>
          <p:cNvPr id="2" name="Rectangle 1"/>
          <p:cNvSpPr/>
          <p:nvPr/>
        </p:nvSpPr>
        <p:spPr>
          <a:xfrm>
            <a:off x="611560" y="116632"/>
            <a:ext cx="806489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l-GR" sz="2400" dirty="0"/>
              <a:t>2.2.5: Μελετώντας το πάγκρεας και το ήπαρ (συκώτι)</a:t>
            </a:r>
          </a:p>
        </p:txBody>
      </p:sp>
      <p:sp>
        <p:nvSpPr>
          <p:cNvPr id="3" name="Rectangle 2"/>
          <p:cNvSpPr/>
          <p:nvPr/>
        </p:nvSpPr>
        <p:spPr>
          <a:xfrm>
            <a:off x="611560" y="692696"/>
            <a:ext cx="8064896" cy="1446550"/>
          </a:xfrm>
          <a:prstGeom prst="rect">
            <a:avLst/>
          </a:prstGeom>
        </p:spPr>
        <p:txBody>
          <a:bodyPr wrap="square">
            <a:spAutoFit/>
          </a:bodyPr>
          <a:lstStyle/>
          <a:p>
            <a:r>
              <a:rPr lang="el-GR" sz="2200" dirty="0"/>
              <a:t>Όπως θυμάστε, το πεπτικό μας σύστημα αποτελείται από τον γαστρεντερικό σωλήνα και τους προσαρτημένους σ’ αυτό μεγάλους </a:t>
            </a:r>
            <a:r>
              <a:rPr lang="el-GR" sz="2200" dirty="0" smtClean="0"/>
              <a:t>αδένες. </a:t>
            </a:r>
            <a:r>
              <a:rPr lang="el-GR" sz="2200" dirty="0"/>
              <a:t>Στους μεγάλους αυτούς αδένες του πεπτικού συστήματος ανήκουν οι </a:t>
            </a:r>
            <a:r>
              <a:rPr lang="el-GR" sz="2200" b="1" dirty="0">
                <a:solidFill>
                  <a:srgbClr val="FFFF00"/>
                </a:solidFill>
              </a:rPr>
              <a:t>σιελογόνοι αδένες, </a:t>
            </a:r>
            <a:r>
              <a:rPr lang="el-GR" sz="2200" dirty="0"/>
              <a:t>το </a:t>
            </a:r>
            <a:r>
              <a:rPr lang="el-GR" sz="2200" b="1" dirty="0">
                <a:solidFill>
                  <a:srgbClr val="FFFF00"/>
                </a:solidFill>
              </a:rPr>
              <a:t>πάγκρεας</a:t>
            </a:r>
            <a:r>
              <a:rPr lang="el-GR" sz="2200" dirty="0"/>
              <a:t> και το </a:t>
            </a:r>
            <a:r>
              <a:rPr lang="el-GR" sz="2200" b="1" dirty="0">
                <a:solidFill>
                  <a:srgbClr val="FFFF00"/>
                </a:solidFill>
              </a:rPr>
              <a:t>ήπαρ (συκώτι).</a:t>
            </a:r>
          </a:p>
        </p:txBody>
      </p:sp>
      <p:sp>
        <p:nvSpPr>
          <p:cNvPr id="4" name="Rounded Rectangular Callout 3"/>
          <p:cNvSpPr>
            <a:spLocks noChangeArrowheads="1"/>
          </p:cNvSpPr>
          <p:nvPr/>
        </p:nvSpPr>
        <p:spPr bwMode="auto">
          <a:xfrm>
            <a:off x="971600" y="2204864"/>
            <a:ext cx="8064896" cy="4392488"/>
          </a:xfrm>
          <a:prstGeom prst="wedgeRoundRectCallout">
            <a:avLst>
              <a:gd name="adj1" fmla="val -52306"/>
              <a:gd name="adj2" fmla="val -31257"/>
              <a:gd name="adj3" fmla="val 16667"/>
            </a:avLst>
          </a:prstGeom>
          <a:solidFill>
            <a:srgbClr val="FFFF99"/>
          </a:solidFill>
          <a:ln w="9525">
            <a:solidFill>
              <a:srgbClr val="000000"/>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marR="25400">
              <a:lnSpc>
                <a:spcPct val="115000"/>
              </a:lnSpc>
              <a:spcAft>
                <a:spcPts val="600"/>
              </a:spcAft>
            </a:pPr>
            <a:r>
              <a:rPr lang="el-GR" sz="2000" b="1" dirty="0">
                <a:effectLst/>
                <a:latin typeface="Arial"/>
                <a:ea typeface="Calibri"/>
                <a:cs typeface="Times New Roman"/>
              </a:rPr>
              <a:t>Γνωρίζετε ότι…</a:t>
            </a:r>
            <a:endParaRPr lang="el-GR" sz="2000" dirty="0">
              <a:effectLst/>
              <a:latin typeface="Calibri"/>
              <a:ea typeface="Calibri"/>
              <a:cs typeface="Times New Roman"/>
            </a:endParaRPr>
          </a:p>
          <a:p>
            <a:pPr marR="25400">
              <a:lnSpc>
                <a:spcPct val="115000"/>
              </a:lnSpc>
              <a:spcAft>
                <a:spcPts val="600"/>
              </a:spcAft>
            </a:pPr>
            <a:r>
              <a:rPr lang="el-GR" sz="2000" dirty="0">
                <a:effectLst/>
                <a:latin typeface="Arial"/>
                <a:ea typeface="Calibri"/>
                <a:cs typeface="Times New Roman"/>
              </a:rPr>
              <a:t>Ο οργανισμός μας διαθέτει τρία (3) είδη </a:t>
            </a:r>
            <a:r>
              <a:rPr lang="el-GR" sz="2000" b="1" dirty="0">
                <a:effectLst/>
                <a:latin typeface="Arial"/>
                <a:ea typeface="Calibri"/>
                <a:cs typeface="Times New Roman"/>
              </a:rPr>
              <a:t>αδένων</a:t>
            </a:r>
            <a:r>
              <a:rPr lang="el-GR" sz="2000" dirty="0">
                <a:effectLst/>
                <a:latin typeface="Arial"/>
                <a:ea typeface="Calibri"/>
                <a:cs typeface="Times New Roman"/>
              </a:rPr>
              <a:t>: τους </a:t>
            </a:r>
            <a:r>
              <a:rPr lang="el-GR" sz="2000" b="1" dirty="0">
                <a:effectLst/>
                <a:latin typeface="Arial"/>
                <a:ea typeface="Calibri"/>
                <a:cs typeface="Times New Roman"/>
              </a:rPr>
              <a:t>εξωκρινείς</a:t>
            </a:r>
            <a:r>
              <a:rPr lang="el-GR" sz="2000" dirty="0">
                <a:effectLst/>
                <a:latin typeface="Arial"/>
                <a:ea typeface="Calibri"/>
                <a:cs typeface="Times New Roman"/>
              </a:rPr>
              <a:t>, τους </a:t>
            </a:r>
            <a:r>
              <a:rPr lang="el-GR" sz="2000" b="1" dirty="0">
                <a:effectLst/>
                <a:latin typeface="Arial"/>
                <a:ea typeface="Calibri"/>
                <a:cs typeface="Times New Roman"/>
              </a:rPr>
              <a:t>ενδοκρινείς</a:t>
            </a:r>
            <a:r>
              <a:rPr lang="el-GR" sz="2000" dirty="0">
                <a:effectLst/>
                <a:latin typeface="Arial"/>
                <a:ea typeface="Calibri"/>
                <a:cs typeface="Times New Roman"/>
              </a:rPr>
              <a:t> και τους </a:t>
            </a:r>
            <a:r>
              <a:rPr lang="el-GR" sz="2000" b="1" dirty="0">
                <a:effectLst/>
                <a:latin typeface="Arial"/>
                <a:ea typeface="Calibri"/>
                <a:cs typeface="Times New Roman"/>
              </a:rPr>
              <a:t>μεικτούς</a:t>
            </a:r>
            <a:r>
              <a:rPr lang="el-GR" sz="2000" dirty="0">
                <a:effectLst/>
                <a:latin typeface="Arial"/>
                <a:ea typeface="Calibri"/>
                <a:cs typeface="Times New Roman"/>
              </a:rPr>
              <a:t>. Οι εξωκρινείς αδένες εκκρίνουν τα προϊόντα τους είτε σε εσωτερικές κοιλότητες (π.χ. γαστρικό υγρό) είτε στην επιφάνεια του σώματος (</a:t>
            </a:r>
            <a:r>
              <a:rPr lang="el-GR" sz="2000" dirty="0" err="1">
                <a:effectLst/>
                <a:latin typeface="Arial"/>
                <a:ea typeface="Calibri"/>
                <a:cs typeface="Times New Roman"/>
              </a:rPr>
              <a:t>π.χ</a:t>
            </a:r>
            <a:r>
              <a:rPr lang="el-GR" sz="2000" dirty="0">
                <a:effectLst/>
                <a:latin typeface="Arial"/>
                <a:ea typeface="Calibri"/>
                <a:cs typeface="Times New Roman"/>
              </a:rPr>
              <a:t> ιδρώτας). Οι ενδοκρινείς αδένες εκκρίνουν ειδικές ουσίες που ονομάζονται </a:t>
            </a:r>
            <a:r>
              <a:rPr lang="el-GR" sz="2000" b="1" dirty="0">
                <a:effectLst/>
                <a:latin typeface="Arial"/>
                <a:ea typeface="Calibri"/>
                <a:cs typeface="Times New Roman"/>
              </a:rPr>
              <a:t>ορμόνες</a:t>
            </a:r>
            <a:r>
              <a:rPr lang="el-GR" sz="2000" dirty="0">
                <a:effectLst/>
                <a:latin typeface="Arial"/>
                <a:ea typeface="Calibri"/>
                <a:cs typeface="Times New Roman"/>
              </a:rPr>
              <a:t> (π.χ. </a:t>
            </a:r>
            <a:r>
              <a:rPr lang="el-GR" sz="2000" dirty="0" err="1">
                <a:effectLst/>
                <a:latin typeface="Arial"/>
                <a:ea typeface="Calibri"/>
                <a:cs typeface="Times New Roman"/>
              </a:rPr>
              <a:t>γαστρίνη</a:t>
            </a:r>
            <a:r>
              <a:rPr lang="el-GR" sz="2000" dirty="0">
                <a:effectLst/>
                <a:latin typeface="Arial"/>
                <a:ea typeface="Calibri"/>
                <a:cs typeface="Times New Roman"/>
              </a:rPr>
              <a:t>) και οι οποίες απομακρύνονται με το αίμα για να δράσουν σε συγκεκριμένα </a:t>
            </a:r>
            <a:r>
              <a:rPr lang="el-GR" sz="2000" b="1" dirty="0">
                <a:effectLst/>
                <a:latin typeface="Arial"/>
                <a:ea typeface="Calibri"/>
                <a:cs typeface="Times New Roman"/>
              </a:rPr>
              <a:t>κύτταρα – στόχους</a:t>
            </a:r>
            <a:r>
              <a:rPr lang="el-GR" sz="2000" dirty="0">
                <a:effectLst/>
                <a:latin typeface="Arial"/>
                <a:ea typeface="Calibri"/>
                <a:cs typeface="Times New Roman"/>
              </a:rPr>
              <a:t> ρυθμίζοντας τις λειτουργίες τους. Οι μεικτοί αδένες (πάγκρεας, όρχεις, ωοθήκες) είναι όργανα που διαθέτουν ένα μέρος που λειτουργεί ως εξωκρινής αδένας και ένα μέρος που λειτουργεί ως ενδοκρινής αδένας. </a:t>
            </a:r>
            <a:endParaRPr lang="el-GR" sz="2000" dirty="0">
              <a:effectLst/>
              <a:latin typeface="Calibri"/>
              <a:ea typeface="Calibri"/>
              <a:cs typeface="Times New Roman"/>
            </a:endParaRPr>
          </a:p>
        </p:txBody>
      </p:sp>
    </p:spTree>
    <p:extLst>
      <p:ext uri="{BB962C8B-B14F-4D97-AF65-F5344CB8AC3E}">
        <p14:creationId xmlns:p14="http://schemas.microsoft.com/office/powerpoint/2010/main" val="23891777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books.edu.gr/modules/ebook/show.php/DSGL-A105/321/2155,7814/images/img1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38" y="1072926"/>
            <a:ext cx="8454126" cy="437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07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764704"/>
            <a:ext cx="8280920" cy="2592288"/>
          </a:xfrm>
          <a:prstGeom prst="rect">
            <a:avLst/>
          </a:prstGeom>
          <a:solidFill>
            <a:schemeClr val="bg1"/>
          </a:solidFill>
          <a:ln>
            <a:noFill/>
          </a:ln>
          <a:effectLst/>
        </p:spPr>
      </p:pic>
      <p:sp>
        <p:nvSpPr>
          <p:cNvPr id="4" name="Text Box 160"/>
          <p:cNvSpPr txBox="1"/>
          <p:nvPr/>
        </p:nvSpPr>
        <p:spPr>
          <a:xfrm>
            <a:off x="683568" y="2132856"/>
            <a:ext cx="7848872" cy="8605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b="1" dirty="0" smtClean="0">
                <a:solidFill>
                  <a:srgbClr val="FF0000"/>
                </a:solidFill>
                <a:effectLst/>
                <a:ea typeface="Calibri"/>
                <a:cs typeface="Times New Roman"/>
              </a:rPr>
              <a:t>O </a:t>
            </a:r>
            <a:r>
              <a:rPr lang="el-GR" sz="2400" b="1" dirty="0">
                <a:solidFill>
                  <a:srgbClr val="FF0000"/>
                </a:solidFill>
                <a:ea typeface="Calibri"/>
                <a:cs typeface="Times New Roman"/>
              </a:rPr>
              <a:t>μ</a:t>
            </a:r>
            <a:r>
              <a:rPr lang="el-GR" sz="2400" b="1" dirty="0" smtClean="0">
                <a:solidFill>
                  <a:srgbClr val="FF0000"/>
                </a:solidFill>
                <a:effectLst/>
                <a:ea typeface="Calibri"/>
                <a:cs typeface="Times New Roman"/>
              </a:rPr>
              <a:t>υϊκός χιτώνας γιατί κάθε κίνηση στο σώμα μας γίνεται με τη βοήθεια ενός μυ.</a:t>
            </a:r>
            <a:endParaRPr lang="el-GR" sz="2400" b="1" dirty="0">
              <a:solidFill>
                <a:srgbClr val="FF0000"/>
              </a:solidFill>
              <a:effectLst/>
              <a:ea typeface="Calibri"/>
              <a:cs typeface="Times New Roman"/>
            </a:endParaRPr>
          </a:p>
        </p:txBody>
      </p:sp>
    </p:spTree>
    <p:extLst>
      <p:ext uri="{BB962C8B-B14F-4D97-AF65-F5344CB8AC3E}">
        <p14:creationId xmlns:p14="http://schemas.microsoft.com/office/powerpoint/2010/main" val="265480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0"/>
            <a:ext cx="8136904" cy="1200329"/>
          </a:xfrm>
          <a:prstGeom prst="rect">
            <a:avLst/>
          </a:prstGeom>
        </p:spPr>
        <p:txBody>
          <a:bodyPr wrap="square">
            <a:spAutoFit/>
          </a:bodyPr>
          <a:lstStyle/>
          <a:p>
            <a:r>
              <a:rPr lang="el-GR" sz="2400" dirty="0"/>
              <a:t>2.2.5.1: Να παρατηρήσετε, προσεκτικά, την πιο κάτω εικόνα, και να γράψετε τέσσερα (4) όργανα του πεπτικού συστήματος με τα οποία γειτονεύει το πάγκρεας</a:t>
            </a:r>
          </a:p>
        </p:txBody>
      </p:sp>
      <p:pic>
        <p:nvPicPr>
          <p:cNvPr id="3" name="Picture 2" descr="Pangkreas αs adenas"/>
          <p:cNvPicPr/>
          <p:nvPr/>
        </p:nvPicPr>
        <p:blipFill rotWithShape="1">
          <a:blip r:embed="rId2">
            <a:extLst>
              <a:ext uri="{28A0092B-C50C-407E-A947-70E740481C1C}">
                <a14:useLocalDpi xmlns:a14="http://schemas.microsoft.com/office/drawing/2010/main" val="0"/>
              </a:ext>
            </a:extLst>
          </a:blip>
          <a:srcRect r="2132"/>
          <a:stretch/>
        </p:blipFill>
        <p:spPr bwMode="auto">
          <a:xfrm>
            <a:off x="755576" y="1340768"/>
            <a:ext cx="7632848" cy="53285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45732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7"/>
          <p:cNvSpPr txBox="1"/>
          <p:nvPr/>
        </p:nvSpPr>
        <p:spPr>
          <a:xfrm>
            <a:off x="2456001" y="1772816"/>
            <a:ext cx="4276239" cy="2606144"/>
          </a:xfrm>
          <a:prstGeom prst="rect">
            <a:avLst/>
          </a:prstGeom>
          <a:solidFill>
            <a:sysClr val="window" lastClr="FFFFFF"/>
          </a:solidFill>
          <a:ln w="19050">
            <a:solidFill>
              <a:srgbClr val="00B05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l-GR" sz="400" b="0" i="0" u="none" strike="noStrike" kern="0" cap="none" spc="0" normalizeH="0" baseline="0" noProof="0" dirty="0">
                <a:ln>
                  <a:noFill/>
                </a:ln>
                <a:solidFill>
                  <a:sysClr val="windowText" lastClr="000000"/>
                </a:solidFill>
                <a:effectLst/>
                <a:uLnTx/>
                <a:uFillTx/>
                <a:latin typeface="Arial"/>
                <a:ea typeface="Calibri"/>
                <a:cs typeface="Times New Roman"/>
              </a:rPr>
              <a:t> </a:t>
            </a:r>
            <a:endParaRPr kumimoji="0" lang="el-GR"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228600" marR="0" lvl="0" indent="-228600" defTabSz="914400" eaLnBrk="1" fontAlgn="auto" latinLnBrk="0" hangingPunct="1">
              <a:lnSpc>
                <a:spcPct val="115000"/>
              </a:lnSpc>
              <a:spcBef>
                <a:spcPts val="0"/>
              </a:spcBef>
              <a:spcAft>
                <a:spcPts val="1000"/>
              </a:spcAft>
              <a:buClrTx/>
              <a:buSzTx/>
              <a:buFontTx/>
              <a:buAutoNum type="arabicParenR"/>
              <a:tabLst/>
              <a:defRPr/>
            </a:pPr>
            <a:r>
              <a:rPr kumimoji="0" lang="el-GR" sz="2400" b="1" i="0" u="none" strike="noStrike" kern="0" cap="none" spc="0" normalizeH="0" baseline="0" noProof="0" dirty="0" smtClean="0">
                <a:ln>
                  <a:noFill/>
                </a:ln>
                <a:solidFill>
                  <a:srgbClr val="FF0000"/>
                </a:solidFill>
                <a:effectLst/>
                <a:uLnTx/>
                <a:uFillTx/>
                <a:latin typeface="Arial"/>
                <a:ea typeface="Calibri"/>
                <a:cs typeface="Times New Roman"/>
              </a:rPr>
              <a:t> </a:t>
            </a:r>
            <a:r>
              <a:rPr kumimoji="0" lang="el-GR" sz="2400" b="1" i="0" u="none" strike="noStrike" kern="0" cap="none" spc="0" normalizeH="0" baseline="0" noProof="0" dirty="0" err="1" smtClean="0">
                <a:ln>
                  <a:noFill/>
                </a:ln>
                <a:solidFill>
                  <a:srgbClr val="FF0000"/>
                </a:solidFill>
                <a:effectLst/>
                <a:uLnTx/>
                <a:uFillTx/>
                <a:latin typeface="Arial"/>
                <a:ea typeface="Calibri"/>
                <a:cs typeface="Times New Roman"/>
              </a:rPr>
              <a:t>Δωδεκαδάκτυλος</a:t>
            </a:r>
            <a:endParaRPr kumimoji="0" lang="el-GR" sz="2400" b="1" i="0" u="none" strike="noStrike" kern="0" cap="none" spc="0" normalizeH="0" baseline="0" noProof="0" dirty="0" smtClean="0">
              <a:ln>
                <a:noFill/>
              </a:ln>
              <a:solidFill>
                <a:srgbClr val="FF0000"/>
              </a:solidFill>
              <a:effectLst/>
              <a:uLnTx/>
              <a:uFillTx/>
              <a:latin typeface="Arial"/>
              <a:ea typeface="Calibri"/>
              <a:cs typeface="Times New Roman"/>
            </a:endParaRPr>
          </a:p>
          <a:p>
            <a:pPr marL="228600" marR="0" lvl="0" indent="-228600" defTabSz="914400" eaLnBrk="1" fontAlgn="auto" latinLnBrk="0" hangingPunct="1">
              <a:lnSpc>
                <a:spcPct val="115000"/>
              </a:lnSpc>
              <a:spcBef>
                <a:spcPts val="0"/>
              </a:spcBef>
              <a:spcAft>
                <a:spcPts val="1000"/>
              </a:spcAft>
              <a:buClrTx/>
              <a:buSzTx/>
              <a:buFontTx/>
              <a:buAutoNum type="arabicParenR"/>
              <a:tabLst/>
              <a:defRPr/>
            </a:pPr>
            <a:r>
              <a:rPr kumimoji="0" lang="el-GR" sz="2400" b="1" i="0" u="none" strike="noStrike" kern="0" cap="none" spc="0" normalizeH="0" baseline="0" noProof="0" dirty="0" smtClean="0">
                <a:ln>
                  <a:noFill/>
                </a:ln>
                <a:solidFill>
                  <a:srgbClr val="FF0000"/>
                </a:solidFill>
                <a:effectLst/>
                <a:uLnTx/>
                <a:uFillTx/>
                <a:latin typeface="Arial"/>
                <a:ea typeface="Calibri"/>
                <a:cs typeface="Times New Roman"/>
              </a:rPr>
              <a:t> Συκώτι</a:t>
            </a:r>
          </a:p>
          <a:p>
            <a:pPr marL="228600" marR="0" lvl="0" indent="-228600" defTabSz="914400" eaLnBrk="1" fontAlgn="auto" latinLnBrk="0" hangingPunct="1">
              <a:lnSpc>
                <a:spcPct val="115000"/>
              </a:lnSpc>
              <a:spcBef>
                <a:spcPts val="0"/>
              </a:spcBef>
              <a:spcAft>
                <a:spcPts val="1000"/>
              </a:spcAft>
              <a:buClrTx/>
              <a:buSzTx/>
              <a:buFontTx/>
              <a:buAutoNum type="arabicParenR"/>
              <a:tabLst/>
              <a:defRPr/>
            </a:pPr>
            <a:r>
              <a:rPr lang="el-GR" sz="2400" b="1" kern="0" dirty="0" smtClean="0">
                <a:solidFill>
                  <a:srgbClr val="FF0000"/>
                </a:solidFill>
                <a:latin typeface="Arial"/>
                <a:ea typeface="Calibri"/>
                <a:cs typeface="Times New Roman"/>
              </a:rPr>
              <a:t> Χοληδόχος κύστη</a:t>
            </a:r>
          </a:p>
          <a:p>
            <a:pPr marL="228600" marR="0" lvl="0" indent="-228600" defTabSz="914400" eaLnBrk="1" fontAlgn="auto" latinLnBrk="0" hangingPunct="1">
              <a:lnSpc>
                <a:spcPct val="115000"/>
              </a:lnSpc>
              <a:spcBef>
                <a:spcPts val="0"/>
              </a:spcBef>
              <a:spcAft>
                <a:spcPts val="1000"/>
              </a:spcAft>
              <a:buClrTx/>
              <a:buSzTx/>
              <a:buFontTx/>
              <a:buAutoNum type="arabicParenR"/>
              <a:tabLst/>
              <a:defRPr/>
            </a:pPr>
            <a:r>
              <a:rPr kumimoji="0" lang="el-GR" sz="2400" b="1" i="0" u="none" strike="noStrike" kern="0" cap="none" spc="0" normalizeH="0" baseline="0" noProof="0" dirty="0" smtClean="0">
                <a:ln>
                  <a:noFill/>
                </a:ln>
                <a:solidFill>
                  <a:srgbClr val="FF0000"/>
                </a:solidFill>
                <a:effectLst/>
                <a:uLnTx/>
                <a:uFillTx/>
                <a:latin typeface="Arial"/>
                <a:ea typeface="Calibri"/>
                <a:cs typeface="Times New Roman"/>
              </a:rPr>
              <a:t> Στομάχι</a:t>
            </a:r>
            <a:endParaRPr kumimoji="0" lang="el-GR" sz="2400" b="1" i="0" u="none" strike="noStrike" kern="0" cap="none" spc="0" normalizeH="0" baseline="0" noProof="0" dirty="0">
              <a:ln>
                <a:noFill/>
              </a:ln>
              <a:solidFill>
                <a:srgbClr val="FF0000"/>
              </a:solidFill>
              <a:effectLst/>
              <a:uLnTx/>
              <a:uFillTx/>
              <a:latin typeface="Calibri"/>
              <a:ea typeface="Calibri"/>
              <a:cs typeface="Times New Roman"/>
            </a:endParaRPr>
          </a:p>
        </p:txBody>
      </p:sp>
    </p:spTree>
    <p:extLst>
      <p:ext uri="{BB962C8B-B14F-4D97-AF65-F5344CB8AC3E}">
        <p14:creationId xmlns:p14="http://schemas.microsoft.com/office/powerpoint/2010/main" val="37442453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98269"/>
            <a:ext cx="8424936" cy="60016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l-GR" sz="2400" dirty="0"/>
              <a:t>2.2.5.2: Να μελετήσετε το πιο κάτω κείμενο και να εξηγήσετε γιατί οι πληροφορίες που δίνονται αναφέρονται στο μέρος εκείνο του παγκρέατος που λειτουργεί ως εξωκρινής αδένας. </a:t>
            </a:r>
          </a:p>
          <a:p>
            <a:r>
              <a:rPr lang="el-GR" sz="2400" dirty="0"/>
              <a:t>«Το πάγκρεας παράγει το παγκρεατικό υγρό το οποίο δια μέσου του παγκρεατικού πόρου εκβάλλει στον αυλό του δωδεκαδάκτυλου. Το παγκρεατικό υγρό:</a:t>
            </a:r>
          </a:p>
          <a:p>
            <a:r>
              <a:rPr lang="el-GR" sz="2400" dirty="0" smtClean="0"/>
              <a:t>• περιέχει </a:t>
            </a:r>
            <a:r>
              <a:rPr lang="el-GR" sz="2400" dirty="0"/>
              <a:t>ένζυμα για τη διάσπαση των υδατανθράκων, των πρωτεϊνών, των λιπών και των </a:t>
            </a:r>
            <a:r>
              <a:rPr lang="el-GR" sz="2400" dirty="0" err="1"/>
              <a:t>νουκλεϊνικών</a:t>
            </a:r>
            <a:r>
              <a:rPr lang="el-GR" sz="2400" dirty="0"/>
              <a:t> οξέων που υπάρχουν στις τροφές. </a:t>
            </a:r>
          </a:p>
          <a:p>
            <a:r>
              <a:rPr lang="el-GR" sz="2400" dirty="0" smtClean="0"/>
              <a:t>• ρυθμίζει </a:t>
            </a:r>
            <a:r>
              <a:rPr lang="el-GR" sz="2400" dirty="0"/>
              <a:t>την οξύτητα του χυλού που έρχεται από το στομάχι στο δωδεκαδάκτυλο</a:t>
            </a:r>
            <a:r>
              <a:rPr lang="el-GR" sz="2400" dirty="0" smtClean="0"/>
              <a:t>».</a:t>
            </a:r>
          </a:p>
          <a:p>
            <a:r>
              <a:rPr lang="el-GR" sz="2400" b="1" dirty="0" smtClean="0">
                <a:solidFill>
                  <a:srgbClr val="FF0000"/>
                </a:solidFill>
              </a:rPr>
              <a:t>Το παγκρεατικό υγρό αφού παράγεται </a:t>
            </a:r>
            <a:r>
              <a:rPr lang="el-GR" sz="2400" b="1" dirty="0">
                <a:solidFill>
                  <a:srgbClr val="FF0000"/>
                </a:solidFill>
              </a:rPr>
              <a:t>σ</a:t>
            </a:r>
            <a:r>
              <a:rPr lang="el-GR" sz="2400" b="1" dirty="0" smtClean="0">
                <a:solidFill>
                  <a:srgbClr val="FF0000"/>
                </a:solidFill>
              </a:rPr>
              <a:t>το πάγκρεας και </a:t>
            </a:r>
            <a:r>
              <a:rPr lang="el-GR" sz="2400" b="1" u="sng" dirty="0" smtClean="0">
                <a:solidFill>
                  <a:srgbClr val="FF0000"/>
                </a:solidFill>
              </a:rPr>
              <a:t>εκκρίνεται</a:t>
            </a:r>
            <a:r>
              <a:rPr lang="el-GR" sz="2400" b="1" dirty="0" smtClean="0">
                <a:solidFill>
                  <a:srgbClr val="FF0000"/>
                </a:solidFill>
              </a:rPr>
              <a:t> στο δωδεκαδάκτυλο με εκφορητικό </a:t>
            </a:r>
            <a:r>
              <a:rPr lang="el-GR" sz="2400" b="1" u="sng" dirty="0" smtClean="0">
                <a:solidFill>
                  <a:srgbClr val="FF0000"/>
                </a:solidFill>
              </a:rPr>
              <a:t>πόρο</a:t>
            </a:r>
            <a:r>
              <a:rPr lang="el-GR" sz="2400" b="1" dirty="0" smtClean="0">
                <a:solidFill>
                  <a:srgbClr val="FF0000"/>
                </a:solidFill>
              </a:rPr>
              <a:t>, όπου κάνει τις πιο πάνω λειτουργίες σημαίνει ότι παράγεται από </a:t>
            </a:r>
            <a:r>
              <a:rPr lang="el-GR" sz="2400" b="1" u="sng" dirty="0" smtClean="0">
                <a:solidFill>
                  <a:srgbClr val="FF0000"/>
                </a:solidFill>
              </a:rPr>
              <a:t>εξωκρινή</a:t>
            </a:r>
            <a:r>
              <a:rPr lang="el-GR" sz="2400" b="1" dirty="0" smtClean="0">
                <a:solidFill>
                  <a:srgbClr val="FF0000"/>
                </a:solidFill>
              </a:rPr>
              <a:t> αδένα.</a:t>
            </a:r>
          </a:p>
          <a:p>
            <a:r>
              <a:rPr lang="el-GR" sz="2400" dirty="0" smtClean="0"/>
              <a:t> </a:t>
            </a:r>
            <a:endParaRPr lang="el-GR" sz="2400" dirty="0"/>
          </a:p>
        </p:txBody>
      </p:sp>
    </p:spTree>
    <p:extLst>
      <p:ext uri="{BB962C8B-B14F-4D97-AF65-F5344CB8AC3E}">
        <p14:creationId xmlns:p14="http://schemas.microsoft.com/office/powerpoint/2010/main" val="5381591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198493"/>
            <a:ext cx="8064896" cy="1200329"/>
          </a:xfrm>
          <a:prstGeom prst="rect">
            <a:avLst/>
          </a:prstGeom>
        </p:spPr>
        <p:txBody>
          <a:bodyPr wrap="square">
            <a:spAutoFit/>
          </a:bodyPr>
          <a:lstStyle/>
          <a:p>
            <a:r>
              <a:rPr lang="el-GR" sz="2400" dirty="0"/>
              <a:t>Το ήπαρ (συκώτι) είναι ο μεγαλύτερος αδένας του σώματος όπου γίνεται ένας πολύ μεγάλος αριθμός απαραίτητων λειτουργιών για τον οργανισμό μας.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00027"/>
            <a:ext cx="7632848" cy="2933229"/>
          </a:xfrm>
          <a:prstGeom prst="rect">
            <a:avLst/>
          </a:prstGeom>
          <a:noFill/>
          <a:ln>
            <a:noFill/>
          </a:ln>
        </p:spPr>
      </p:pic>
      <p:grpSp>
        <p:nvGrpSpPr>
          <p:cNvPr id="5" name="Group 4"/>
          <p:cNvGrpSpPr/>
          <p:nvPr/>
        </p:nvGrpSpPr>
        <p:grpSpPr>
          <a:xfrm>
            <a:off x="2381513" y="5517232"/>
            <a:ext cx="1542415" cy="437515"/>
            <a:chOff x="0" y="0"/>
            <a:chExt cx="1542415" cy="437515"/>
          </a:xfrm>
        </p:grpSpPr>
        <p:sp>
          <p:nvSpPr>
            <p:cNvPr id="6" name="Rectangle 5"/>
            <p:cNvSpPr>
              <a:spLocks noChangeArrowheads="1"/>
            </p:cNvSpPr>
            <p:nvPr/>
          </p:nvSpPr>
          <p:spPr bwMode="auto">
            <a:xfrm>
              <a:off x="0" y="0"/>
              <a:ext cx="1542415" cy="437515"/>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sysClr val="windowText" lastClr="000000"/>
                  </a:solidFill>
                  <a:effectLst/>
                  <a:uLnTx/>
                  <a:uFillTx/>
                </a:rPr>
                <a:t>        Συκώτι</a:t>
              </a:r>
              <a:endParaRPr kumimoji="0" lang="el-GR" sz="1800" b="0" i="0" u="none" strike="noStrike" kern="0" cap="none" spc="0" normalizeH="0" baseline="0" noProof="0" dirty="0">
                <a:ln>
                  <a:noFill/>
                </a:ln>
                <a:solidFill>
                  <a:sysClr val="windowText" lastClr="000000"/>
                </a:solidFill>
                <a:effectLst/>
                <a:uLnTx/>
                <a:uFillTx/>
              </a:endParaRPr>
            </a:p>
          </p:txBody>
        </p:sp>
        <p:sp>
          <p:nvSpPr>
            <p:cNvPr id="7" name="Oval 6"/>
            <p:cNvSpPr/>
            <p:nvPr/>
          </p:nvSpPr>
          <p:spPr>
            <a:xfrm>
              <a:off x="0" y="25459"/>
              <a:ext cx="447040" cy="412056"/>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a:ln>
                    <a:noFill/>
                  </a:ln>
                  <a:solidFill>
                    <a:srgbClr val="000000"/>
                  </a:solidFill>
                  <a:effectLst/>
                  <a:uLnTx/>
                  <a:uFillTx/>
                  <a:latin typeface="Calibri"/>
                  <a:ea typeface="Times New Roman"/>
                  <a:cs typeface="Times New Roman"/>
                </a:rPr>
                <a:t>1</a:t>
              </a:r>
              <a:endParaRPr kumimoji="0" lang="el-GR" sz="1200" b="0" i="0" u="none" strike="noStrike" kern="0" cap="none" spc="0" normalizeH="0" baseline="0" noProof="0">
                <a:ln>
                  <a:noFill/>
                </a:ln>
                <a:solidFill>
                  <a:sysClr val="windowText" lastClr="000000"/>
                </a:solidFill>
                <a:effectLst/>
                <a:uLnTx/>
                <a:uFillTx/>
                <a:latin typeface="Times New Roman"/>
                <a:ea typeface="Times New Roman"/>
              </a:endParaRPr>
            </a:p>
          </p:txBody>
        </p:sp>
      </p:grpSp>
      <p:cxnSp>
        <p:nvCxnSpPr>
          <p:cNvPr id="8" name="AutoShape 17"/>
          <p:cNvCxnSpPr>
            <a:cxnSpLocks noChangeShapeType="1"/>
          </p:cNvCxnSpPr>
          <p:nvPr/>
        </p:nvCxnSpPr>
        <p:spPr bwMode="auto">
          <a:xfrm>
            <a:off x="2915816" y="4419031"/>
            <a:ext cx="0" cy="1098201"/>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grpSp>
        <p:nvGrpSpPr>
          <p:cNvPr id="10" name="Group 9"/>
          <p:cNvGrpSpPr/>
          <p:nvPr/>
        </p:nvGrpSpPr>
        <p:grpSpPr>
          <a:xfrm>
            <a:off x="6918017" y="2780928"/>
            <a:ext cx="1902455" cy="720080"/>
            <a:chOff x="0" y="0"/>
            <a:chExt cx="1542415" cy="720080"/>
          </a:xfrm>
        </p:grpSpPr>
        <p:sp>
          <p:nvSpPr>
            <p:cNvPr id="11" name="Rectangle 10"/>
            <p:cNvSpPr>
              <a:spLocks noChangeArrowheads="1"/>
            </p:cNvSpPr>
            <p:nvPr/>
          </p:nvSpPr>
          <p:spPr bwMode="auto">
            <a:xfrm>
              <a:off x="0" y="0"/>
              <a:ext cx="1542415" cy="720080"/>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sysClr val="windowText" lastClr="000000"/>
                  </a:solidFill>
                  <a:effectLst/>
                  <a:uLnTx/>
                  <a:uFillTx/>
                </a:rPr>
                <a:t>          Χοληδόχος</a:t>
              </a:r>
            </a:p>
            <a:p>
              <a:pPr marL="0" marR="0" lvl="0" indent="0" defTabSz="914400" eaLnBrk="1" fontAlgn="auto" latinLnBrk="0" hangingPunct="1">
                <a:lnSpc>
                  <a:spcPct val="100000"/>
                </a:lnSpc>
                <a:spcBef>
                  <a:spcPts val="0"/>
                </a:spcBef>
                <a:spcAft>
                  <a:spcPts val="0"/>
                </a:spcAft>
                <a:buClrTx/>
                <a:buSzTx/>
                <a:buFontTx/>
                <a:buNone/>
                <a:tabLst/>
                <a:defRPr/>
              </a:pPr>
              <a:r>
                <a:rPr lang="el-GR" kern="0" dirty="0">
                  <a:solidFill>
                    <a:sysClr val="windowText" lastClr="000000"/>
                  </a:solidFill>
                </a:rPr>
                <a:t> </a:t>
              </a:r>
              <a:r>
                <a:rPr lang="el-GR" kern="0" dirty="0" smtClean="0">
                  <a:solidFill>
                    <a:sysClr val="windowText" lastClr="000000"/>
                  </a:solidFill>
                </a:rPr>
                <a:t>           </a:t>
              </a:r>
              <a:r>
                <a:rPr kumimoji="0" lang="el-GR" sz="1800" b="0" i="0" u="none" strike="noStrike" kern="0" cap="none" spc="0" normalizeH="0" baseline="0" noProof="0" dirty="0" smtClean="0">
                  <a:ln>
                    <a:noFill/>
                  </a:ln>
                  <a:solidFill>
                    <a:sysClr val="windowText" lastClr="000000"/>
                  </a:solidFill>
                  <a:effectLst/>
                  <a:uLnTx/>
                  <a:uFillTx/>
                </a:rPr>
                <a:t> κύστη</a:t>
              </a:r>
              <a:endParaRPr kumimoji="0" lang="el-GR" sz="1800" b="0" i="0" u="none" strike="noStrike" kern="0" cap="none" spc="0" normalizeH="0" baseline="0" noProof="0" dirty="0">
                <a:ln>
                  <a:noFill/>
                </a:ln>
                <a:solidFill>
                  <a:sysClr val="windowText" lastClr="000000"/>
                </a:solidFill>
                <a:effectLst/>
                <a:uLnTx/>
                <a:uFillTx/>
              </a:endParaRPr>
            </a:p>
          </p:txBody>
        </p:sp>
        <p:sp>
          <p:nvSpPr>
            <p:cNvPr id="12" name="Oval 11"/>
            <p:cNvSpPr/>
            <p:nvPr/>
          </p:nvSpPr>
          <p:spPr>
            <a:xfrm>
              <a:off x="0" y="29882"/>
              <a:ext cx="447040" cy="546181"/>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000000"/>
                  </a:solidFill>
                  <a:effectLst/>
                  <a:uLnTx/>
                  <a:uFillTx/>
                  <a:latin typeface="Calibri"/>
                  <a:ea typeface="Times New Roman"/>
                  <a:cs typeface="Times New Roman"/>
                </a:rPr>
                <a:t>2</a:t>
              </a:r>
              <a:endParaRPr kumimoji="0" lang="el-GR" sz="1400" b="0" i="0" u="none" strike="noStrike" kern="0" cap="none" spc="0" normalizeH="0" baseline="0" noProof="0" dirty="0">
                <a:ln>
                  <a:noFill/>
                </a:ln>
                <a:solidFill>
                  <a:sysClr val="windowText" lastClr="000000"/>
                </a:solidFill>
                <a:effectLst/>
                <a:uLnTx/>
                <a:uFillTx/>
                <a:latin typeface="Times New Roman"/>
                <a:ea typeface="Times New Roman"/>
              </a:endParaRPr>
            </a:p>
          </p:txBody>
        </p:sp>
      </p:grpSp>
      <p:cxnSp>
        <p:nvCxnSpPr>
          <p:cNvPr id="13" name="AutoShape 17"/>
          <p:cNvCxnSpPr>
            <a:cxnSpLocks noChangeShapeType="1"/>
            <a:endCxn id="12" idx="2"/>
          </p:cNvCxnSpPr>
          <p:nvPr/>
        </p:nvCxnSpPr>
        <p:spPr bwMode="auto">
          <a:xfrm flipV="1">
            <a:off x="6084168" y="3083901"/>
            <a:ext cx="833849" cy="89582"/>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grpSp>
        <p:nvGrpSpPr>
          <p:cNvPr id="15" name="Group 14"/>
          <p:cNvGrpSpPr/>
          <p:nvPr/>
        </p:nvGrpSpPr>
        <p:grpSpPr>
          <a:xfrm>
            <a:off x="6341953" y="5439757"/>
            <a:ext cx="2046471" cy="653539"/>
            <a:chOff x="0" y="0"/>
            <a:chExt cx="2046471" cy="653539"/>
          </a:xfrm>
        </p:grpSpPr>
        <p:sp>
          <p:nvSpPr>
            <p:cNvPr id="16" name="Rectangle 15"/>
            <p:cNvSpPr>
              <a:spLocks noChangeArrowheads="1"/>
            </p:cNvSpPr>
            <p:nvPr/>
          </p:nvSpPr>
          <p:spPr bwMode="auto">
            <a:xfrm>
              <a:off x="0" y="0"/>
              <a:ext cx="2046471" cy="653539"/>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sysClr val="windowText" lastClr="000000"/>
                  </a:solidFill>
                  <a:effectLst/>
                  <a:uLnTx/>
                  <a:uFillTx/>
                </a:rPr>
                <a:t>            Χοληδόχος</a:t>
              </a:r>
            </a:p>
            <a:p>
              <a:pPr marL="0" marR="0" lvl="0" indent="0" defTabSz="914400" eaLnBrk="1" fontAlgn="auto" latinLnBrk="0" hangingPunct="1">
                <a:lnSpc>
                  <a:spcPct val="100000"/>
                </a:lnSpc>
                <a:spcBef>
                  <a:spcPts val="0"/>
                </a:spcBef>
                <a:spcAft>
                  <a:spcPts val="0"/>
                </a:spcAft>
                <a:buClrTx/>
                <a:buSzTx/>
                <a:buFontTx/>
                <a:buNone/>
                <a:tabLst/>
                <a:defRPr/>
              </a:pPr>
              <a:r>
                <a:rPr lang="el-GR" kern="0" dirty="0">
                  <a:solidFill>
                    <a:sysClr val="windowText" lastClr="000000"/>
                  </a:solidFill>
                </a:rPr>
                <a:t> </a:t>
              </a:r>
              <a:r>
                <a:rPr lang="el-GR" kern="0" dirty="0" smtClean="0">
                  <a:solidFill>
                    <a:sysClr val="windowText" lastClr="000000"/>
                  </a:solidFill>
                </a:rPr>
                <a:t>           </a:t>
              </a:r>
              <a:r>
                <a:rPr kumimoji="0" lang="el-GR" sz="1800" b="0" i="0" u="none" strike="noStrike" kern="0" cap="none" spc="0" normalizeH="0" baseline="0" noProof="0" dirty="0" smtClean="0">
                  <a:ln>
                    <a:noFill/>
                  </a:ln>
                  <a:solidFill>
                    <a:sysClr val="windowText" lastClr="000000"/>
                  </a:solidFill>
                  <a:effectLst/>
                  <a:uLnTx/>
                  <a:uFillTx/>
                </a:rPr>
                <a:t> πόρος</a:t>
              </a:r>
              <a:endParaRPr kumimoji="0" lang="el-GR" sz="1800" b="0" i="0" u="none" strike="noStrike" kern="0" cap="none" spc="0" normalizeH="0" baseline="0" noProof="0" dirty="0">
                <a:ln>
                  <a:noFill/>
                </a:ln>
                <a:solidFill>
                  <a:sysClr val="windowText" lastClr="000000"/>
                </a:solidFill>
                <a:effectLst/>
                <a:uLnTx/>
                <a:uFillTx/>
              </a:endParaRPr>
            </a:p>
          </p:txBody>
        </p:sp>
        <p:sp>
          <p:nvSpPr>
            <p:cNvPr id="17" name="Oval 16"/>
            <p:cNvSpPr/>
            <p:nvPr/>
          </p:nvSpPr>
          <p:spPr>
            <a:xfrm>
              <a:off x="0" y="12865"/>
              <a:ext cx="576064" cy="640674"/>
            </a:xfrm>
            <a:prstGeom prst="ellipse">
              <a:avLst/>
            </a:prstGeom>
            <a:solidFill>
              <a:sysClr val="window" lastClr="FFFFFF"/>
            </a:solidFill>
            <a:ln w="25400" cap="flat" cmpd="sng" algn="ctr">
              <a:solidFill>
                <a:srgbClr val="C0504D"/>
              </a:solidFill>
              <a:prstDash val="solid"/>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000000"/>
                  </a:solidFill>
                  <a:effectLst/>
                  <a:uLnTx/>
                  <a:uFillTx/>
                  <a:latin typeface="Calibri"/>
                  <a:ea typeface="Times New Roman"/>
                  <a:cs typeface="Times New Roman"/>
                </a:rPr>
                <a:t>3</a:t>
              </a:r>
              <a:endParaRPr kumimoji="0" lang="el-GR" sz="1400" b="0" i="0" u="none" strike="noStrike" kern="0" cap="none" spc="0" normalizeH="0" baseline="0" noProof="0" dirty="0">
                <a:ln>
                  <a:noFill/>
                </a:ln>
                <a:solidFill>
                  <a:sysClr val="windowText" lastClr="000000"/>
                </a:solidFill>
                <a:effectLst/>
                <a:uLnTx/>
                <a:uFillTx/>
                <a:latin typeface="Times New Roman"/>
                <a:ea typeface="Times New Roman"/>
              </a:endParaRPr>
            </a:p>
          </p:txBody>
        </p:sp>
      </p:grpSp>
      <p:cxnSp>
        <p:nvCxnSpPr>
          <p:cNvPr id="18" name="AutoShape 17"/>
          <p:cNvCxnSpPr>
            <a:cxnSpLocks noChangeShapeType="1"/>
          </p:cNvCxnSpPr>
          <p:nvPr/>
        </p:nvCxnSpPr>
        <p:spPr bwMode="auto">
          <a:xfrm>
            <a:off x="6372200" y="4221088"/>
            <a:ext cx="576064" cy="1224136"/>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spTree>
    <p:extLst>
      <p:ext uri="{BB962C8B-B14F-4D97-AF65-F5344CB8AC3E}">
        <p14:creationId xmlns:p14="http://schemas.microsoft.com/office/powerpoint/2010/main" val="13181498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0"/>
          <p:cNvSpPr txBox="1"/>
          <p:nvPr/>
        </p:nvSpPr>
        <p:spPr>
          <a:xfrm>
            <a:off x="251520" y="404664"/>
            <a:ext cx="3816424" cy="5544616"/>
          </a:xfrm>
          <a:prstGeom prst="rect">
            <a:avLst/>
          </a:prstGeom>
          <a:solidFill>
            <a:srgbClr val="FFFF99"/>
          </a:solidFill>
          <a:ln w="19050">
            <a:solidFill>
              <a:srgbClr val="00B05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spcBef>
                <a:spcPts val="0"/>
              </a:spcBef>
              <a:spcAft>
                <a:spcPts val="1000"/>
              </a:spcAft>
              <a:buClrTx/>
              <a:buSzTx/>
              <a:buFontTx/>
              <a:buNone/>
              <a:tabLst/>
              <a:defRPr/>
            </a:pPr>
            <a:r>
              <a:rPr kumimoji="0" lang="el-GR" sz="2200" b="1" i="0" u="none" strike="noStrike" kern="0" cap="none" spc="0" normalizeH="0" baseline="0" noProof="0" dirty="0">
                <a:ln>
                  <a:noFill/>
                </a:ln>
                <a:solidFill>
                  <a:sysClr val="windowText" lastClr="000000"/>
                </a:solidFill>
                <a:effectLst/>
                <a:uLnTx/>
                <a:uFillTx/>
                <a:ea typeface="Calibri"/>
                <a:cs typeface="Times New Roman"/>
              </a:rPr>
              <a:t>Λειτουργίες του ήπατος:</a:t>
            </a:r>
            <a:endParaRPr kumimoji="0" lang="el-GR" sz="2200" b="0" i="0" u="none" strike="noStrike" kern="0" cap="none" spc="0" normalizeH="0" baseline="0" noProof="0" dirty="0">
              <a:ln>
                <a:noFill/>
              </a:ln>
              <a:solidFill>
                <a:sysClr val="windowText" lastClr="000000"/>
              </a:solidFill>
              <a:effectLst/>
              <a:uLnTx/>
              <a:uFillTx/>
              <a:ea typeface="Calibri"/>
              <a:cs typeface="Times New Roman"/>
            </a:endParaRPr>
          </a:p>
          <a:p>
            <a:pPr marL="180340" marR="0" lvl="0" indent="-180340" defTabSz="914400" eaLnBrk="1" fontAlgn="auto" latinLnBrk="0" hangingPunct="1">
              <a:spcBef>
                <a:spcPts val="0"/>
              </a:spcBef>
              <a:spcAft>
                <a:spcPts val="0"/>
              </a:spcAft>
              <a:buClrTx/>
              <a:buSzTx/>
              <a:buFontTx/>
              <a:buNone/>
              <a:tabLst/>
              <a:defRPr/>
            </a:pPr>
            <a:r>
              <a:rPr kumimoji="0" lang="el-GR" sz="2200" b="0" i="0" u="none" strike="noStrike" kern="0" cap="none" spc="0" normalizeH="0" baseline="0" noProof="0" dirty="0" smtClean="0">
                <a:ln>
                  <a:noFill/>
                </a:ln>
                <a:solidFill>
                  <a:sysClr val="windowText" lastClr="000000"/>
                </a:solidFill>
                <a:effectLst/>
                <a:uLnTx/>
                <a:uFillTx/>
                <a:ea typeface="Calibri"/>
                <a:cs typeface="Times New Roman"/>
              </a:rPr>
              <a:t>1. Αποθήκευση</a:t>
            </a:r>
            <a:r>
              <a:rPr kumimoji="0" lang="el-GR" sz="2200" b="0" i="0" u="none" strike="noStrike" kern="0" cap="none" spc="0" normalizeH="0" baseline="0" noProof="0" dirty="0">
                <a:ln>
                  <a:noFill/>
                </a:ln>
                <a:solidFill>
                  <a:sysClr val="windowText" lastClr="000000"/>
                </a:solidFill>
                <a:effectLst/>
                <a:uLnTx/>
                <a:uFillTx/>
                <a:ea typeface="Calibri"/>
                <a:cs typeface="Times New Roman"/>
              </a:rPr>
              <a:t>:</a:t>
            </a:r>
          </a:p>
          <a:p>
            <a:pPr marL="786765"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a:ln>
                  <a:noFill/>
                </a:ln>
                <a:solidFill>
                  <a:sysClr val="windowText" lastClr="000000"/>
                </a:solidFill>
                <a:effectLst/>
                <a:uLnTx/>
                <a:uFillTx/>
                <a:ea typeface="Calibri"/>
                <a:cs typeface="Times New Roman"/>
              </a:rPr>
              <a:t>υδατανθράκων</a:t>
            </a:r>
          </a:p>
          <a:p>
            <a:pPr marL="786765"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a:ln>
                  <a:noFill/>
                </a:ln>
                <a:solidFill>
                  <a:sysClr val="windowText" lastClr="000000"/>
                </a:solidFill>
                <a:effectLst/>
                <a:uLnTx/>
                <a:uFillTx/>
                <a:ea typeface="Calibri"/>
                <a:cs typeface="Times New Roman"/>
              </a:rPr>
              <a:t>λιπών</a:t>
            </a:r>
          </a:p>
          <a:p>
            <a:pPr marL="786765"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a:ln>
                  <a:noFill/>
                </a:ln>
                <a:solidFill>
                  <a:sysClr val="windowText" lastClr="000000"/>
                </a:solidFill>
                <a:effectLst/>
                <a:uLnTx/>
                <a:uFillTx/>
                <a:ea typeface="Calibri"/>
                <a:cs typeface="Times New Roman"/>
              </a:rPr>
              <a:t>βιταμινών (Α, </a:t>
            </a:r>
            <a:r>
              <a:rPr kumimoji="0" lang="en-US" sz="2200" b="0" i="0" u="none" strike="noStrike" kern="0" cap="none" spc="0" normalizeH="0" baseline="0" noProof="0" dirty="0">
                <a:ln>
                  <a:noFill/>
                </a:ln>
                <a:solidFill>
                  <a:sysClr val="windowText" lastClr="000000"/>
                </a:solidFill>
                <a:effectLst/>
                <a:uLnTx/>
                <a:uFillTx/>
                <a:ea typeface="Calibri"/>
                <a:cs typeface="Times New Roman"/>
              </a:rPr>
              <a:t>D</a:t>
            </a:r>
            <a:r>
              <a:rPr kumimoji="0" lang="el-GR" sz="2200" b="0" i="0" u="none" strike="noStrike" kern="0" cap="none" spc="0" normalizeH="0" baseline="0" noProof="0" dirty="0">
                <a:ln>
                  <a:noFill/>
                </a:ln>
                <a:solidFill>
                  <a:sysClr val="windowText" lastClr="000000"/>
                </a:solidFill>
                <a:effectLst/>
                <a:uLnTx/>
                <a:uFillTx/>
                <a:ea typeface="Calibri"/>
                <a:cs typeface="Times New Roman"/>
              </a:rPr>
              <a:t>, </a:t>
            </a:r>
            <a:r>
              <a:rPr kumimoji="0" lang="en-US" sz="2200" b="0" i="0" u="none" strike="noStrike" kern="0" cap="none" spc="0" normalizeH="0" baseline="0" noProof="0" dirty="0">
                <a:ln>
                  <a:noFill/>
                </a:ln>
                <a:solidFill>
                  <a:sysClr val="windowText" lastClr="000000"/>
                </a:solidFill>
                <a:effectLst/>
                <a:uLnTx/>
                <a:uFillTx/>
                <a:ea typeface="Calibri"/>
                <a:cs typeface="Times New Roman"/>
              </a:rPr>
              <a:t>B</a:t>
            </a:r>
            <a:r>
              <a:rPr kumimoji="0" lang="el-GR" sz="2200" b="0" i="0" u="none" strike="noStrike" kern="0" cap="none" spc="0" normalizeH="0" baseline="-25000" noProof="0" dirty="0">
                <a:ln>
                  <a:noFill/>
                </a:ln>
                <a:solidFill>
                  <a:sysClr val="windowText" lastClr="000000"/>
                </a:solidFill>
                <a:effectLst/>
                <a:uLnTx/>
                <a:uFillTx/>
                <a:ea typeface="Calibri"/>
                <a:cs typeface="Times New Roman"/>
              </a:rPr>
              <a:t>12</a:t>
            </a:r>
            <a:r>
              <a:rPr kumimoji="0" lang="el-GR" sz="2200" b="0" i="0" u="none" strike="noStrike" kern="0" cap="none" spc="0" normalizeH="0" baseline="0" noProof="0" dirty="0">
                <a:ln>
                  <a:noFill/>
                </a:ln>
                <a:solidFill>
                  <a:sysClr val="windowText" lastClr="000000"/>
                </a:solidFill>
                <a:effectLst/>
                <a:uLnTx/>
                <a:uFillTx/>
                <a:ea typeface="Calibri"/>
                <a:cs typeface="Times New Roman"/>
              </a:rPr>
              <a:t>, </a:t>
            </a:r>
            <a:r>
              <a:rPr kumimoji="0" lang="en-US" sz="2200" b="0" i="0" u="none" strike="noStrike" kern="0" cap="none" spc="0" normalizeH="0" baseline="0" noProof="0" dirty="0">
                <a:ln>
                  <a:noFill/>
                </a:ln>
                <a:solidFill>
                  <a:sysClr val="windowText" lastClr="000000"/>
                </a:solidFill>
                <a:effectLst/>
                <a:uLnTx/>
                <a:uFillTx/>
                <a:ea typeface="Calibri"/>
                <a:cs typeface="Times New Roman"/>
              </a:rPr>
              <a:t>K</a:t>
            </a:r>
            <a:r>
              <a:rPr kumimoji="0" lang="el-GR" sz="2200" b="0" i="0" u="none" strike="noStrike" kern="0" cap="none" spc="0" normalizeH="0" baseline="0" noProof="0" dirty="0">
                <a:ln>
                  <a:noFill/>
                </a:ln>
                <a:solidFill>
                  <a:sysClr val="windowText" lastClr="000000"/>
                </a:solidFill>
                <a:effectLst/>
                <a:uLnTx/>
                <a:uFillTx/>
                <a:ea typeface="Calibri"/>
                <a:cs typeface="Times New Roman"/>
              </a:rPr>
              <a:t>)</a:t>
            </a:r>
          </a:p>
          <a:p>
            <a:pPr marL="786765"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a:ln>
                  <a:noFill/>
                </a:ln>
                <a:solidFill>
                  <a:sysClr val="windowText" lastClr="000000"/>
                </a:solidFill>
                <a:effectLst/>
                <a:uLnTx/>
                <a:uFillTx/>
                <a:ea typeface="Calibri"/>
                <a:cs typeface="Times New Roman"/>
              </a:rPr>
              <a:t>σιδήρου.</a:t>
            </a:r>
          </a:p>
          <a:p>
            <a:pPr marL="180340" marR="0" lvl="0" indent="-180340" algn="just" defTabSz="914400" eaLnBrk="1" fontAlgn="auto" latinLnBrk="0" hangingPunct="1">
              <a:spcBef>
                <a:spcPts val="0"/>
              </a:spcBef>
              <a:spcAft>
                <a:spcPts val="0"/>
              </a:spcAft>
              <a:buClrTx/>
              <a:buSzTx/>
              <a:buFontTx/>
              <a:buNone/>
              <a:tabLst/>
              <a:defRPr/>
            </a:pPr>
            <a:r>
              <a:rPr kumimoji="0" lang="el-GR" sz="2200" b="0" i="0" u="none" strike="noStrike" kern="0" cap="none" spc="0" normalizeH="0" baseline="0" noProof="0" dirty="0" smtClean="0">
                <a:ln>
                  <a:noFill/>
                </a:ln>
                <a:solidFill>
                  <a:sysClr val="windowText" lastClr="000000"/>
                </a:solidFill>
                <a:effectLst/>
                <a:uLnTx/>
                <a:uFillTx/>
                <a:ea typeface="Calibri"/>
                <a:cs typeface="Times New Roman"/>
              </a:rPr>
              <a:t>2. Σύνθεση</a:t>
            </a:r>
            <a:r>
              <a:rPr kumimoji="0" lang="el-GR" sz="2200" b="0" i="0" u="none" strike="noStrike" kern="0" cap="none" spc="0" normalizeH="0" baseline="0" noProof="0" dirty="0">
                <a:ln>
                  <a:noFill/>
                </a:ln>
                <a:solidFill>
                  <a:sysClr val="windowText" lastClr="000000"/>
                </a:solidFill>
                <a:effectLst/>
                <a:uLnTx/>
                <a:uFillTx/>
                <a:ea typeface="Calibri"/>
                <a:cs typeface="Times New Roman"/>
              </a:rPr>
              <a:t>:</a:t>
            </a:r>
          </a:p>
          <a:p>
            <a:pPr marL="786765" marR="0" lvl="0" indent="-342900" algn="just" defTabSz="914400" eaLnBrk="1" fontAlgn="auto" latinLnBrk="0" hangingPunct="1">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a:ln>
                  <a:noFill/>
                </a:ln>
                <a:solidFill>
                  <a:sysClr val="windowText" lastClr="000000"/>
                </a:solidFill>
                <a:effectLst/>
                <a:uLnTx/>
                <a:uFillTx/>
                <a:ea typeface="Calibri"/>
                <a:cs typeface="Times New Roman"/>
              </a:rPr>
              <a:t>πρωτεϊνών</a:t>
            </a:r>
          </a:p>
          <a:p>
            <a:pPr marL="786765" marR="0" lvl="0" indent="-342900" algn="just" defTabSz="914400" eaLnBrk="1" fontAlgn="auto" latinLnBrk="0" hangingPunct="1">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a:ln>
                  <a:noFill/>
                </a:ln>
                <a:solidFill>
                  <a:sysClr val="windowText" lastClr="000000"/>
                </a:solidFill>
                <a:effectLst/>
                <a:uLnTx/>
                <a:uFillTx/>
                <a:ea typeface="Calibri"/>
                <a:cs typeface="Times New Roman"/>
              </a:rPr>
              <a:t>παραγόντων για την πήξη </a:t>
            </a:r>
            <a:r>
              <a:rPr kumimoji="0" lang="el-GR" sz="2200" b="0" i="0" u="none" strike="noStrike" kern="0" cap="none" spc="0" normalizeH="0" baseline="0" noProof="0" dirty="0" smtClean="0">
                <a:ln>
                  <a:noFill/>
                </a:ln>
                <a:solidFill>
                  <a:sysClr val="windowText" lastClr="000000"/>
                </a:solidFill>
                <a:effectLst/>
                <a:uLnTx/>
                <a:uFillTx/>
                <a:ea typeface="Calibri"/>
                <a:cs typeface="Times New Roman"/>
              </a:rPr>
              <a:t>του</a:t>
            </a:r>
            <a:r>
              <a:rPr kumimoji="0" lang="el-GR" sz="2200" b="0" i="0" u="none" strike="noStrike" kern="0" cap="none" spc="0" normalizeH="0" noProof="0" dirty="0" smtClean="0">
                <a:ln>
                  <a:noFill/>
                </a:ln>
                <a:solidFill>
                  <a:sysClr val="windowText" lastClr="000000"/>
                </a:solidFill>
                <a:effectLst/>
                <a:uLnTx/>
                <a:uFillTx/>
                <a:ea typeface="Calibri"/>
                <a:cs typeface="Times New Roman"/>
              </a:rPr>
              <a:t> </a:t>
            </a:r>
            <a:r>
              <a:rPr kumimoji="0" lang="el-GR" sz="2200" b="0" i="0" u="none" strike="noStrike" kern="0" cap="none" spc="0" normalizeH="0" baseline="0" noProof="0" dirty="0" smtClean="0">
                <a:ln>
                  <a:noFill/>
                </a:ln>
                <a:solidFill>
                  <a:sysClr val="windowText" lastClr="000000"/>
                </a:solidFill>
                <a:effectLst/>
                <a:uLnTx/>
                <a:uFillTx/>
                <a:ea typeface="Calibri"/>
                <a:cs typeface="Times New Roman"/>
              </a:rPr>
              <a:t>αίματος </a:t>
            </a:r>
            <a:r>
              <a:rPr kumimoji="0" lang="el-GR" sz="2200" b="0" i="0" u="none" strike="noStrike" kern="0" cap="none" spc="0" normalizeH="0" baseline="0" noProof="0" dirty="0">
                <a:ln>
                  <a:noFill/>
                </a:ln>
                <a:solidFill>
                  <a:sysClr val="windowText" lastClr="000000"/>
                </a:solidFill>
                <a:effectLst/>
                <a:uLnTx/>
                <a:uFillTx/>
                <a:ea typeface="Calibri"/>
                <a:cs typeface="Times New Roman"/>
              </a:rPr>
              <a:t>κ.λπ.</a:t>
            </a:r>
          </a:p>
          <a:p>
            <a:pPr marL="180340" marR="0" lvl="0" indent="-180340" algn="just" defTabSz="914400" eaLnBrk="1" fontAlgn="auto" latinLnBrk="0" hangingPunct="1">
              <a:spcBef>
                <a:spcPts val="0"/>
              </a:spcBef>
              <a:spcAft>
                <a:spcPts val="0"/>
              </a:spcAft>
              <a:buClrTx/>
              <a:buSzTx/>
              <a:buFontTx/>
              <a:buNone/>
              <a:tabLst/>
              <a:defRPr/>
            </a:pPr>
            <a:r>
              <a:rPr kumimoji="0" lang="el-GR" sz="2200" b="0" i="0" u="none" strike="noStrike" kern="0" cap="none" spc="0" normalizeH="0" baseline="0" noProof="0" dirty="0" smtClean="0">
                <a:ln>
                  <a:noFill/>
                </a:ln>
                <a:solidFill>
                  <a:sysClr val="windowText" lastClr="000000"/>
                </a:solidFill>
                <a:effectLst/>
                <a:uLnTx/>
                <a:uFillTx/>
                <a:ea typeface="Calibri"/>
                <a:cs typeface="Times New Roman"/>
              </a:rPr>
              <a:t>3. Έκκριση </a:t>
            </a:r>
            <a:r>
              <a:rPr kumimoji="0" lang="el-GR" sz="2200" b="0" i="0" u="none" strike="noStrike" kern="0" cap="none" spc="0" normalizeH="0" baseline="0" noProof="0" dirty="0">
                <a:ln>
                  <a:noFill/>
                </a:ln>
                <a:solidFill>
                  <a:sysClr val="windowText" lastClr="000000"/>
                </a:solidFill>
                <a:effectLst/>
                <a:uLnTx/>
                <a:uFillTx/>
                <a:ea typeface="Calibri"/>
                <a:cs typeface="Times New Roman"/>
              </a:rPr>
              <a:t>χολής.</a:t>
            </a:r>
          </a:p>
          <a:p>
            <a:pPr marL="180340" marR="0" lvl="0" indent="-180340" defTabSz="914400" eaLnBrk="1" fontAlgn="auto" latinLnBrk="0" hangingPunct="1">
              <a:spcBef>
                <a:spcPts val="0"/>
              </a:spcBef>
              <a:spcAft>
                <a:spcPts val="0"/>
              </a:spcAft>
              <a:buClrTx/>
              <a:buSzTx/>
              <a:buFontTx/>
              <a:buNone/>
              <a:tabLst/>
              <a:defRPr/>
            </a:pPr>
            <a:r>
              <a:rPr kumimoji="0" lang="el-GR" sz="2200" b="0" i="0" u="none" strike="noStrike" kern="0" cap="none" spc="0" normalizeH="0" baseline="0" noProof="0" dirty="0" smtClean="0">
                <a:ln>
                  <a:noFill/>
                </a:ln>
                <a:solidFill>
                  <a:sysClr val="windowText" lastClr="000000"/>
                </a:solidFill>
                <a:effectLst/>
                <a:uLnTx/>
                <a:uFillTx/>
                <a:ea typeface="Calibri"/>
                <a:cs typeface="Times New Roman"/>
              </a:rPr>
              <a:t>4. Αποτοξίνωση </a:t>
            </a:r>
            <a:r>
              <a:rPr kumimoji="0" lang="el-GR" sz="2200" b="0" i="0" u="none" strike="noStrike" kern="0" cap="none" spc="0" normalizeH="0" baseline="0" noProof="0" dirty="0">
                <a:ln>
                  <a:noFill/>
                </a:ln>
                <a:solidFill>
                  <a:sysClr val="windowText" lastClr="000000"/>
                </a:solidFill>
                <a:effectLst/>
                <a:uLnTx/>
                <a:uFillTx/>
                <a:ea typeface="Calibri"/>
                <a:cs typeface="Times New Roman"/>
              </a:rPr>
              <a:t>του οργανισμού από τοξικές ουσίες (π.χ. φάρμακα, αλκοόλ, αμμωνία).</a:t>
            </a:r>
          </a:p>
        </p:txBody>
      </p:sp>
      <p:sp>
        <p:nvSpPr>
          <p:cNvPr id="3" name="Text Box 211"/>
          <p:cNvSpPr txBox="1"/>
          <p:nvPr/>
        </p:nvSpPr>
        <p:spPr>
          <a:xfrm>
            <a:off x="4572000" y="404664"/>
            <a:ext cx="4248472" cy="5904656"/>
          </a:xfrm>
          <a:prstGeom prst="rect">
            <a:avLst/>
          </a:prstGeom>
          <a:solidFill>
            <a:schemeClr val="lt1"/>
          </a:solidFill>
          <a:ln w="19050">
            <a:solidFill>
              <a:srgbClr val="00B05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l-GR" sz="2200" b="1" dirty="0">
                <a:effectLst/>
                <a:ea typeface="Calibri"/>
                <a:cs typeface="Times New Roman"/>
              </a:rPr>
              <a:t>2.2.5.5:</a:t>
            </a:r>
            <a:r>
              <a:rPr lang="el-GR" sz="2200" dirty="0">
                <a:effectLst/>
                <a:ea typeface="Calibri"/>
                <a:cs typeface="Times New Roman"/>
              </a:rPr>
              <a:t> Να αναφέρετε τέσσερα (4) παραδείγματα φαγητών που πρέπει να αποφεύγει ένα άτομο το οποίο έχει υποβληθεί σε χειρουργική επέμβαση αφαίρεσης της χοληδόχου κύστης</a:t>
            </a:r>
            <a:r>
              <a:rPr lang="el-GR" sz="2200" dirty="0" smtClean="0">
                <a:effectLst/>
                <a:ea typeface="Calibri"/>
                <a:cs typeface="Times New Roman"/>
              </a:rPr>
              <a:t>.</a:t>
            </a:r>
          </a:p>
          <a:p>
            <a:pPr algn="just">
              <a:spcAft>
                <a:spcPts val="0"/>
              </a:spcAft>
            </a:pPr>
            <a:endParaRPr lang="el-GR" sz="2200" dirty="0" smtClean="0">
              <a:effectLst/>
              <a:ea typeface="Calibri"/>
              <a:cs typeface="Times New Roman"/>
            </a:endParaRPr>
          </a:p>
          <a:p>
            <a:pPr marL="457200" indent="-457200" algn="just">
              <a:spcAft>
                <a:spcPts val="0"/>
              </a:spcAft>
              <a:buAutoNum type="arabicPeriod"/>
            </a:pPr>
            <a:r>
              <a:rPr lang="el-GR" sz="2200" b="1" dirty="0" smtClean="0">
                <a:solidFill>
                  <a:srgbClr val="FF0000"/>
                </a:solidFill>
                <a:ea typeface="Calibri"/>
                <a:cs typeface="Times New Roman"/>
              </a:rPr>
              <a:t>Λιπαρό κρέας (</a:t>
            </a:r>
            <a:r>
              <a:rPr lang="el-GR" sz="2200" b="1" dirty="0" err="1" smtClean="0">
                <a:solidFill>
                  <a:srgbClr val="FF0000"/>
                </a:solidFill>
                <a:ea typeface="Calibri"/>
                <a:cs typeface="Times New Roman"/>
              </a:rPr>
              <a:t>π.χ.αρνί</a:t>
            </a:r>
            <a:r>
              <a:rPr lang="el-GR" sz="2200" b="1" dirty="0" smtClean="0">
                <a:solidFill>
                  <a:srgbClr val="FF0000"/>
                </a:solidFill>
                <a:ea typeface="Calibri"/>
                <a:cs typeface="Times New Roman"/>
              </a:rPr>
              <a:t>)</a:t>
            </a:r>
          </a:p>
          <a:p>
            <a:pPr marL="457200" indent="-457200" algn="just">
              <a:spcAft>
                <a:spcPts val="0"/>
              </a:spcAft>
              <a:buAutoNum type="arabicPeriod"/>
            </a:pPr>
            <a:r>
              <a:rPr lang="el-GR" sz="2200" b="1" dirty="0" smtClean="0">
                <a:solidFill>
                  <a:srgbClr val="FF0000"/>
                </a:solidFill>
                <a:effectLst/>
                <a:ea typeface="Calibri"/>
                <a:cs typeface="Times New Roman"/>
              </a:rPr>
              <a:t>Λιπαρά ψάρια</a:t>
            </a:r>
          </a:p>
          <a:p>
            <a:pPr marL="457200" indent="-457200" algn="just">
              <a:spcAft>
                <a:spcPts val="0"/>
              </a:spcAft>
              <a:buAutoNum type="arabicPeriod"/>
            </a:pPr>
            <a:r>
              <a:rPr lang="el-GR" sz="2200" b="1" dirty="0" smtClean="0">
                <a:solidFill>
                  <a:srgbClr val="FF0000"/>
                </a:solidFill>
                <a:ea typeface="Calibri"/>
                <a:cs typeface="Times New Roman"/>
              </a:rPr>
              <a:t>Τηγανητά αυγά</a:t>
            </a:r>
          </a:p>
          <a:p>
            <a:pPr marL="457200" indent="-457200" algn="just">
              <a:spcAft>
                <a:spcPts val="0"/>
              </a:spcAft>
              <a:buAutoNum type="arabicPeriod"/>
            </a:pPr>
            <a:r>
              <a:rPr lang="el-GR" sz="2200" b="1" dirty="0" smtClean="0">
                <a:solidFill>
                  <a:srgbClr val="FF0000"/>
                </a:solidFill>
                <a:effectLst/>
                <a:ea typeface="Calibri"/>
                <a:cs typeface="Times New Roman"/>
              </a:rPr>
              <a:t>Τυριά</a:t>
            </a:r>
          </a:p>
          <a:p>
            <a:pPr marL="457200" indent="-457200" algn="just">
              <a:spcAft>
                <a:spcPts val="0"/>
              </a:spcAft>
              <a:buAutoNum type="arabicPeriod"/>
            </a:pPr>
            <a:r>
              <a:rPr lang="el-GR" sz="2200" b="1" dirty="0" smtClean="0">
                <a:solidFill>
                  <a:srgbClr val="FF0000"/>
                </a:solidFill>
                <a:ea typeface="Calibri"/>
                <a:cs typeface="Times New Roman"/>
              </a:rPr>
              <a:t>Χάμπουργκερ</a:t>
            </a:r>
          </a:p>
          <a:p>
            <a:pPr marL="457200" indent="-457200" algn="just">
              <a:spcAft>
                <a:spcPts val="0"/>
              </a:spcAft>
              <a:buAutoNum type="arabicPeriod"/>
            </a:pPr>
            <a:r>
              <a:rPr lang="el-GR" sz="2200" b="1" dirty="0" smtClean="0">
                <a:solidFill>
                  <a:srgbClr val="FF0000"/>
                </a:solidFill>
                <a:ea typeface="Calibri"/>
                <a:cs typeface="Times New Roman"/>
              </a:rPr>
              <a:t>Παϊδάκια</a:t>
            </a:r>
          </a:p>
          <a:p>
            <a:pPr marL="457200" indent="-457200" algn="just">
              <a:spcAft>
                <a:spcPts val="0"/>
              </a:spcAft>
              <a:buAutoNum type="arabicPeriod"/>
            </a:pPr>
            <a:endParaRPr lang="el-GR" sz="2200" dirty="0">
              <a:effectLst/>
              <a:ea typeface="Calibri"/>
              <a:cs typeface="Times New Roman"/>
            </a:endParaRPr>
          </a:p>
        </p:txBody>
      </p:sp>
    </p:spTree>
    <p:extLst>
      <p:ext uri="{BB962C8B-B14F-4D97-AF65-F5344CB8AC3E}">
        <p14:creationId xmlns:p14="http://schemas.microsoft.com/office/powerpoint/2010/main" val="108192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ap018\AppData\Local\Temp\l. paste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60848"/>
            <a:ext cx="1368152" cy="1589390"/>
          </a:xfrm>
          <a:prstGeom prst="rect">
            <a:avLst/>
          </a:prstGeom>
          <a:noFill/>
          <a:ln>
            <a:noFill/>
          </a:ln>
        </p:spPr>
      </p:pic>
      <p:sp>
        <p:nvSpPr>
          <p:cNvPr id="2" name="Rounded Rectangular Callout 1"/>
          <p:cNvSpPr>
            <a:spLocks noChangeArrowheads="1"/>
          </p:cNvSpPr>
          <p:nvPr/>
        </p:nvSpPr>
        <p:spPr bwMode="auto">
          <a:xfrm>
            <a:off x="1816735" y="2780929"/>
            <a:ext cx="7003737" cy="4032447"/>
          </a:xfrm>
          <a:prstGeom prst="wedgeRoundRectCallout">
            <a:avLst>
              <a:gd name="adj1" fmla="val -54558"/>
              <a:gd name="adj2" fmla="val -38018"/>
              <a:gd name="adj3" fmla="val 16667"/>
            </a:avLst>
          </a:prstGeom>
          <a:solidFill>
            <a:srgbClr val="FFFF99"/>
          </a:solidFill>
          <a:ln w="9525">
            <a:solidFill>
              <a:srgbClr val="000000"/>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marR="25400">
              <a:lnSpc>
                <a:spcPct val="115000"/>
              </a:lnSpc>
              <a:spcAft>
                <a:spcPts val="600"/>
              </a:spcAft>
            </a:pPr>
            <a:r>
              <a:rPr lang="el-GR" sz="2400" b="1" dirty="0">
                <a:effectLst/>
                <a:ea typeface="Calibri"/>
                <a:cs typeface="Times New Roman"/>
              </a:rPr>
              <a:t>Γνωρίζετε ότι…</a:t>
            </a:r>
            <a:endParaRPr lang="el-GR" sz="2400" dirty="0">
              <a:effectLst/>
              <a:ea typeface="Calibri"/>
              <a:cs typeface="Times New Roman"/>
            </a:endParaRPr>
          </a:p>
          <a:p>
            <a:pPr marR="25400" algn="just">
              <a:lnSpc>
                <a:spcPct val="115000"/>
              </a:lnSpc>
              <a:spcAft>
                <a:spcPts val="600"/>
              </a:spcAft>
            </a:pPr>
            <a:r>
              <a:rPr lang="el-GR" sz="2400" dirty="0">
                <a:effectLst/>
                <a:ea typeface="Calibri"/>
                <a:cs typeface="Times New Roman"/>
              </a:rPr>
              <a:t>Το ήπαρ διαθέτει αναγεννητική ικανότητα!!! Μπορεί να αφαιρεθεί μέχρι και το 80% της μάζας του ήπατος χωρίς να προκληθούν σοβαρές διαταραχές στην υγεία του ατόμου. Το 20% που απομένει αναγεννιέται και έτσι το ήπαρ μπορεί να αποκτήσει και πάλιν την αρχική του μάζα. Πώς σχετίζεται ο μύθος του Προμηθέα με αυτή την ικανότητα του συκωτιού;</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44624"/>
            <a:ext cx="3849588" cy="263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8031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7776864"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l-GR" sz="2400" dirty="0"/>
              <a:t>Ο σύγχρονος τρόπος ζωής (καθιστική ζωή, άγχος, κ.λπ.) και η μη ισορροπημένη διατροφή έχουν ενοχοποιηθεί για διάφορες ασθένειες και προβλήματα του ήπατος (συκωτιού). Μια πολύ σοβαρή πάθηση είναι η κίρρωση του ήπατος. Μια άλλη ασθένεια, που έχει συνδεθεί με τη μη ισορροπημένη διατροφή, είναι ο σακχαρώδης διαβήτης.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014067"/>
            <a:ext cx="2961878" cy="350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823" y="2996952"/>
            <a:ext cx="4295609" cy="352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6241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6"/>
          <p:cNvSpPr txBox="1"/>
          <p:nvPr/>
        </p:nvSpPr>
        <p:spPr>
          <a:xfrm>
            <a:off x="1475656" y="404664"/>
            <a:ext cx="6696744" cy="5976664"/>
          </a:xfrm>
          <a:prstGeom prst="rect">
            <a:avLst/>
          </a:prstGeom>
          <a:solidFill>
            <a:srgbClr val="FFFF99"/>
          </a:solidFill>
          <a:ln w="28575">
            <a:solidFill>
              <a:srgbClr val="92D05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l-GR" sz="2400" b="1" dirty="0">
                <a:effectLst/>
                <a:latin typeface="Calibri"/>
                <a:ea typeface="Calibri"/>
                <a:cs typeface="Arial"/>
              </a:rPr>
              <a:t>Κίρρωση ήπατος</a:t>
            </a:r>
            <a:endParaRPr lang="el-GR" sz="2400" dirty="0">
              <a:effectLst/>
              <a:latin typeface="Calibri"/>
              <a:ea typeface="Calibri"/>
              <a:cs typeface="Times New Roman"/>
            </a:endParaRPr>
          </a:p>
          <a:p>
            <a:pPr>
              <a:spcAft>
                <a:spcPts val="1000"/>
              </a:spcAft>
            </a:pPr>
            <a:r>
              <a:rPr lang="el-GR" sz="2400" dirty="0">
                <a:effectLst/>
                <a:latin typeface="Calibri"/>
                <a:ea typeface="Calibri"/>
                <a:cs typeface="Arial"/>
              </a:rPr>
              <a:t>Η κίρρωση είναι μια χρόνια ασθένεια του ήπατος, που έχει ως αποτέλεσμα τη σταδιακή καταστροφή του. Η κυριότερη αιτία παγκόσμια είναι ο ιός της ηπατίτιδας. Στις δυτικές χώρες, όμως η κυριότερη αιτία για την κίρρωση του ήπατος είναι η κατάχρηση αλκοόλ. </a:t>
            </a:r>
            <a:endParaRPr lang="el-GR" sz="2400" dirty="0">
              <a:effectLst/>
              <a:latin typeface="Calibri"/>
              <a:ea typeface="Calibri"/>
              <a:cs typeface="Times New Roman"/>
            </a:endParaRPr>
          </a:p>
          <a:p>
            <a:pPr>
              <a:spcAft>
                <a:spcPts val="1000"/>
              </a:spcAft>
            </a:pPr>
            <a:r>
              <a:rPr lang="el-GR" sz="2400" dirty="0">
                <a:effectLst/>
                <a:latin typeface="Calibri"/>
                <a:ea typeface="Calibri"/>
                <a:cs typeface="Arial"/>
              </a:rPr>
              <a:t>Σε περίπτωση κίρρωσης, το ήπαρ δεν μπορεί να λειτουργήσει κανονικά, με αποτέλεσμα να μην μπορεί να αποτοξινώσει τον οργανισμό από την αμμωνία και τις υπόλοιπες τοξικές ουσίες. Η σταδιακή συσσώρευση των τοξικών ουσιών στον οργανισμό επιδρά στον εγκέφαλο, προκαλεί σύγχυση και τελικά κώμα και θάνατο.</a:t>
            </a:r>
            <a:endParaRPr lang="el-GR" sz="2400" dirty="0">
              <a:effectLst/>
              <a:latin typeface="Calibri"/>
              <a:ea typeface="Calibri"/>
              <a:cs typeface="Times New Roman"/>
            </a:endParaRPr>
          </a:p>
        </p:txBody>
      </p:sp>
    </p:spTree>
    <p:extLst>
      <p:ext uri="{BB962C8B-B14F-4D97-AF65-F5344CB8AC3E}">
        <p14:creationId xmlns:p14="http://schemas.microsoft.com/office/powerpoint/2010/main" val="1561486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5"/>
          <p:cNvSpPr txBox="1"/>
          <p:nvPr/>
        </p:nvSpPr>
        <p:spPr>
          <a:xfrm>
            <a:off x="827584" y="548680"/>
            <a:ext cx="6984776" cy="5616624"/>
          </a:xfrm>
          <a:prstGeom prst="rect">
            <a:avLst/>
          </a:prstGeom>
          <a:solidFill>
            <a:srgbClr val="FFFF99"/>
          </a:solidFill>
          <a:ln w="28575">
            <a:solidFill>
              <a:srgbClr val="92D05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l-GR" sz="2400" b="1" dirty="0">
                <a:effectLst/>
                <a:latin typeface="Calibri"/>
                <a:ea typeface="Calibri"/>
                <a:cs typeface="Arial"/>
              </a:rPr>
              <a:t>Σακχαρώδης Διαβήτης</a:t>
            </a:r>
            <a:endParaRPr lang="el-GR" sz="2400" dirty="0">
              <a:effectLst/>
              <a:latin typeface="Calibri"/>
              <a:ea typeface="Calibri"/>
              <a:cs typeface="Times New Roman"/>
            </a:endParaRPr>
          </a:p>
          <a:p>
            <a:pPr>
              <a:spcAft>
                <a:spcPts val="0"/>
              </a:spcAft>
            </a:pPr>
            <a:r>
              <a:rPr lang="el-GR" sz="2400" dirty="0">
                <a:effectLst/>
                <a:latin typeface="Calibri"/>
                <a:ea typeface="Calibri"/>
                <a:cs typeface="Arial"/>
              </a:rPr>
              <a:t>Ο διαβήτης είναι μια χρόνια ύπουλη ασθένεια, κατά την οποία το πάγκρεας ως ενδοκρινής αδένας δεν παράγει ινσουλίνη ή το σώμα δεν μπορεί να χρησιμοποιήσει την παραγόμενη ινσουλίνη με αποτέλεσμα να αυξάνεται η συγκέντρωση γλυκόζης στο αίμα.</a:t>
            </a:r>
            <a:endParaRPr lang="el-GR" sz="2400" dirty="0">
              <a:effectLst/>
              <a:latin typeface="Calibri"/>
              <a:ea typeface="Calibri"/>
              <a:cs typeface="Times New Roman"/>
            </a:endParaRPr>
          </a:p>
          <a:p>
            <a:pPr>
              <a:spcAft>
                <a:spcPts val="1000"/>
              </a:spcAft>
            </a:pPr>
            <a:r>
              <a:rPr lang="el-GR" sz="2400" dirty="0">
                <a:effectLst/>
                <a:latin typeface="Calibri"/>
                <a:ea typeface="Calibri"/>
                <a:cs typeface="Arial"/>
              </a:rPr>
              <a:t>Στα άτομα που παραμένουν χωρίς θεραπεία, η αυξημένη συγκέντρωση γλυκόζης στο αίμα για μεγάλο χρονικό διάστημα, μπορεί να προκαλέσει βλάβη σε σημαντικά όργανα όπως τα μάτια, η καρδία και οι νεφροί κ.λπ. και να επιφέρει ακόμη και τον θάνατο. Ο διαβήτης απαιτεί πιστή εφαρμογή των ιατρικών οδηγιών (συγκεκριμένη δίαιτα, άσκηση και φάρμακα). </a:t>
            </a:r>
            <a:endParaRPr lang="el-GR" sz="2400" dirty="0">
              <a:effectLst/>
              <a:latin typeface="Calibri"/>
              <a:ea typeface="Calibri"/>
              <a:cs typeface="Times New Roman"/>
            </a:endParaRPr>
          </a:p>
        </p:txBody>
      </p:sp>
    </p:spTree>
    <p:extLst>
      <p:ext uri="{BB962C8B-B14F-4D97-AF65-F5344CB8AC3E}">
        <p14:creationId xmlns:p14="http://schemas.microsoft.com/office/powerpoint/2010/main" val="33810239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04664"/>
            <a:ext cx="7704856" cy="1569660"/>
          </a:xfrm>
          <a:prstGeom prst="rect">
            <a:avLst/>
          </a:prstGeom>
        </p:spPr>
        <p:txBody>
          <a:bodyPr wrap="square">
            <a:spAutoFit/>
          </a:bodyPr>
          <a:lstStyle/>
          <a:p>
            <a:r>
              <a:rPr lang="el-GR" sz="2400" dirty="0" smtClean="0"/>
              <a:t>2.2.5.6</a:t>
            </a:r>
            <a:r>
              <a:rPr lang="el-GR" sz="2400" dirty="0"/>
              <a:t>: Να μελετήσετε τις πιο πάνω πληροφορίες που αφορούν ασθένειες του ήπατος. Να συμπληρώσετε το πιο κάτω σχεδιάγραμμα, γράφοντας τρόπους πρόληψης ασθενειών που σχετίζονται με τη λειτουργία του ήπατος.</a:t>
            </a:r>
          </a:p>
        </p:txBody>
      </p:sp>
      <p:graphicFrame>
        <p:nvGraphicFramePr>
          <p:cNvPr id="3" name="Table 2"/>
          <p:cNvGraphicFramePr>
            <a:graphicFrameLocks noGrp="1"/>
          </p:cNvGraphicFramePr>
          <p:nvPr>
            <p:extLst>
              <p:ext uri="{D42A27DB-BD31-4B8C-83A1-F6EECF244321}">
                <p14:modId xmlns:p14="http://schemas.microsoft.com/office/powerpoint/2010/main" val="587370343"/>
              </p:ext>
            </p:extLst>
          </p:nvPr>
        </p:nvGraphicFramePr>
        <p:xfrm>
          <a:off x="755577" y="2348880"/>
          <a:ext cx="7416823" cy="3838544"/>
        </p:xfrm>
        <a:graphic>
          <a:graphicData uri="http://schemas.openxmlformats.org/drawingml/2006/table">
            <a:tbl>
              <a:tblPr firstRow="1" firstCol="1" bandRow="1"/>
              <a:tblGrid>
                <a:gridCol w="780567"/>
                <a:gridCol w="6636256"/>
              </a:tblGrid>
              <a:tr h="774383">
                <a:tc>
                  <a:txBody>
                    <a:bodyPr/>
                    <a:lstStyle/>
                    <a:p>
                      <a:pPr algn="ctr">
                        <a:lnSpc>
                          <a:spcPct val="115000"/>
                        </a:lnSpc>
                        <a:spcAft>
                          <a:spcPts val="0"/>
                        </a:spcAft>
                      </a:pPr>
                      <a:r>
                        <a:rPr lang="el-GR" sz="1800" b="1" dirty="0">
                          <a:effectLst/>
                          <a:latin typeface="Arial"/>
                          <a:ea typeface="Calibri"/>
                          <a:cs typeface="Times New Roman"/>
                        </a:rPr>
                        <a:t>Α/Α</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l-GR" sz="1800" b="1" dirty="0">
                          <a:effectLst/>
                          <a:latin typeface="Arial"/>
                          <a:ea typeface="Calibri"/>
                          <a:cs typeface="Times New Roman"/>
                        </a:rPr>
                        <a:t>Τρόποι πρόληψης ασθενειών που σχετίζονται με το ήπαρ </a:t>
                      </a: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705919">
                <a:tc>
                  <a:txBody>
                    <a:bodyPr/>
                    <a:lstStyle/>
                    <a:p>
                      <a:pPr algn="ctr">
                        <a:lnSpc>
                          <a:spcPct val="115000"/>
                        </a:lnSpc>
                        <a:spcAft>
                          <a:spcPts val="0"/>
                        </a:spcAft>
                      </a:pPr>
                      <a:r>
                        <a:rPr lang="el-GR" sz="1800" b="1">
                          <a:effectLst/>
                          <a:latin typeface="Arial"/>
                          <a:ea typeface="Calibri"/>
                          <a:cs typeface="Times New Roman"/>
                        </a:rPr>
                        <a:t>1.</a:t>
                      </a:r>
                      <a:endParaRPr lang="el-GR"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nSpc>
                          <a:spcPct val="115000"/>
                        </a:lnSpc>
                        <a:spcAft>
                          <a:spcPts val="0"/>
                        </a:spcAft>
                      </a:pPr>
                      <a:r>
                        <a:rPr lang="el-GR" sz="2400" b="1" dirty="0">
                          <a:solidFill>
                            <a:srgbClr val="FF0000"/>
                          </a:solidFill>
                          <a:effectLst/>
                          <a:latin typeface="+mn-lt"/>
                          <a:ea typeface="Calibri"/>
                          <a:cs typeface="Times New Roman"/>
                        </a:rPr>
                        <a:t> </a:t>
                      </a:r>
                      <a:r>
                        <a:rPr lang="el-GR" sz="2400" b="1" dirty="0" smtClean="0">
                          <a:solidFill>
                            <a:srgbClr val="FF0000"/>
                          </a:solidFill>
                          <a:effectLst/>
                          <a:latin typeface="+mn-lt"/>
                          <a:ea typeface="Calibri"/>
                          <a:cs typeface="Times New Roman"/>
                        </a:rPr>
                        <a:t>Περιορισμένη κατανάλωση αλκοόλ</a:t>
                      </a:r>
                      <a:endParaRPr lang="el-GR" sz="2400" b="1" dirty="0">
                        <a:solidFill>
                          <a:srgbClr val="FF000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05919">
                <a:tc>
                  <a:txBody>
                    <a:bodyPr/>
                    <a:lstStyle/>
                    <a:p>
                      <a:pPr algn="ctr">
                        <a:lnSpc>
                          <a:spcPct val="115000"/>
                        </a:lnSpc>
                        <a:spcAft>
                          <a:spcPts val="0"/>
                        </a:spcAft>
                      </a:pPr>
                      <a:r>
                        <a:rPr lang="el-GR" sz="1800" b="1">
                          <a:effectLst/>
                          <a:latin typeface="Arial"/>
                          <a:ea typeface="Calibri"/>
                          <a:cs typeface="Times New Roman"/>
                        </a:rPr>
                        <a:t>2.</a:t>
                      </a:r>
                      <a:endParaRPr lang="el-GR"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nSpc>
                          <a:spcPct val="115000"/>
                        </a:lnSpc>
                        <a:spcAft>
                          <a:spcPts val="0"/>
                        </a:spcAft>
                      </a:pPr>
                      <a:r>
                        <a:rPr lang="el-GR" sz="2400" b="1" dirty="0" smtClean="0">
                          <a:solidFill>
                            <a:srgbClr val="FF0000"/>
                          </a:solidFill>
                          <a:effectLst/>
                          <a:latin typeface="+mn-lt"/>
                          <a:ea typeface="Calibri"/>
                          <a:cs typeface="Times New Roman"/>
                        </a:rPr>
                        <a:t>Αποφυγή</a:t>
                      </a:r>
                      <a:r>
                        <a:rPr lang="el-GR" sz="2400" b="1" baseline="0" dirty="0" smtClean="0">
                          <a:solidFill>
                            <a:srgbClr val="FF0000"/>
                          </a:solidFill>
                          <a:effectLst/>
                          <a:latin typeface="+mn-lt"/>
                          <a:ea typeface="Calibri"/>
                          <a:cs typeface="Times New Roman"/>
                        </a:rPr>
                        <a:t> των πολλών γλυκών</a:t>
                      </a:r>
                      <a:endParaRPr lang="el-GR" sz="2400" b="1" dirty="0">
                        <a:solidFill>
                          <a:srgbClr val="FF000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05919">
                <a:tc>
                  <a:txBody>
                    <a:bodyPr/>
                    <a:lstStyle/>
                    <a:p>
                      <a:pPr algn="ctr">
                        <a:lnSpc>
                          <a:spcPct val="115000"/>
                        </a:lnSpc>
                        <a:spcAft>
                          <a:spcPts val="0"/>
                        </a:spcAft>
                      </a:pPr>
                      <a:r>
                        <a:rPr lang="el-GR" sz="1800" b="1">
                          <a:effectLst/>
                          <a:latin typeface="Arial"/>
                          <a:ea typeface="Calibri"/>
                          <a:cs typeface="Times New Roman"/>
                        </a:rPr>
                        <a:t>3.</a:t>
                      </a:r>
                      <a:endParaRPr lang="el-GR"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nSpc>
                          <a:spcPct val="115000"/>
                        </a:lnSpc>
                        <a:spcAft>
                          <a:spcPts val="0"/>
                        </a:spcAft>
                      </a:pPr>
                      <a:r>
                        <a:rPr lang="el-GR" sz="2400" b="1" dirty="0">
                          <a:solidFill>
                            <a:srgbClr val="FF0000"/>
                          </a:solidFill>
                          <a:effectLst/>
                          <a:latin typeface="+mn-lt"/>
                          <a:ea typeface="Calibri"/>
                          <a:cs typeface="Times New Roman"/>
                        </a:rPr>
                        <a:t> </a:t>
                      </a:r>
                      <a:r>
                        <a:rPr lang="el-GR" sz="2400" b="1" dirty="0" smtClean="0">
                          <a:solidFill>
                            <a:srgbClr val="FF0000"/>
                          </a:solidFill>
                          <a:effectLst/>
                          <a:latin typeface="+mn-lt"/>
                          <a:ea typeface="Calibri"/>
                          <a:cs typeface="Times New Roman"/>
                        </a:rPr>
                        <a:t>Προστασία από την Ηπατίτιδα</a:t>
                      </a:r>
                      <a:endParaRPr lang="el-GR" sz="2400" b="1" dirty="0">
                        <a:solidFill>
                          <a:srgbClr val="FF000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20229">
                <a:tc>
                  <a:txBody>
                    <a:bodyPr/>
                    <a:lstStyle/>
                    <a:p>
                      <a:pPr algn="ctr">
                        <a:lnSpc>
                          <a:spcPct val="115000"/>
                        </a:lnSpc>
                        <a:spcAft>
                          <a:spcPts val="0"/>
                        </a:spcAft>
                      </a:pPr>
                      <a:endParaRPr lang="el-GR" sz="1800" b="1" dirty="0" smtClean="0">
                        <a:effectLst/>
                        <a:latin typeface="Arial"/>
                        <a:ea typeface="Calibri"/>
                        <a:cs typeface="Times New Roman"/>
                      </a:endParaRPr>
                    </a:p>
                    <a:p>
                      <a:pPr algn="ctr">
                        <a:lnSpc>
                          <a:spcPct val="115000"/>
                        </a:lnSpc>
                        <a:spcAft>
                          <a:spcPts val="0"/>
                        </a:spcAft>
                      </a:pPr>
                      <a:r>
                        <a:rPr lang="el-GR" sz="1800" b="1" dirty="0" smtClean="0">
                          <a:effectLst/>
                          <a:latin typeface="Arial"/>
                          <a:ea typeface="Calibri"/>
                          <a:cs typeface="Times New Roman"/>
                        </a:rPr>
                        <a:t>4.</a:t>
                      </a:r>
                    </a:p>
                    <a:p>
                      <a:pPr algn="ctr">
                        <a:lnSpc>
                          <a:spcPct val="115000"/>
                        </a:lnSpc>
                        <a:spcAft>
                          <a:spcPts val="0"/>
                        </a:spcAft>
                      </a:pPr>
                      <a:endParaRPr lang="el-GR"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nSpc>
                          <a:spcPct val="115000"/>
                        </a:lnSpc>
                        <a:spcAft>
                          <a:spcPts val="0"/>
                        </a:spcAft>
                      </a:pPr>
                      <a:r>
                        <a:rPr lang="el-GR" sz="2400" b="1" dirty="0">
                          <a:solidFill>
                            <a:srgbClr val="FF0000"/>
                          </a:solidFill>
                          <a:effectLst/>
                          <a:latin typeface="+mn-lt"/>
                          <a:ea typeface="Calibri"/>
                          <a:cs typeface="Times New Roman"/>
                        </a:rPr>
                        <a:t> </a:t>
                      </a:r>
                      <a:r>
                        <a:rPr lang="el-GR" sz="2400" b="1" dirty="0" smtClean="0">
                          <a:solidFill>
                            <a:srgbClr val="FF0000"/>
                          </a:solidFill>
                          <a:effectLst/>
                          <a:latin typeface="+mn-lt"/>
                          <a:ea typeface="Calibri"/>
                          <a:cs typeface="Times New Roman"/>
                        </a:rPr>
                        <a:t>Άσκηση</a:t>
                      </a:r>
                      <a:endParaRPr lang="el-GR" sz="2400" b="1" dirty="0">
                        <a:solidFill>
                          <a:srgbClr val="FF000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2244974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books.edu.gr/modules/ebook/show.php/DSGL-A105/321/2155,7805/images/img2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89531"/>
            <a:ext cx="4044416" cy="31037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books.edu.gr/modules/ebook/show.php/DSGL-A105/321/2155,7805/images/img2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385" y="3073243"/>
            <a:ext cx="4309095" cy="302005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548680"/>
            <a:ext cx="8376864" cy="2152819"/>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6051000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ap018\AppData\Local\Temp\l. paste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92480"/>
            <a:ext cx="1472550" cy="1828408"/>
          </a:xfrm>
          <a:prstGeom prst="rect">
            <a:avLst/>
          </a:prstGeom>
          <a:noFill/>
          <a:ln>
            <a:noFill/>
          </a:ln>
        </p:spPr>
      </p:pic>
      <p:sp>
        <p:nvSpPr>
          <p:cNvPr id="2" name="Rounded Rectangular Callout 1"/>
          <p:cNvSpPr>
            <a:spLocks noChangeArrowheads="1"/>
          </p:cNvSpPr>
          <p:nvPr/>
        </p:nvSpPr>
        <p:spPr bwMode="auto">
          <a:xfrm>
            <a:off x="1187624" y="188640"/>
            <a:ext cx="7704856" cy="6669360"/>
          </a:xfrm>
          <a:prstGeom prst="wedgeRoundRectCallout">
            <a:avLst>
              <a:gd name="adj1" fmla="val -53062"/>
              <a:gd name="adj2" fmla="val -32668"/>
              <a:gd name="adj3" fmla="val 16667"/>
            </a:avLst>
          </a:prstGeom>
          <a:solidFill>
            <a:srgbClr val="FFFF99"/>
          </a:solidFill>
          <a:ln w="9525">
            <a:solidFill>
              <a:srgbClr val="000000"/>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marR="25400">
              <a:lnSpc>
                <a:spcPct val="115000"/>
              </a:lnSpc>
              <a:spcAft>
                <a:spcPts val="600"/>
              </a:spcAft>
            </a:pPr>
            <a:r>
              <a:rPr lang="el-GR" sz="2400" b="1" dirty="0">
                <a:effectLst/>
                <a:ea typeface="Calibri"/>
                <a:cs typeface="Times New Roman"/>
              </a:rPr>
              <a:t>Γνωρίζετε ότι…</a:t>
            </a:r>
            <a:endParaRPr lang="el-GR" sz="2400" dirty="0">
              <a:effectLst/>
              <a:ea typeface="Calibri"/>
              <a:cs typeface="Times New Roman"/>
            </a:endParaRPr>
          </a:p>
          <a:p>
            <a:pPr marR="25400" algn="just">
              <a:lnSpc>
                <a:spcPct val="115000"/>
              </a:lnSpc>
              <a:spcAft>
                <a:spcPts val="0"/>
              </a:spcAft>
            </a:pPr>
            <a:r>
              <a:rPr lang="el-GR" sz="2400" dirty="0">
                <a:effectLst/>
                <a:ea typeface="Calibri"/>
                <a:cs typeface="Times New Roman"/>
              </a:rPr>
              <a:t>Υπάρχουν δύο κύριοι τύποι διαβήτη: διαβήτης τύπου Ι (νεανικός διαβήτης) και διαβήτης τύπου ΙΙ (διαβήτης ενηλίκων). </a:t>
            </a:r>
          </a:p>
          <a:p>
            <a:pPr marR="25400" algn="just">
              <a:lnSpc>
                <a:spcPct val="115000"/>
              </a:lnSpc>
              <a:spcAft>
                <a:spcPts val="0"/>
              </a:spcAft>
            </a:pPr>
            <a:r>
              <a:rPr lang="el-GR" sz="2400" dirty="0">
                <a:effectLst/>
                <a:ea typeface="Calibri"/>
                <a:cs typeface="Times New Roman"/>
              </a:rPr>
              <a:t>Ο διαβήτης τύπου ΙΙ έχει άμεση σχέση με τον σύγχρονο τρόπο ζωής. </a:t>
            </a:r>
          </a:p>
          <a:p>
            <a:pPr marR="25400" algn="just">
              <a:lnSpc>
                <a:spcPct val="115000"/>
              </a:lnSpc>
              <a:spcAft>
                <a:spcPts val="0"/>
              </a:spcAft>
            </a:pPr>
            <a:r>
              <a:rPr lang="el-GR" sz="2400" dirty="0">
                <a:effectLst/>
                <a:ea typeface="Calibri"/>
                <a:cs typeface="Times New Roman"/>
              </a:rPr>
              <a:t>Σήμερα, με τη σωστή θεραπευτική αγωγή ο διαβήτης είναι ένα απόλυτα ελεγχόμενο νόσημα. Η ορθή διατροφή και η σωματική άσκηση είναι βασικά στοιχεία για την αντιμετώπιση του διαβήτη και την πρόληψη των σοβαρών επιπλοκών.</a:t>
            </a:r>
          </a:p>
          <a:p>
            <a:pPr marR="25400" algn="just">
              <a:lnSpc>
                <a:spcPct val="115000"/>
              </a:lnSpc>
              <a:spcAft>
                <a:spcPts val="0"/>
              </a:spcAft>
            </a:pPr>
            <a:r>
              <a:rPr lang="el-GR" sz="2400" dirty="0">
                <a:effectLst/>
                <a:ea typeface="Calibri"/>
                <a:cs typeface="Times New Roman"/>
              </a:rPr>
              <a:t>Υπάρχουν διάσημες προσωπικότητες του αθλητισμού, των γραμμάτων κ.λπ. που έχουν διαβήτη είτε τύπου Ι είτε τύπου ΙΙ χωρίς όμως αυτό να αποτελεί εμπόδιο στη σταδιοδρομία τους. </a:t>
            </a:r>
          </a:p>
        </p:txBody>
      </p:sp>
    </p:spTree>
    <p:extLst>
      <p:ext uri="{BB962C8B-B14F-4D97-AF65-F5344CB8AC3E}">
        <p14:creationId xmlns:p14="http://schemas.microsoft.com/office/powerpoint/2010/main" val="16009320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16632"/>
            <a:ext cx="8136904" cy="64940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l-GR" sz="2400" b="1" dirty="0"/>
              <a:t>Στάση για συζήτηση</a:t>
            </a:r>
          </a:p>
          <a:p>
            <a:endParaRPr lang="el-GR" sz="2400" dirty="0"/>
          </a:p>
          <a:p>
            <a:r>
              <a:rPr lang="el-GR" sz="2000" dirty="0" smtClean="0"/>
              <a:t>1. Ποια </a:t>
            </a:r>
            <a:r>
              <a:rPr lang="el-GR" sz="2000" dirty="0"/>
              <a:t>ουσία στο πείραμα προσομοιάζει με τη χολή που δρα στο λεπτό έντερο; Να εξηγήσετε γιατί.</a:t>
            </a:r>
          </a:p>
          <a:p>
            <a:r>
              <a:rPr lang="el-GR" sz="2400" b="1" dirty="0" smtClean="0">
                <a:solidFill>
                  <a:srgbClr val="FF0000"/>
                </a:solidFill>
              </a:rPr>
              <a:t>Το υγρό πιάτων προσομοιάζει με τη χολή γιατί βοηθά τα λίπη να διαλύονται στο νερό όπως και η χολή. </a:t>
            </a:r>
          </a:p>
          <a:p>
            <a:r>
              <a:rPr lang="el-GR" sz="2000" dirty="0" smtClean="0"/>
              <a:t>2. Με </a:t>
            </a:r>
            <a:r>
              <a:rPr lang="el-GR" sz="2000" dirty="0"/>
              <a:t>ποια λειτουργία του εντέρου αντιστοιχεί η ανακίνηση του σωλήνα στο πείραμα;</a:t>
            </a:r>
          </a:p>
          <a:p>
            <a:r>
              <a:rPr lang="el-GR" sz="2400" b="1" dirty="0" smtClean="0">
                <a:solidFill>
                  <a:srgbClr val="FF0000"/>
                </a:solidFill>
              </a:rPr>
              <a:t>Με τις κινήσεις ανάμειξης του εντέρου.</a:t>
            </a:r>
          </a:p>
          <a:p>
            <a:r>
              <a:rPr lang="el-GR" sz="2000" dirty="0" smtClean="0"/>
              <a:t>3.  Η </a:t>
            </a:r>
            <a:r>
              <a:rPr lang="el-GR" sz="2000" dirty="0" err="1"/>
              <a:t>διαλυτοποίηση</a:t>
            </a:r>
            <a:r>
              <a:rPr lang="el-GR" sz="2000" dirty="0"/>
              <a:t> των λιπών που επιτυγχάνεται με τη βοήθεια της χολής ονομάζεται «</a:t>
            </a:r>
            <a:r>
              <a:rPr lang="el-GR" sz="2000" dirty="0" err="1"/>
              <a:t>γαλακτοματοποίηση</a:t>
            </a:r>
            <a:r>
              <a:rPr lang="el-GR" sz="2000" dirty="0"/>
              <a:t> των λιπών». Στο λεπτό έντερο όπου γίνεται η </a:t>
            </a:r>
            <a:r>
              <a:rPr lang="el-GR" sz="2000" dirty="0" err="1"/>
              <a:t>γαλακτοματοποίηση</a:t>
            </a:r>
            <a:r>
              <a:rPr lang="el-GR" sz="2000" dirty="0"/>
              <a:t> των λιπών καταλήγει και το παγκρεατικό υγρό που περιέχει ένζυμα που διασπούν τα λίπη. Γιατί, κατά τη γνώμη σας, είναι σημαντική η </a:t>
            </a:r>
            <a:r>
              <a:rPr lang="el-GR" sz="2000" dirty="0" err="1"/>
              <a:t>γαλακτοματοποίηση</a:t>
            </a:r>
            <a:r>
              <a:rPr lang="el-GR" sz="2000" dirty="0"/>
              <a:t> των λιπών για την αποτελεσματική δράση των ενζύμων που διασπούν τα λίπη;</a:t>
            </a:r>
          </a:p>
          <a:p>
            <a:r>
              <a:rPr lang="el-GR" sz="2400" b="1" dirty="0" smtClean="0">
                <a:solidFill>
                  <a:srgbClr val="FF0000"/>
                </a:solidFill>
              </a:rPr>
              <a:t>Γιατί με τη </a:t>
            </a:r>
            <a:r>
              <a:rPr lang="el-GR" sz="2400" b="1" dirty="0" err="1" smtClean="0">
                <a:solidFill>
                  <a:srgbClr val="FF0000"/>
                </a:solidFill>
              </a:rPr>
              <a:t>γαλακτοματοποίηση</a:t>
            </a:r>
            <a:r>
              <a:rPr lang="el-GR" sz="2400" b="1" dirty="0" smtClean="0">
                <a:solidFill>
                  <a:srgbClr val="FF0000"/>
                </a:solidFill>
              </a:rPr>
              <a:t> των λιπών τα λίπη διαλύονται στο νερό και έτσι μπορούν τα ένζυμα του παγκρεατικού  υγρού να δράσουν καλύτερα πάνω στις λιπαρές ουσίες της τροφής και να τις διασπάσουν. </a:t>
            </a:r>
            <a:endParaRPr lang="el-GR" sz="2400" b="1" dirty="0">
              <a:solidFill>
                <a:srgbClr val="FF0000"/>
              </a:solidFill>
            </a:endParaRPr>
          </a:p>
        </p:txBody>
      </p:sp>
    </p:spTree>
    <p:extLst>
      <p:ext uri="{BB962C8B-B14F-4D97-AF65-F5344CB8AC3E}">
        <p14:creationId xmlns:p14="http://schemas.microsoft.com/office/powerpoint/2010/main" val="9572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4896544" cy="3672408"/>
          </a:xfrm>
          <a:prstGeom prst="rect">
            <a:avLst/>
          </a:prstGeom>
          <a:noFill/>
        </p:spPr>
      </p:pic>
      <p:sp>
        <p:nvSpPr>
          <p:cNvPr id="5" name="Rectangle 4"/>
          <p:cNvSpPr>
            <a:spLocks noChangeArrowheads="1"/>
          </p:cNvSpPr>
          <p:nvPr/>
        </p:nvSpPr>
        <p:spPr bwMode="auto">
          <a:xfrm>
            <a:off x="611560" y="1340768"/>
            <a:ext cx="1944216" cy="648072"/>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a:t>
            </a:r>
            <a:r>
              <a:rPr kumimoji="0" lang="el-GR" sz="1800" b="0" i="0" u="none" strike="noStrike" kern="0" cap="none" spc="0" normalizeH="0" baseline="0" noProof="0" dirty="0" smtClean="0">
                <a:ln>
                  <a:noFill/>
                </a:ln>
                <a:solidFill>
                  <a:sysClr val="windowText" lastClr="000000"/>
                </a:solidFill>
                <a:effectLst/>
                <a:uLnTx/>
                <a:uFillTx/>
              </a:rPr>
              <a:t>Χοληδόχος</a:t>
            </a:r>
          </a:p>
          <a:p>
            <a:pPr marL="0" marR="0" lvl="0" indent="0" defTabSz="914400" eaLnBrk="1" fontAlgn="auto" latinLnBrk="0" hangingPunct="1">
              <a:lnSpc>
                <a:spcPct val="100000"/>
              </a:lnSpc>
              <a:spcBef>
                <a:spcPts val="0"/>
              </a:spcBef>
              <a:spcAft>
                <a:spcPts val="0"/>
              </a:spcAft>
              <a:buClrTx/>
              <a:buSzTx/>
              <a:buFontTx/>
              <a:buNone/>
              <a:tabLst/>
              <a:defRPr/>
            </a:pPr>
            <a:r>
              <a:rPr lang="el-GR" kern="0" dirty="0">
                <a:solidFill>
                  <a:sysClr val="windowText" lastClr="000000"/>
                </a:solidFill>
              </a:rPr>
              <a:t> </a:t>
            </a:r>
            <a:r>
              <a:rPr lang="el-GR" kern="0" dirty="0" smtClean="0">
                <a:solidFill>
                  <a:sysClr val="windowText" lastClr="000000"/>
                </a:solidFill>
              </a:rPr>
              <a:t>           </a:t>
            </a:r>
            <a:r>
              <a:rPr kumimoji="0" lang="el-GR" sz="1800" b="0" i="0" u="none" strike="noStrike" kern="0" cap="none" spc="0" normalizeH="0" noProof="0" dirty="0" smtClean="0">
                <a:ln>
                  <a:noFill/>
                </a:ln>
                <a:solidFill>
                  <a:sysClr val="windowText" lastClr="000000"/>
                </a:solidFill>
                <a:effectLst/>
                <a:uLnTx/>
                <a:uFillTx/>
              </a:rPr>
              <a:t> κύστη</a:t>
            </a:r>
            <a:endParaRPr kumimoji="0" lang="el-GR" sz="1800" b="0" i="0" u="none" strike="noStrike" kern="0" cap="none" spc="0" normalizeH="0" baseline="0" noProof="0" dirty="0">
              <a:ln>
                <a:noFill/>
              </a:ln>
              <a:solidFill>
                <a:sysClr val="windowText" lastClr="000000"/>
              </a:solidFill>
              <a:effectLst/>
              <a:uLnTx/>
              <a:uFillTx/>
            </a:endParaRPr>
          </a:p>
        </p:txBody>
      </p:sp>
      <p:sp>
        <p:nvSpPr>
          <p:cNvPr id="6" name="Rectangle 5"/>
          <p:cNvSpPr>
            <a:spLocks noChangeArrowheads="1"/>
          </p:cNvSpPr>
          <p:nvPr/>
        </p:nvSpPr>
        <p:spPr bwMode="auto">
          <a:xfrm>
            <a:off x="3203848" y="1340768"/>
            <a:ext cx="1872208" cy="648072"/>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sysClr val="windowText" lastClr="000000"/>
                </a:solidFill>
                <a:effectLst/>
                <a:uLnTx/>
                <a:uFillTx/>
              </a:rPr>
              <a:t>            Πάγκρεας</a:t>
            </a:r>
            <a:endParaRPr kumimoji="0" lang="el-GR" sz="1800" b="0" i="0" u="none" strike="noStrike" kern="0" cap="none" spc="0" normalizeH="0" baseline="0" noProof="0" dirty="0">
              <a:ln>
                <a:noFill/>
              </a:ln>
              <a:solidFill>
                <a:sysClr val="windowText" lastClr="000000"/>
              </a:solidFill>
              <a:effectLst/>
              <a:uLnTx/>
              <a:uFillTx/>
            </a:endParaRPr>
          </a:p>
        </p:txBody>
      </p:sp>
      <p:sp>
        <p:nvSpPr>
          <p:cNvPr id="7" name="Rectangle 6"/>
          <p:cNvSpPr>
            <a:spLocks noChangeArrowheads="1"/>
          </p:cNvSpPr>
          <p:nvPr/>
        </p:nvSpPr>
        <p:spPr bwMode="auto">
          <a:xfrm>
            <a:off x="2684668" y="5805264"/>
            <a:ext cx="2478519" cy="648072"/>
          </a:xfrm>
          <a:prstGeom prst="rect">
            <a:avLst/>
          </a:prstGeom>
          <a:solidFill>
            <a:sysClr val="window" lastClr="FFFFFF">
              <a:lumMod val="100000"/>
              <a:lumOff val="0"/>
            </a:sysClr>
          </a:solidFill>
          <a:ln w="31750">
            <a:solidFill>
              <a:srgbClr val="1F497D">
                <a:lumMod val="75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sysClr val="windowText" lastClr="000000"/>
                </a:solidFill>
                <a:effectLst/>
                <a:uLnTx/>
                <a:uFillTx/>
              </a:rPr>
              <a:t>            </a:t>
            </a:r>
            <a:r>
              <a:rPr kumimoji="0" lang="el-GR" sz="1800" b="0" i="0" u="none" strike="noStrike" kern="0" cap="none" spc="0" normalizeH="0" baseline="0" noProof="0" dirty="0" err="1" smtClean="0">
                <a:ln>
                  <a:noFill/>
                </a:ln>
                <a:solidFill>
                  <a:sysClr val="windowText" lastClr="000000"/>
                </a:solidFill>
                <a:effectLst/>
                <a:uLnTx/>
                <a:uFillTx/>
              </a:rPr>
              <a:t>Δωδεκαδάκτυλος</a:t>
            </a:r>
            <a:endParaRPr kumimoji="0" lang="el-GR" sz="1800" b="0" i="0" u="none" strike="noStrike" kern="0" cap="none" spc="0" normalizeH="0" baseline="0" noProof="0" dirty="0">
              <a:ln>
                <a:noFill/>
              </a:ln>
              <a:solidFill>
                <a:sysClr val="windowText" lastClr="000000"/>
              </a:solidFill>
              <a:effectLst/>
              <a:uLnTx/>
              <a:uFillTx/>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74513"/>
            <a:ext cx="627125" cy="61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268760"/>
            <a:ext cx="72008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5769260"/>
            <a:ext cx="684076" cy="68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58"/>
          <p:cNvSpPr txBox="1"/>
          <p:nvPr/>
        </p:nvSpPr>
        <p:spPr>
          <a:xfrm>
            <a:off x="5364088" y="332656"/>
            <a:ext cx="3672408" cy="633670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15000"/>
              </a:lnSpc>
              <a:tabLst>
                <a:tab pos="180340" algn="l"/>
              </a:tabLst>
            </a:pPr>
            <a:r>
              <a:rPr kumimoji="0" lang="el-GR" i="0" u="none" strike="noStrike" kern="0" cap="none" spc="0" normalizeH="0" baseline="0" noProof="0" dirty="0" smtClean="0">
                <a:ln>
                  <a:noFill/>
                </a:ln>
                <a:solidFill>
                  <a:sysClr val="windowText" lastClr="000000"/>
                </a:solidFill>
                <a:effectLst/>
                <a:uLnTx/>
                <a:uFillTx/>
                <a:latin typeface="Arial"/>
                <a:ea typeface="Calibri"/>
                <a:cs typeface="Times New Roman"/>
              </a:rPr>
              <a:t>1. </a:t>
            </a:r>
            <a:r>
              <a:rPr kumimoji="0" lang="el-GR" i="0" u="sng" strike="noStrike" kern="0" cap="none" spc="0" normalizeH="0" baseline="0" noProof="0" dirty="0" smtClean="0">
                <a:ln>
                  <a:noFill/>
                </a:ln>
                <a:solidFill>
                  <a:sysClr val="windowText" lastClr="000000"/>
                </a:solidFill>
                <a:effectLst/>
                <a:uLnTx/>
                <a:uFillTx/>
                <a:latin typeface="Arial"/>
                <a:ea typeface="Calibri"/>
                <a:cs typeface="Times New Roman"/>
              </a:rPr>
              <a:t>Χοληδόχος </a:t>
            </a:r>
            <a:r>
              <a:rPr kumimoji="0" lang="el-GR" i="0" u="sng" strike="noStrike" kern="0" cap="none" spc="0" normalizeH="0" baseline="0" noProof="0" dirty="0">
                <a:ln>
                  <a:noFill/>
                </a:ln>
                <a:solidFill>
                  <a:sysClr val="windowText" lastClr="000000"/>
                </a:solidFill>
                <a:effectLst/>
                <a:uLnTx/>
                <a:uFillTx/>
                <a:latin typeface="Arial"/>
                <a:ea typeface="Calibri"/>
                <a:cs typeface="Times New Roman"/>
              </a:rPr>
              <a:t>κύστη</a:t>
            </a:r>
            <a:r>
              <a:rPr kumimoji="0" lang="el-GR" i="0" u="none" strike="noStrike" kern="0" cap="none" spc="0" normalizeH="0" baseline="0" noProof="0" dirty="0">
                <a:ln>
                  <a:noFill/>
                </a:ln>
                <a:solidFill>
                  <a:sysClr val="windowText" lastClr="000000"/>
                </a:solidFill>
                <a:effectLst/>
                <a:uLnTx/>
                <a:uFillTx/>
                <a:latin typeface="Arial"/>
                <a:ea typeface="Calibri"/>
                <a:cs typeface="Times New Roman"/>
              </a:rPr>
              <a:t>: </a:t>
            </a:r>
            <a:r>
              <a:rPr kumimoji="0" lang="el-GR" b="1" i="0" u="none" strike="noStrike" kern="0" cap="none" spc="0" normalizeH="0" baseline="0" noProof="0" dirty="0" smtClean="0">
                <a:ln>
                  <a:noFill/>
                </a:ln>
                <a:solidFill>
                  <a:srgbClr val="FF0000"/>
                </a:solidFill>
                <a:effectLst/>
                <a:uLnTx/>
                <a:uFillTx/>
                <a:latin typeface="Arial"/>
                <a:ea typeface="Calibri"/>
                <a:cs typeface="Times New Roman"/>
              </a:rPr>
              <a:t>αποθηκεύει τη </a:t>
            </a:r>
            <a:r>
              <a:rPr lang="el-GR" b="1" kern="0" dirty="0">
                <a:solidFill>
                  <a:srgbClr val="FF0000"/>
                </a:solidFill>
                <a:latin typeface="Arial"/>
                <a:ea typeface="Calibri"/>
                <a:cs typeface="Times New Roman"/>
              </a:rPr>
              <a:t>χολή που </a:t>
            </a:r>
            <a:r>
              <a:rPr lang="el-GR" b="1" kern="0" dirty="0" err="1" smtClean="0">
                <a:solidFill>
                  <a:srgbClr val="FF0000"/>
                </a:solidFill>
                <a:latin typeface="Arial"/>
                <a:ea typeface="Calibri"/>
                <a:cs typeface="Times New Roman"/>
              </a:rPr>
              <a:t>γαλακτοματοποιεί</a:t>
            </a:r>
            <a:r>
              <a:rPr lang="el-GR" b="1" kern="0" dirty="0" smtClean="0">
                <a:solidFill>
                  <a:srgbClr val="FF0000"/>
                </a:solidFill>
                <a:latin typeface="Arial"/>
                <a:ea typeface="Calibri"/>
                <a:cs typeface="Times New Roman"/>
              </a:rPr>
              <a:t> </a:t>
            </a:r>
            <a:r>
              <a:rPr lang="el-GR" b="1" kern="0" dirty="0">
                <a:solidFill>
                  <a:srgbClr val="FF0000"/>
                </a:solidFill>
                <a:latin typeface="Arial"/>
                <a:ea typeface="Calibri"/>
                <a:cs typeface="Times New Roman"/>
              </a:rPr>
              <a:t>τα λίπη (μετατρέπει τη μεγάλη μάζα λίπους της τροφής, που φτάνει στο λεπτό έντερο, σε μικρά σφαιρίδια)</a:t>
            </a:r>
            <a:endParaRPr kumimoji="0" lang="el-GR" b="1" i="0" u="none" strike="noStrike" kern="0" cap="none" spc="0" normalizeH="0" baseline="0" noProof="0" dirty="0">
              <a:ln>
                <a:noFill/>
              </a:ln>
              <a:solidFill>
                <a:srgbClr val="FF0000"/>
              </a:solidFill>
              <a:effectLst/>
              <a:uLnTx/>
              <a:uFillTx/>
              <a:latin typeface="Calibri"/>
              <a:ea typeface="Calibri"/>
              <a:cs typeface="Times New Roman"/>
            </a:endParaRPr>
          </a:p>
          <a:p>
            <a:pPr lvl="0">
              <a:spcBef>
                <a:spcPts val="600"/>
              </a:spcBef>
              <a:spcAft>
                <a:spcPts val="1000"/>
              </a:spcAft>
            </a:pPr>
            <a:r>
              <a:rPr kumimoji="0" lang="el-GR" i="0" u="none" strike="noStrike" kern="0" cap="none" spc="0" normalizeH="0" baseline="0" noProof="0" dirty="0" smtClean="0">
                <a:ln>
                  <a:noFill/>
                </a:ln>
                <a:solidFill>
                  <a:sysClr val="windowText" lastClr="000000"/>
                </a:solidFill>
                <a:effectLst/>
                <a:uLnTx/>
                <a:uFillTx/>
                <a:latin typeface="Arial"/>
                <a:ea typeface="Calibri"/>
                <a:cs typeface="Times New Roman"/>
              </a:rPr>
              <a:t>2. </a:t>
            </a:r>
            <a:r>
              <a:rPr kumimoji="0" lang="el-GR" i="0" u="sng" strike="noStrike" kern="0" cap="none" spc="0" normalizeH="0" baseline="0" noProof="0" dirty="0" smtClean="0">
                <a:ln>
                  <a:noFill/>
                </a:ln>
                <a:solidFill>
                  <a:sysClr val="windowText" lastClr="000000"/>
                </a:solidFill>
                <a:effectLst/>
                <a:uLnTx/>
                <a:uFillTx/>
                <a:latin typeface="Arial"/>
                <a:ea typeface="Calibri"/>
                <a:cs typeface="Times New Roman"/>
              </a:rPr>
              <a:t>Πάγκρεας</a:t>
            </a:r>
            <a:r>
              <a:rPr kumimoji="0" lang="el-GR" i="0" u="none" strike="noStrike" kern="0" cap="none" spc="0" normalizeH="0" baseline="0" noProof="0" dirty="0">
                <a:ln>
                  <a:noFill/>
                </a:ln>
                <a:solidFill>
                  <a:sysClr val="windowText" lastClr="000000"/>
                </a:solidFill>
                <a:effectLst/>
                <a:uLnTx/>
                <a:uFillTx/>
                <a:latin typeface="Arial"/>
                <a:ea typeface="Calibri"/>
                <a:cs typeface="Times New Roman"/>
              </a:rPr>
              <a:t>: </a:t>
            </a:r>
            <a:r>
              <a:rPr lang="el-GR" b="1" kern="0" noProof="0" dirty="0" smtClean="0">
                <a:solidFill>
                  <a:srgbClr val="FF0000"/>
                </a:solidFill>
                <a:latin typeface="Arial"/>
                <a:ea typeface="Calibri"/>
                <a:cs typeface="Times New Roman"/>
              </a:rPr>
              <a:t>Παράγει το παγκρεατικό υγρό που ρ</a:t>
            </a:r>
            <a:r>
              <a:rPr lang="el-GR" b="1" kern="0" dirty="0" err="1" smtClean="0">
                <a:solidFill>
                  <a:srgbClr val="FF0000"/>
                </a:solidFill>
                <a:latin typeface="Arial"/>
                <a:ea typeface="Calibri"/>
                <a:cs typeface="Times New Roman"/>
              </a:rPr>
              <a:t>υθμίζει</a:t>
            </a:r>
            <a:r>
              <a:rPr lang="el-GR" b="1" kern="0" dirty="0" smtClean="0">
                <a:solidFill>
                  <a:srgbClr val="FF0000"/>
                </a:solidFill>
                <a:latin typeface="Arial"/>
                <a:ea typeface="Calibri"/>
                <a:cs typeface="Times New Roman"/>
              </a:rPr>
              <a:t> </a:t>
            </a:r>
            <a:r>
              <a:rPr lang="el-GR" b="1" kern="0" dirty="0">
                <a:solidFill>
                  <a:srgbClr val="FF0000"/>
                </a:solidFill>
                <a:latin typeface="Arial"/>
                <a:ea typeface="Calibri"/>
                <a:cs typeface="Times New Roman"/>
              </a:rPr>
              <a:t>την οξύτητα του εντερικού </a:t>
            </a:r>
            <a:r>
              <a:rPr lang="el-GR" b="1" kern="0" dirty="0" smtClean="0">
                <a:solidFill>
                  <a:srgbClr val="FF0000"/>
                </a:solidFill>
                <a:latin typeface="Arial"/>
                <a:ea typeface="Calibri"/>
                <a:cs typeface="Times New Roman"/>
              </a:rPr>
              <a:t>χυλού και περιέχει </a:t>
            </a:r>
            <a:r>
              <a:rPr lang="el-GR" b="1" kern="0" dirty="0">
                <a:solidFill>
                  <a:srgbClr val="FF0000"/>
                </a:solidFill>
                <a:latin typeface="Arial"/>
                <a:ea typeface="Calibri"/>
                <a:cs typeface="Times New Roman"/>
              </a:rPr>
              <a:t>ένζυμα </a:t>
            </a:r>
            <a:r>
              <a:rPr lang="el-GR" b="1" kern="0" dirty="0" smtClean="0">
                <a:solidFill>
                  <a:srgbClr val="FF0000"/>
                </a:solidFill>
                <a:latin typeface="Arial"/>
                <a:ea typeface="Calibri"/>
                <a:cs typeface="Times New Roman"/>
              </a:rPr>
              <a:t>για τη διάσπαση των θρεπτικών ουσιών  </a:t>
            </a:r>
          </a:p>
          <a:p>
            <a:pPr marR="0" lvl="0" defTabSz="914400" eaLnBrk="1" fontAlgn="auto" latinLnBrk="0" hangingPunct="1">
              <a:lnSpc>
                <a:spcPct val="115000"/>
              </a:lnSpc>
              <a:spcBef>
                <a:spcPts val="0"/>
              </a:spcBef>
              <a:spcAft>
                <a:spcPts val="0"/>
              </a:spcAft>
              <a:buClrTx/>
              <a:buSzTx/>
              <a:tabLst/>
              <a:defRPr/>
            </a:pPr>
            <a:r>
              <a:rPr kumimoji="0" lang="el-GR" i="0" u="none" strike="noStrike" kern="0" cap="none" spc="0" normalizeH="0" baseline="0" noProof="0" dirty="0" smtClean="0">
                <a:ln>
                  <a:noFill/>
                </a:ln>
                <a:solidFill>
                  <a:sysClr val="windowText" lastClr="000000"/>
                </a:solidFill>
                <a:effectLst/>
                <a:uLnTx/>
                <a:uFillTx/>
                <a:latin typeface="Arial"/>
                <a:ea typeface="Calibri"/>
                <a:cs typeface="Times New Roman"/>
              </a:rPr>
              <a:t>3. </a:t>
            </a:r>
            <a:r>
              <a:rPr kumimoji="0" lang="el-GR" i="0" u="sng" strike="noStrike" kern="0" cap="none" spc="0" normalizeH="0" baseline="0" noProof="0" dirty="0" smtClean="0">
                <a:ln>
                  <a:noFill/>
                </a:ln>
                <a:solidFill>
                  <a:sysClr val="windowText" lastClr="000000"/>
                </a:solidFill>
                <a:effectLst/>
                <a:uLnTx/>
                <a:uFillTx/>
                <a:latin typeface="Arial"/>
                <a:ea typeface="Calibri"/>
                <a:cs typeface="Times New Roman"/>
              </a:rPr>
              <a:t>Δωδεκαδάκτυλο</a:t>
            </a:r>
            <a:r>
              <a:rPr kumimoji="0" lang="el-GR" i="0" u="none" strike="noStrike" kern="0" cap="none" spc="0" normalizeH="0" baseline="0" noProof="0" dirty="0" smtClean="0">
                <a:ln>
                  <a:noFill/>
                </a:ln>
                <a:solidFill>
                  <a:sysClr val="windowText" lastClr="000000"/>
                </a:solidFill>
                <a:effectLst/>
                <a:uLnTx/>
                <a:uFillTx/>
                <a:latin typeface="Arial"/>
                <a:ea typeface="Calibri"/>
                <a:cs typeface="Times New Roman"/>
              </a:rPr>
              <a:t>: </a:t>
            </a:r>
            <a:r>
              <a:rPr kumimoji="0" lang="el-GR" b="1" i="0" u="none" strike="noStrike" kern="0" cap="none" spc="0" normalizeH="0" baseline="0" noProof="0" dirty="0" smtClean="0">
                <a:ln>
                  <a:noFill/>
                </a:ln>
                <a:solidFill>
                  <a:srgbClr val="FF0000"/>
                </a:solidFill>
                <a:effectLst/>
                <a:uLnTx/>
                <a:uFillTx/>
                <a:latin typeface="Arial"/>
                <a:ea typeface="Calibri"/>
                <a:cs typeface="Times New Roman"/>
              </a:rPr>
              <a:t>το μέρος του λεπτού</a:t>
            </a:r>
            <a:r>
              <a:rPr kumimoji="0" lang="el-GR" b="1" i="0" u="none" strike="noStrike" kern="0" cap="none" spc="0" normalizeH="0" noProof="0" dirty="0" smtClean="0">
                <a:ln>
                  <a:noFill/>
                </a:ln>
                <a:solidFill>
                  <a:srgbClr val="FF0000"/>
                </a:solidFill>
                <a:effectLst/>
                <a:uLnTx/>
                <a:uFillTx/>
                <a:latin typeface="Arial"/>
                <a:ea typeface="Calibri"/>
                <a:cs typeface="Times New Roman"/>
              </a:rPr>
              <a:t> εντέρου που δρουν η χολή και το παγκρεατικό υγρό</a:t>
            </a:r>
            <a:endParaRPr kumimoji="0" lang="el-GR" b="1" i="0" u="none" strike="noStrike" kern="0" cap="none" spc="0" normalizeH="0" baseline="0" noProof="0" dirty="0">
              <a:ln>
                <a:noFill/>
              </a:ln>
              <a:solidFill>
                <a:srgbClr val="FF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l-GR" sz="1600" b="0" i="0" u="none" strike="noStrike" kern="0" cap="none" spc="0" normalizeH="0" baseline="0" noProof="0" dirty="0">
                <a:ln>
                  <a:noFill/>
                </a:ln>
                <a:solidFill>
                  <a:sysClr val="windowText" lastClr="000000"/>
                </a:solidFill>
                <a:effectLst/>
                <a:uLnTx/>
                <a:uFillTx/>
                <a:latin typeface="Calibri"/>
                <a:ea typeface="Calibri"/>
                <a:cs typeface="Times New Roman"/>
              </a:rPr>
              <a:t> </a:t>
            </a:r>
          </a:p>
          <a:p>
            <a:pPr marL="0" marR="0" lvl="0" indent="0" defTabSz="914400" eaLnBrk="1" fontAlgn="auto" latinLnBrk="0" hangingPunct="1">
              <a:lnSpc>
                <a:spcPct val="115000"/>
              </a:lnSpc>
              <a:spcBef>
                <a:spcPts val="0"/>
              </a:spcBef>
              <a:spcAft>
                <a:spcPts val="1000"/>
              </a:spcAft>
              <a:buClrTx/>
              <a:buSzTx/>
              <a:buFontTx/>
              <a:buNone/>
              <a:tabLst/>
              <a:defRPr/>
            </a:pPr>
            <a:r>
              <a:rPr kumimoji="0" lang="el-GR" sz="1100" b="0" i="0" u="none" strike="noStrike" kern="0" cap="none" spc="0" normalizeH="0" baseline="0" noProof="0" dirty="0">
                <a:ln>
                  <a:noFill/>
                </a:ln>
                <a:solidFill>
                  <a:sysClr val="windowText" lastClr="000000"/>
                </a:solidFill>
                <a:effectLst/>
                <a:uLnTx/>
                <a:uFillTx/>
                <a:latin typeface="Calibri"/>
                <a:ea typeface="Calibri"/>
                <a:cs typeface="Times New Roman"/>
              </a:rPr>
              <a:t> </a:t>
            </a:r>
          </a:p>
        </p:txBody>
      </p:sp>
      <p:cxnSp>
        <p:nvCxnSpPr>
          <p:cNvPr id="12" name="AutoShape 17"/>
          <p:cNvCxnSpPr>
            <a:cxnSpLocks noChangeShapeType="1"/>
          </p:cNvCxnSpPr>
          <p:nvPr/>
        </p:nvCxnSpPr>
        <p:spPr bwMode="auto">
          <a:xfrm flipV="1">
            <a:off x="1403648" y="1988840"/>
            <a:ext cx="0" cy="504057"/>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cxnSp>
        <p:nvCxnSpPr>
          <p:cNvPr id="15" name="AutoShape 17"/>
          <p:cNvCxnSpPr>
            <a:cxnSpLocks noChangeShapeType="1"/>
          </p:cNvCxnSpPr>
          <p:nvPr/>
        </p:nvCxnSpPr>
        <p:spPr bwMode="auto">
          <a:xfrm flipV="1">
            <a:off x="4735341" y="1988840"/>
            <a:ext cx="0" cy="1296144"/>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cxnSp>
        <p:nvCxnSpPr>
          <p:cNvPr id="17" name="AutoShape 17"/>
          <p:cNvCxnSpPr>
            <a:cxnSpLocks noChangeShapeType="1"/>
          </p:cNvCxnSpPr>
          <p:nvPr/>
        </p:nvCxnSpPr>
        <p:spPr bwMode="auto">
          <a:xfrm>
            <a:off x="3491880" y="5092799"/>
            <a:ext cx="576064" cy="676461"/>
          </a:xfrm>
          <a:prstGeom prst="straightConnector1">
            <a:avLst/>
          </a:prstGeom>
          <a:noFill/>
          <a:ln w="28575">
            <a:solidFill>
              <a:srgbClr val="1F497D">
                <a:lumMod val="75000"/>
                <a:lumOff val="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sp>
        <p:nvSpPr>
          <p:cNvPr id="13" name="Rectangle 12"/>
          <p:cNvSpPr/>
          <p:nvPr/>
        </p:nvSpPr>
        <p:spPr>
          <a:xfrm>
            <a:off x="251520" y="68431"/>
            <a:ext cx="482453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l-GR" dirty="0"/>
              <a:t>4. α. Να  συμπληρώσετε τις ενδείξεις στο πιο κάτω σχεδιάγραμμα. </a:t>
            </a:r>
            <a:endParaRPr lang="el-GR" dirty="0" smtClean="0"/>
          </a:p>
          <a:p>
            <a:r>
              <a:rPr lang="el-GR" dirty="0"/>
              <a:t>β. Να γράψετε τον ρόλο των ακόλουθων οργάνων στην πέψη των τροφών</a:t>
            </a:r>
          </a:p>
        </p:txBody>
      </p:sp>
    </p:spTree>
    <p:extLst>
      <p:ext uri="{BB962C8B-B14F-4D97-AF65-F5344CB8AC3E}">
        <p14:creationId xmlns:p14="http://schemas.microsoft.com/office/powerpoint/2010/main" val="12283589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46377128"/>
              </p:ext>
            </p:extLst>
          </p:nvPr>
        </p:nvGraphicFramePr>
        <p:xfrm>
          <a:off x="611560" y="1340768"/>
          <a:ext cx="7992888" cy="4104456"/>
        </p:xfrm>
        <a:graphic>
          <a:graphicData uri="http://schemas.openxmlformats.org/drawingml/2006/table">
            <a:tbl>
              <a:tblPr firstRow="1" firstCol="1" bandRow="1"/>
              <a:tblGrid>
                <a:gridCol w="797143"/>
                <a:gridCol w="3322239"/>
                <a:gridCol w="1936753"/>
                <a:gridCol w="1936753"/>
              </a:tblGrid>
              <a:tr h="1008113">
                <a:tc>
                  <a:txBody>
                    <a:bodyPr/>
                    <a:lstStyle/>
                    <a:p>
                      <a:pPr algn="ctr">
                        <a:lnSpc>
                          <a:spcPct val="115000"/>
                        </a:lnSpc>
                        <a:spcAft>
                          <a:spcPts val="0"/>
                        </a:spcAft>
                      </a:pPr>
                      <a:r>
                        <a:rPr lang="el-GR" sz="1600" b="1" dirty="0">
                          <a:effectLst/>
                          <a:latin typeface="Arial"/>
                          <a:ea typeface="Calibri"/>
                          <a:cs typeface="Times New Roman"/>
                        </a:rPr>
                        <a:t>Α/Α</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l-GR" sz="1600" b="1" dirty="0">
                          <a:effectLst/>
                          <a:latin typeface="Arial"/>
                          <a:ea typeface="Calibri"/>
                          <a:cs typeface="Times New Roman"/>
                        </a:rPr>
                        <a:t>Πάθηση</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l-GR" sz="1600" b="1" dirty="0">
                          <a:effectLst/>
                          <a:latin typeface="Arial"/>
                          <a:ea typeface="Calibri"/>
                          <a:cs typeface="Times New Roman"/>
                        </a:rPr>
                        <a:t>Σχετίζεται με μικρόβια</a:t>
                      </a:r>
                      <a:endParaRPr lang="el-G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l-GR" sz="1600" b="1">
                          <a:effectLst/>
                          <a:latin typeface="Arial"/>
                          <a:ea typeface="Calibri"/>
                          <a:cs typeface="Times New Roman"/>
                        </a:rPr>
                        <a:t>Δεν σχετίζεται με μικρόβια</a:t>
                      </a:r>
                      <a:endParaRPr lang="el-G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576063">
                <a:tc>
                  <a:txBody>
                    <a:bodyPr/>
                    <a:lstStyle/>
                    <a:p>
                      <a:pPr algn="ctr">
                        <a:lnSpc>
                          <a:spcPct val="115000"/>
                        </a:lnSpc>
                        <a:spcAft>
                          <a:spcPts val="0"/>
                        </a:spcAft>
                      </a:pPr>
                      <a:r>
                        <a:rPr lang="el-GR" sz="1600" b="1">
                          <a:effectLst/>
                          <a:latin typeface="Arial"/>
                          <a:ea typeface="Calibri"/>
                          <a:cs typeface="Times New Roman"/>
                        </a:rPr>
                        <a:t>1.</a:t>
                      </a:r>
                      <a:endParaRPr lang="el-G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nSpc>
                          <a:spcPct val="115000"/>
                        </a:lnSpc>
                        <a:spcBef>
                          <a:spcPts val="600"/>
                        </a:spcBef>
                        <a:spcAft>
                          <a:spcPts val="600"/>
                        </a:spcAft>
                      </a:pPr>
                      <a:r>
                        <a:rPr lang="el-GR" sz="1600" b="1" dirty="0">
                          <a:effectLst/>
                          <a:latin typeface="Arial"/>
                          <a:ea typeface="Calibri"/>
                          <a:cs typeface="Times New Roman"/>
                        </a:rPr>
                        <a:t>Γαστρικό έλκος</a:t>
                      </a:r>
                      <a:endParaRPr lang="el-GR"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Bef>
                          <a:spcPts val="600"/>
                        </a:spcBef>
                        <a:spcAft>
                          <a:spcPts val="600"/>
                        </a:spcAft>
                      </a:pPr>
                      <a:r>
                        <a:rPr lang="el-GR" sz="1600" dirty="0">
                          <a:solidFill>
                            <a:srgbClr val="FF0000"/>
                          </a:solidFill>
                          <a:effectLst/>
                          <a:latin typeface="Arial"/>
                          <a:ea typeface="Calibri"/>
                          <a:cs typeface="Times New Roman"/>
                        </a:rPr>
                        <a:t> </a:t>
                      </a:r>
                      <a:r>
                        <a:rPr lang="el-GR" sz="2800" b="1" dirty="0" smtClean="0">
                          <a:solidFill>
                            <a:srgbClr val="FF0000"/>
                          </a:solidFill>
                          <a:effectLst/>
                          <a:latin typeface="Arial"/>
                          <a:ea typeface="Calibri"/>
                          <a:cs typeface="Times New Roman"/>
                        </a:rPr>
                        <a:t>+</a:t>
                      </a:r>
                      <a:endParaRPr lang="el-GR" sz="28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Bef>
                          <a:spcPts val="600"/>
                        </a:spcBef>
                        <a:spcAft>
                          <a:spcPts val="600"/>
                        </a:spcAft>
                      </a:pPr>
                      <a:r>
                        <a:rPr lang="el-GR" sz="1600" dirty="0" smtClean="0">
                          <a:effectLst/>
                          <a:latin typeface="Arial"/>
                          <a:ea typeface="Calibri"/>
                          <a:cs typeface="Times New Roman"/>
                        </a:rPr>
                        <a:t>            </a:t>
                      </a:r>
                      <a:endParaRPr lang="el-GR" sz="28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04056">
                <a:tc>
                  <a:txBody>
                    <a:bodyPr/>
                    <a:lstStyle/>
                    <a:p>
                      <a:pPr algn="ctr">
                        <a:lnSpc>
                          <a:spcPct val="115000"/>
                        </a:lnSpc>
                        <a:spcAft>
                          <a:spcPts val="0"/>
                        </a:spcAft>
                      </a:pPr>
                      <a:r>
                        <a:rPr lang="el-GR" sz="1600" b="1">
                          <a:effectLst/>
                          <a:latin typeface="Arial"/>
                          <a:ea typeface="Calibri"/>
                          <a:cs typeface="Times New Roman"/>
                        </a:rPr>
                        <a:t>2.</a:t>
                      </a:r>
                      <a:endParaRPr lang="el-G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nSpc>
                          <a:spcPct val="115000"/>
                        </a:lnSpc>
                        <a:spcBef>
                          <a:spcPts val="600"/>
                        </a:spcBef>
                        <a:spcAft>
                          <a:spcPts val="600"/>
                        </a:spcAft>
                      </a:pPr>
                      <a:r>
                        <a:rPr lang="el-GR" sz="1600" b="1" dirty="0">
                          <a:effectLst/>
                          <a:latin typeface="Arial"/>
                          <a:ea typeface="Calibri"/>
                          <a:cs typeface="Times New Roman"/>
                        </a:rPr>
                        <a:t>Διάρροια</a:t>
                      </a:r>
                      <a:endParaRPr lang="el-GR"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Bef>
                          <a:spcPts val="600"/>
                        </a:spcBef>
                        <a:spcAft>
                          <a:spcPts val="600"/>
                        </a:spcAft>
                      </a:pPr>
                      <a:r>
                        <a:rPr lang="el-GR" sz="1600" dirty="0">
                          <a:solidFill>
                            <a:srgbClr val="FF0000"/>
                          </a:solidFill>
                          <a:effectLst/>
                          <a:latin typeface="Arial"/>
                          <a:ea typeface="Calibri"/>
                          <a:cs typeface="Times New Roman"/>
                        </a:rPr>
                        <a:t> </a:t>
                      </a:r>
                      <a:r>
                        <a:rPr lang="el-GR" sz="2800" b="1" dirty="0" smtClean="0">
                          <a:solidFill>
                            <a:srgbClr val="FF0000"/>
                          </a:solidFill>
                          <a:effectLst/>
                          <a:latin typeface="Arial"/>
                          <a:ea typeface="Calibri"/>
                          <a:cs typeface="Times New Roman"/>
                        </a:rPr>
                        <a:t>+</a:t>
                      </a:r>
                      <a:endParaRPr lang="el-GR" sz="28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Bef>
                          <a:spcPts val="600"/>
                        </a:spcBef>
                        <a:spcAft>
                          <a:spcPts val="600"/>
                        </a:spcAft>
                      </a:pPr>
                      <a:r>
                        <a:rPr lang="el-GR" sz="1600" dirty="0">
                          <a:effectLst/>
                          <a:latin typeface="Arial"/>
                          <a:ea typeface="Calibri"/>
                          <a:cs typeface="Times New Roman"/>
                        </a:rPr>
                        <a:t> </a:t>
                      </a:r>
                      <a:r>
                        <a:rPr lang="el-GR" sz="2800" b="1" dirty="0" smtClean="0">
                          <a:solidFill>
                            <a:srgbClr val="FF0000"/>
                          </a:solidFill>
                          <a:effectLst/>
                          <a:latin typeface="Arial"/>
                          <a:ea typeface="Calibri"/>
                          <a:cs typeface="Times New Roman"/>
                        </a:rPr>
                        <a:t> </a:t>
                      </a:r>
                      <a:endParaRPr lang="el-GR" sz="28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04056">
                <a:tc>
                  <a:txBody>
                    <a:bodyPr/>
                    <a:lstStyle/>
                    <a:p>
                      <a:pPr algn="ctr">
                        <a:lnSpc>
                          <a:spcPct val="115000"/>
                        </a:lnSpc>
                        <a:spcAft>
                          <a:spcPts val="0"/>
                        </a:spcAft>
                      </a:pPr>
                      <a:r>
                        <a:rPr lang="el-GR" sz="1600" b="1">
                          <a:effectLst/>
                          <a:latin typeface="Arial"/>
                          <a:ea typeface="Calibri"/>
                          <a:cs typeface="Times New Roman"/>
                        </a:rPr>
                        <a:t>3.</a:t>
                      </a:r>
                      <a:endParaRPr lang="el-G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nSpc>
                          <a:spcPct val="115000"/>
                        </a:lnSpc>
                        <a:spcBef>
                          <a:spcPts val="600"/>
                        </a:spcBef>
                        <a:spcAft>
                          <a:spcPts val="600"/>
                        </a:spcAft>
                      </a:pPr>
                      <a:r>
                        <a:rPr lang="el-GR" sz="1600" b="1" dirty="0">
                          <a:effectLst/>
                          <a:latin typeface="Arial"/>
                          <a:ea typeface="Calibri"/>
                          <a:cs typeface="Times New Roman"/>
                        </a:rPr>
                        <a:t>Τερηδόνα</a:t>
                      </a:r>
                      <a:endParaRPr lang="el-GR"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lang="el-GR" sz="1600" dirty="0">
                          <a:solidFill>
                            <a:srgbClr val="FF0000"/>
                          </a:solidFill>
                          <a:effectLst/>
                          <a:latin typeface="Arial"/>
                          <a:ea typeface="Calibri"/>
                          <a:cs typeface="Times New Roman"/>
                        </a:rPr>
                        <a:t> </a:t>
                      </a:r>
                      <a:r>
                        <a:rPr kumimoji="0" lang="el-GR" sz="2800" b="1" i="0" u="none" strike="noStrike" kern="1200" cap="none" spc="0" normalizeH="0" baseline="0" noProof="0" dirty="0" smtClean="0">
                          <a:ln>
                            <a:noFill/>
                          </a:ln>
                          <a:solidFill>
                            <a:srgbClr val="FF0000"/>
                          </a:solidFill>
                          <a:effectLst/>
                          <a:uLnTx/>
                          <a:uFillTx/>
                          <a:latin typeface="Arial"/>
                          <a:ea typeface="Calibri"/>
                          <a:cs typeface="Times New Roman"/>
                        </a:rPr>
                        <a:t>+</a:t>
                      </a:r>
                      <a:endParaRPr lang="el-GR" sz="16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l-GR" sz="1600" dirty="0" smtClean="0">
                          <a:effectLst/>
                          <a:latin typeface="Arial"/>
                          <a:ea typeface="Calibri"/>
                          <a:cs typeface="Times New Roman"/>
                        </a:rPr>
                        <a:t>             </a:t>
                      </a:r>
                      <a:endParaRPr lang="el-G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04056">
                <a:tc>
                  <a:txBody>
                    <a:bodyPr/>
                    <a:lstStyle/>
                    <a:p>
                      <a:pPr algn="ctr">
                        <a:lnSpc>
                          <a:spcPct val="115000"/>
                        </a:lnSpc>
                        <a:spcAft>
                          <a:spcPts val="0"/>
                        </a:spcAft>
                      </a:pPr>
                      <a:r>
                        <a:rPr lang="el-GR" sz="1600" b="1">
                          <a:effectLst/>
                          <a:latin typeface="Arial"/>
                          <a:ea typeface="Calibri"/>
                          <a:cs typeface="Times New Roman"/>
                        </a:rPr>
                        <a:t>4.</a:t>
                      </a:r>
                      <a:endParaRPr lang="el-G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nSpc>
                          <a:spcPct val="115000"/>
                        </a:lnSpc>
                        <a:spcBef>
                          <a:spcPts val="600"/>
                        </a:spcBef>
                        <a:spcAft>
                          <a:spcPts val="600"/>
                        </a:spcAft>
                      </a:pPr>
                      <a:r>
                        <a:rPr lang="el-GR" sz="1600" b="1" dirty="0">
                          <a:effectLst/>
                          <a:latin typeface="Arial"/>
                          <a:ea typeface="Calibri"/>
                          <a:cs typeface="Times New Roman"/>
                        </a:rPr>
                        <a:t>Γαστρίτιδα</a:t>
                      </a:r>
                      <a:endParaRPr lang="el-GR"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lang="el-GR" sz="1600" dirty="0">
                          <a:solidFill>
                            <a:srgbClr val="FF0000"/>
                          </a:solidFill>
                          <a:effectLst/>
                          <a:latin typeface="Arial"/>
                          <a:ea typeface="Calibri"/>
                          <a:cs typeface="Times New Roman"/>
                        </a:rPr>
                        <a:t> </a:t>
                      </a:r>
                      <a:r>
                        <a:rPr kumimoji="0" lang="el-GR" sz="2800" b="1" i="0" u="none" strike="noStrike" kern="1200" cap="none" spc="0" normalizeH="0" baseline="0" noProof="0" dirty="0" smtClean="0">
                          <a:ln>
                            <a:noFill/>
                          </a:ln>
                          <a:solidFill>
                            <a:srgbClr val="FF0000"/>
                          </a:solidFill>
                          <a:effectLst/>
                          <a:uLnTx/>
                          <a:uFillTx/>
                          <a:latin typeface="Arial"/>
                          <a:ea typeface="Calibri"/>
                          <a:cs typeface="Times New Roman"/>
                        </a:rPr>
                        <a:t>+</a:t>
                      </a:r>
                      <a:endParaRPr lang="el-GR" sz="16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l-GR" sz="1600" dirty="0">
                          <a:effectLst/>
                          <a:latin typeface="Arial"/>
                          <a:ea typeface="Calibri"/>
                          <a:cs typeface="Times New Roman"/>
                        </a:rPr>
                        <a:t> </a:t>
                      </a:r>
                      <a:endParaRPr lang="el-G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04056">
                <a:tc>
                  <a:txBody>
                    <a:bodyPr/>
                    <a:lstStyle/>
                    <a:p>
                      <a:pPr algn="ctr">
                        <a:lnSpc>
                          <a:spcPct val="115000"/>
                        </a:lnSpc>
                        <a:spcAft>
                          <a:spcPts val="0"/>
                        </a:spcAft>
                      </a:pPr>
                      <a:r>
                        <a:rPr lang="el-GR" sz="1600" b="1">
                          <a:effectLst/>
                          <a:latin typeface="Arial"/>
                          <a:ea typeface="Calibri"/>
                          <a:cs typeface="Times New Roman"/>
                        </a:rPr>
                        <a:t>5.</a:t>
                      </a:r>
                      <a:endParaRPr lang="el-G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nSpc>
                          <a:spcPct val="115000"/>
                        </a:lnSpc>
                        <a:spcBef>
                          <a:spcPts val="600"/>
                        </a:spcBef>
                        <a:spcAft>
                          <a:spcPts val="600"/>
                        </a:spcAft>
                      </a:pPr>
                      <a:r>
                        <a:rPr lang="el-GR" sz="1600" b="1" dirty="0">
                          <a:effectLst/>
                          <a:latin typeface="Arial"/>
                          <a:ea typeface="Calibri"/>
                          <a:cs typeface="Times New Roman"/>
                        </a:rPr>
                        <a:t>Δυσκοιλιότητα</a:t>
                      </a:r>
                      <a:endParaRPr lang="el-GR"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Bef>
                          <a:spcPts val="600"/>
                        </a:spcBef>
                        <a:spcAft>
                          <a:spcPts val="600"/>
                        </a:spcAft>
                      </a:pPr>
                      <a:r>
                        <a:rPr lang="el-GR" sz="1600" dirty="0">
                          <a:solidFill>
                            <a:srgbClr val="FF0000"/>
                          </a:solidFill>
                          <a:effectLst/>
                          <a:latin typeface="Arial"/>
                          <a:ea typeface="Calibri"/>
                          <a:cs typeface="Times New Roman"/>
                        </a:rPr>
                        <a:t> </a:t>
                      </a:r>
                      <a:endParaRPr lang="el-GR" sz="16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el-GR" sz="2800" b="1" i="0" u="none" strike="noStrike" kern="1200" cap="none" spc="0" normalizeH="0" baseline="0" noProof="0" dirty="0" smtClean="0">
                          <a:ln>
                            <a:noFill/>
                          </a:ln>
                          <a:solidFill>
                            <a:srgbClr val="FF0000"/>
                          </a:solidFill>
                          <a:effectLst/>
                          <a:uLnTx/>
                          <a:uFillTx/>
                          <a:latin typeface="Arial"/>
                          <a:ea typeface="Calibri"/>
                          <a:cs typeface="Times New Roman"/>
                        </a:rPr>
                        <a:t>+</a:t>
                      </a:r>
                      <a:endParaRPr lang="el-GR" sz="16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04056">
                <a:tc>
                  <a:txBody>
                    <a:bodyPr/>
                    <a:lstStyle/>
                    <a:p>
                      <a:pPr algn="ctr">
                        <a:lnSpc>
                          <a:spcPct val="115000"/>
                        </a:lnSpc>
                        <a:spcAft>
                          <a:spcPts val="0"/>
                        </a:spcAft>
                      </a:pPr>
                      <a:r>
                        <a:rPr lang="el-GR" sz="1600" b="1">
                          <a:effectLst/>
                          <a:latin typeface="Arial"/>
                          <a:ea typeface="Calibri"/>
                          <a:cs typeface="Times New Roman"/>
                        </a:rPr>
                        <a:t>6.</a:t>
                      </a:r>
                      <a:endParaRPr lang="el-G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nSpc>
                          <a:spcPct val="115000"/>
                        </a:lnSpc>
                        <a:spcBef>
                          <a:spcPts val="600"/>
                        </a:spcBef>
                        <a:spcAft>
                          <a:spcPts val="600"/>
                        </a:spcAft>
                      </a:pPr>
                      <a:r>
                        <a:rPr lang="el-GR" sz="1600" b="1" dirty="0">
                          <a:effectLst/>
                          <a:latin typeface="Arial"/>
                          <a:ea typeface="Calibri"/>
                          <a:cs typeface="Times New Roman"/>
                        </a:rPr>
                        <a:t>Ουλίτιδα</a:t>
                      </a:r>
                      <a:endParaRPr lang="el-GR"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lang="el-GR" sz="1600" dirty="0">
                          <a:solidFill>
                            <a:srgbClr val="FF0000"/>
                          </a:solidFill>
                          <a:effectLst/>
                          <a:latin typeface="Arial"/>
                          <a:ea typeface="Calibri"/>
                          <a:cs typeface="Times New Roman"/>
                        </a:rPr>
                        <a:t> </a:t>
                      </a:r>
                      <a:r>
                        <a:rPr kumimoji="0" lang="el-GR" sz="2800" b="1" i="0" u="none" strike="noStrike" kern="1200" cap="none" spc="0" normalizeH="0" baseline="0" noProof="0" dirty="0" smtClean="0">
                          <a:ln>
                            <a:noFill/>
                          </a:ln>
                          <a:solidFill>
                            <a:srgbClr val="FF0000"/>
                          </a:solidFill>
                          <a:effectLst/>
                          <a:uLnTx/>
                          <a:uFillTx/>
                          <a:latin typeface="Arial"/>
                          <a:ea typeface="Calibri"/>
                          <a:cs typeface="Times New Roman"/>
                        </a:rPr>
                        <a:t>+</a:t>
                      </a:r>
                      <a:endParaRPr lang="el-GR" sz="16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l-GR" sz="1600" dirty="0">
                          <a:effectLst/>
                          <a:latin typeface="Arial"/>
                          <a:ea typeface="Calibri"/>
                          <a:cs typeface="Times New Roman"/>
                        </a:rPr>
                        <a:t> </a:t>
                      </a:r>
                      <a:endParaRPr lang="el-G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3" name="Rectangle 2"/>
          <p:cNvSpPr/>
          <p:nvPr/>
        </p:nvSpPr>
        <p:spPr>
          <a:xfrm>
            <a:off x="539552" y="334397"/>
            <a:ext cx="835292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l-GR" dirty="0"/>
              <a:t>6. Να συμπληρώσετε τον παρακάτω πίνακα, βάζοντας + ή - , ανάλογα με το αν η πάθηση μπορεί να σχετίζεται με μικρόβια (+) ή όχι (-).</a:t>
            </a:r>
          </a:p>
        </p:txBody>
      </p:sp>
    </p:spTree>
    <p:extLst>
      <p:ext uri="{BB962C8B-B14F-4D97-AF65-F5344CB8AC3E}">
        <p14:creationId xmlns:p14="http://schemas.microsoft.com/office/powerpoint/2010/main" val="29387848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37190456"/>
              </p:ext>
            </p:extLst>
          </p:nvPr>
        </p:nvGraphicFramePr>
        <p:xfrm>
          <a:off x="467544" y="2145392"/>
          <a:ext cx="8280920" cy="3587864"/>
        </p:xfrm>
        <a:graphic>
          <a:graphicData uri="http://schemas.openxmlformats.org/drawingml/2006/table">
            <a:tbl>
              <a:tblPr firstRow="1" bandRow="1">
                <a:tableStyleId>{93296810-A885-4BE3-A3E7-6D5BEEA58F35}</a:tableStyleId>
              </a:tblPr>
              <a:tblGrid>
                <a:gridCol w="599728"/>
                <a:gridCol w="1488504"/>
                <a:gridCol w="1368152"/>
                <a:gridCol w="1080120"/>
                <a:gridCol w="1224136"/>
                <a:gridCol w="2520280"/>
              </a:tblGrid>
              <a:tr h="936104">
                <a:tc>
                  <a:txBody>
                    <a:bodyPr/>
                    <a:lstStyle/>
                    <a:p>
                      <a:pPr algn="ctr"/>
                      <a:r>
                        <a:rPr lang="el-GR" dirty="0" smtClean="0"/>
                        <a:t>Α/Α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Όνομα αδένα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Ενδοκρινής/ εξωκρινής</a:t>
                      </a:r>
                    </a:p>
                    <a:p>
                      <a:pPr algn="ctr"/>
                      <a:r>
                        <a:rPr lang="el-GR" dirty="0" smtClean="0"/>
                        <a:t>αδένας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Έκκριμα αδένα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Πού καταλήγει το έκκριμα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Δράση εκκρίματος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1.</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Σιελογόνοι αδένες</a:t>
                      </a:r>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Εξωκρινής </a:t>
                      </a:r>
                    </a:p>
                    <a:p>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Σάλιο</a:t>
                      </a:r>
                    </a:p>
                    <a:p>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Στοματική κοιλότητα</a:t>
                      </a:r>
                    </a:p>
                    <a:p>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Με την </a:t>
                      </a:r>
                      <a:r>
                        <a:rPr lang="el-GR" b="1" dirty="0" err="1" smtClean="0">
                          <a:solidFill>
                            <a:srgbClr val="FF0000"/>
                          </a:solidFill>
                        </a:rPr>
                        <a:t>αμυλάση</a:t>
                      </a:r>
                      <a:r>
                        <a:rPr lang="el-GR" b="1" dirty="0" smtClean="0">
                          <a:solidFill>
                            <a:srgbClr val="FF0000"/>
                          </a:solidFill>
                        </a:rPr>
                        <a:t> διασπά το </a:t>
                      </a:r>
                      <a:r>
                        <a:rPr lang="el-GR" b="1" dirty="0" err="1" smtClean="0">
                          <a:solidFill>
                            <a:srgbClr val="FF0000"/>
                          </a:solidFill>
                        </a:rPr>
                        <a:t>αμύλο</a:t>
                      </a:r>
                      <a:r>
                        <a:rPr lang="el-GR" b="1" dirty="0" smtClean="0">
                          <a:solidFill>
                            <a:srgbClr val="FF0000"/>
                          </a:solidFill>
                        </a:rPr>
                        <a:t> και με την </a:t>
                      </a:r>
                      <a:r>
                        <a:rPr lang="el-GR" b="1" dirty="0" err="1" smtClean="0">
                          <a:solidFill>
                            <a:srgbClr val="FF0000"/>
                          </a:solidFill>
                        </a:rPr>
                        <a:t>λυσοζύμη</a:t>
                      </a:r>
                      <a:r>
                        <a:rPr lang="el-GR" b="1" dirty="0" smtClean="0">
                          <a:solidFill>
                            <a:srgbClr val="FF0000"/>
                          </a:solidFill>
                        </a:rPr>
                        <a:t> καταπολεμά τα παθογόνα βακτήρια</a:t>
                      </a:r>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2. </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Βλεννογόνος του στομάχου</a:t>
                      </a:r>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Ενδοκρινής </a:t>
                      </a:r>
                    </a:p>
                    <a:p>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err="1" smtClean="0"/>
                        <a:t>Γαστρίνη</a:t>
                      </a:r>
                      <a:endParaRPr lang="el-GR" dirty="0" smtClean="0"/>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Αίμα</a:t>
                      </a:r>
                    </a:p>
                    <a:p>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Ρυθμίζει την έκκριση του γαστρικού υγρού από το στομάχι. </a:t>
                      </a:r>
                    </a:p>
                    <a:p>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611560" y="620688"/>
            <a:ext cx="7992888"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l-GR" sz="2400" dirty="0"/>
              <a:t>7. Να συμπληρώσετε τον πιο κάτω πίνακα που αναφέρεται στους διάφορους αδένες του πεπτικού συστήματος</a:t>
            </a:r>
          </a:p>
        </p:txBody>
      </p:sp>
    </p:spTree>
    <p:extLst>
      <p:ext uri="{BB962C8B-B14F-4D97-AF65-F5344CB8AC3E}">
        <p14:creationId xmlns:p14="http://schemas.microsoft.com/office/powerpoint/2010/main" val="1592642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5441895"/>
              </p:ext>
            </p:extLst>
          </p:nvPr>
        </p:nvGraphicFramePr>
        <p:xfrm>
          <a:off x="251520" y="2400280"/>
          <a:ext cx="8640960" cy="2468880"/>
        </p:xfrm>
        <a:graphic>
          <a:graphicData uri="http://schemas.openxmlformats.org/drawingml/2006/table">
            <a:tbl>
              <a:tblPr firstRow="1" bandRow="1">
                <a:tableStyleId>{93296810-A885-4BE3-A3E7-6D5BEEA58F35}</a:tableStyleId>
              </a:tblPr>
              <a:tblGrid>
                <a:gridCol w="599728"/>
                <a:gridCol w="1272480"/>
                <a:gridCol w="1368152"/>
                <a:gridCol w="1440160"/>
                <a:gridCol w="1584176"/>
                <a:gridCol w="2376264"/>
              </a:tblGrid>
              <a:tr h="370840">
                <a:tc>
                  <a:txBody>
                    <a:bodyPr/>
                    <a:lstStyle/>
                    <a:p>
                      <a:pPr algn="ctr"/>
                      <a:r>
                        <a:rPr lang="el-GR" dirty="0" smtClean="0"/>
                        <a:t>Α/Α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Όνομα αδένα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Ενδοκρινής/ εξωκρινής</a:t>
                      </a:r>
                    </a:p>
                    <a:p>
                      <a:pPr algn="ctr"/>
                      <a:r>
                        <a:rPr lang="el-GR" dirty="0" smtClean="0"/>
                        <a:t>αδένας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Έκκριμα αδένα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Πού καταλήγει το έκκριμα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Δράση εκκρίματος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Γαστρικοί αδένες</a:t>
                      </a:r>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 Εξωκρινείς</a:t>
                      </a:r>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Πεψίνη</a:t>
                      </a:r>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Αυλός του στομάχου</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Πέψη πρωτεϊνών</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4. </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Πάγκρεας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Εξωκρινές μέρος </a:t>
                      </a:r>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Παγκρεατικό υγρό</a:t>
                      </a:r>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err="1" smtClean="0">
                          <a:solidFill>
                            <a:srgbClr val="FF0000"/>
                          </a:solidFill>
                        </a:rPr>
                        <a:t>Δωδεκαδάκτυλος</a:t>
                      </a:r>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Ρυθμίζει</a:t>
                      </a:r>
                      <a:r>
                        <a:rPr lang="el-GR" b="1" baseline="0" dirty="0" smtClean="0">
                          <a:solidFill>
                            <a:srgbClr val="FF0000"/>
                          </a:solidFill>
                        </a:rPr>
                        <a:t> την οξύτητα του χυλού και διασπά θρεπτικές ουσίες</a:t>
                      </a:r>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513491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0466950"/>
              </p:ext>
            </p:extLst>
          </p:nvPr>
        </p:nvGraphicFramePr>
        <p:xfrm>
          <a:off x="251520" y="908720"/>
          <a:ext cx="8496944" cy="2743200"/>
        </p:xfrm>
        <a:graphic>
          <a:graphicData uri="http://schemas.openxmlformats.org/drawingml/2006/table">
            <a:tbl>
              <a:tblPr firstRow="1" bandRow="1">
                <a:tableStyleId>{93296810-A885-4BE3-A3E7-6D5BEEA58F35}</a:tableStyleId>
              </a:tblPr>
              <a:tblGrid>
                <a:gridCol w="599728"/>
                <a:gridCol w="1416496"/>
                <a:gridCol w="1319808"/>
                <a:gridCol w="1128464"/>
                <a:gridCol w="1944216"/>
                <a:gridCol w="2088232"/>
              </a:tblGrid>
              <a:tr h="370840">
                <a:tc>
                  <a:txBody>
                    <a:bodyPr/>
                    <a:lstStyle/>
                    <a:p>
                      <a:pPr algn="ctr"/>
                      <a:r>
                        <a:rPr lang="el-GR" dirty="0" smtClean="0"/>
                        <a:t>Α/Α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Όνομα αδένα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Ενδοκρινής/ εξωκρινής</a:t>
                      </a:r>
                    </a:p>
                    <a:p>
                      <a:pPr algn="ctr"/>
                      <a:r>
                        <a:rPr lang="el-GR" dirty="0" smtClean="0"/>
                        <a:t>αδένας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Έκκριμα αδένα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Πού καταλήγει το έκκριμα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Δράση εκκρίματος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Συκώτι</a:t>
                      </a:r>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Εξωκρινής </a:t>
                      </a:r>
                    </a:p>
                    <a:p>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Χολή</a:t>
                      </a:r>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err="1" smtClean="0">
                          <a:solidFill>
                            <a:srgbClr val="FF0000"/>
                          </a:solidFill>
                        </a:rPr>
                        <a:t>Δωδεκαδάκτυλος</a:t>
                      </a:r>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err="1" smtClean="0">
                          <a:solidFill>
                            <a:srgbClr val="FF0000"/>
                          </a:solidFill>
                        </a:rPr>
                        <a:t>Γαλακτοματοποιεί</a:t>
                      </a:r>
                      <a:r>
                        <a:rPr lang="el-GR" b="1" dirty="0" smtClean="0">
                          <a:solidFill>
                            <a:srgbClr val="FF0000"/>
                          </a:solidFill>
                        </a:rPr>
                        <a:t> τα λίπη</a:t>
                      </a:r>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6. </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Πάγκρεας</a:t>
                      </a:r>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Ενδοκρινές</a:t>
                      </a:r>
                      <a:r>
                        <a:rPr lang="el-GR" b="1" baseline="0" dirty="0" smtClean="0">
                          <a:solidFill>
                            <a:srgbClr val="FF0000"/>
                          </a:solidFill>
                        </a:rPr>
                        <a:t> τμήμα</a:t>
                      </a:r>
                      <a:r>
                        <a:rPr lang="el-GR" b="1" dirty="0" smtClean="0">
                          <a:solidFill>
                            <a:srgbClr val="FF0000"/>
                          </a:solidFill>
                        </a:rPr>
                        <a:t> </a:t>
                      </a:r>
                    </a:p>
                    <a:p>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Ινσουλίνη</a:t>
                      </a:r>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solidFill>
                            <a:srgbClr val="FF0000"/>
                          </a:solidFill>
                        </a:rPr>
                        <a:t>Αίμα</a:t>
                      </a:r>
                    </a:p>
                    <a:p>
                      <a:endParaRPr lang="el-G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Μειώνει τη</a:t>
                      </a:r>
                      <a:r>
                        <a:rPr lang="el-GR" baseline="0" dirty="0" smtClean="0"/>
                        <a:t> συγκέντρωση γλυκόζης στο αίμα</a:t>
                      </a:r>
                      <a:r>
                        <a:rPr lang="el-GR" dirty="0" smtClean="0"/>
                        <a:t> </a:t>
                      </a:r>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97916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ap018\AppData\Local\Temp\l. paste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48680"/>
            <a:ext cx="1512168" cy="2016224"/>
          </a:xfrm>
          <a:prstGeom prst="rect">
            <a:avLst/>
          </a:prstGeom>
          <a:noFill/>
          <a:ln>
            <a:noFill/>
          </a:ln>
        </p:spPr>
      </p:pic>
      <p:sp>
        <p:nvSpPr>
          <p:cNvPr id="2" name="Rounded Rectangular Callout 1"/>
          <p:cNvSpPr>
            <a:spLocks noChangeArrowheads="1"/>
          </p:cNvSpPr>
          <p:nvPr/>
        </p:nvSpPr>
        <p:spPr bwMode="auto">
          <a:xfrm>
            <a:off x="1475656" y="1251104"/>
            <a:ext cx="7560840" cy="5418256"/>
          </a:xfrm>
          <a:prstGeom prst="wedgeRoundRectCallout">
            <a:avLst>
              <a:gd name="adj1" fmla="val -57171"/>
              <a:gd name="adj2" fmla="val -47975"/>
              <a:gd name="adj3" fmla="val 16667"/>
            </a:avLst>
          </a:prstGeom>
          <a:solidFill>
            <a:srgbClr val="FFFF99"/>
          </a:solidFill>
          <a:ln w="9525">
            <a:solidFill>
              <a:srgbClr val="000000"/>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marR="25400">
              <a:lnSpc>
                <a:spcPct val="115000"/>
              </a:lnSpc>
              <a:spcAft>
                <a:spcPts val="600"/>
              </a:spcAft>
            </a:pPr>
            <a:r>
              <a:rPr lang="el-GR" sz="1100" b="1" dirty="0">
                <a:effectLst/>
                <a:latin typeface="Arial"/>
                <a:ea typeface="Calibri"/>
                <a:cs typeface="Times New Roman"/>
              </a:rPr>
              <a:t>  </a:t>
            </a:r>
            <a:r>
              <a:rPr lang="el-GR" b="1" dirty="0">
                <a:effectLst/>
                <a:ea typeface="Calibri"/>
                <a:cs typeface="Times New Roman"/>
              </a:rPr>
              <a:t>Γνωρίζετε ότι…</a:t>
            </a:r>
            <a:endParaRPr lang="el-GR" dirty="0">
              <a:effectLst/>
              <a:ea typeface="Calibri"/>
              <a:cs typeface="Times New Roman"/>
            </a:endParaRPr>
          </a:p>
          <a:p>
            <a:pPr algn="just">
              <a:lnSpc>
                <a:spcPct val="115000"/>
              </a:lnSpc>
              <a:spcAft>
                <a:spcPts val="0"/>
              </a:spcAft>
              <a:tabLst>
                <a:tab pos="270510" algn="l"/>
              </a:tabLst>
            </a:pPr>
            <a:r>
              <a:rPr lang="el-GR" dirty="0">
                <a:effectLst/>
                <a:ea typeface="Times New Roman"/>
                <a:cs typeface="Times New Roman"/>
              </a:rPr>
              <a:t>Με την πολύ καλή μάσηση της τροφής και τις συνεχείς αναδεύσεις μέσα στον γαστρεντερικό σωλήνα (περισταλτικές κινήσεις) επιτυγχάνεται η τελική διάσπαση της τροφής ... χωρίς να το αντιληφθούμε!</a:t>
            </a:r>
            <a:endParaRPr lang="el-GR" dirty="0">
              <a:effectLst/>
              <a:ea typeface="Calibri"/>
              <a:cs typeface="Times New Roman"/>
            </a:endParaRPr>
          </a:p>
          <a:p>
            <a:pPr algn="just">
              <a:lnSpc>
                <a:spcPct val="115000"/>
              </a:lnSpc>
              <a:spcAft>
                <a:spcPts val="0"/>
              </a:spcAft>
              <a:tabLst>
                <a:tab pos="270510" algn="l"/>
              </a:tabLst>
            </a:pPr>
            <a:r>
              <a:rPr lang="el-GR" dirty="0">
                <a:effectLst/>
                <a:ea typeface="Times New Roman"/>
                <a:cs typeface="Times New Roman"/>
              </a:rPr>
              <a:t>	</a:t>
            </a:r>
            <a:r>
              <a:rPr lang="el-GR" b="1" dirty="0" smtClean="0">
                <a:effectLst/>
                <a:ea typeface="Times New Roman"/>
                <a:cs typeface="Times New Roman"/>
              </a:rPr>
              <a:t>α.</a:t>
            </a:r>
            <a:r>
              <a:rPr lang="el-GR" dirty="0">
                <a:ea typeface="Times New Roman"/>
                <a:cs typeface="Times New Roman"/>
              </a:rPr>
              <a:t> </a:t>
            </a:r>
            <a:r>
              <a:rPr lang="en-US" dirty="0" smtClean="0">
                <a:effectLst/>
                <a:ea typeface="Times New Roman"/>
                <a:cs typeface="Times New Roman"/>
              </a:rPr>
              <a:t>O</a:t>
            </a:r>
            <a:r>
              <a:rPr lang="el-GR" dirty="0">
                <a:effectLst/>
                <a:ea typeface="Times New Roman"/>
                <a:cs typeface="Times New Roman"/>
              </a:rPr>
              <a:t>ι </a:t>
            </a:r>
            <a:r>
              <a:rPr lang="el-GR" b="1" dirty="0">
                <a:effectLst/>
                <a:ea typeface="Times New Roman"/>
                <a:cs typeface="Times New Roman"/>
              </a:rPr>
              <a:t>ζωικοί και φυτικοί ιστοί</a:t>
            </a:r>
            <a:r>
              <a:rPr lang="el-GR" dirty="0">
                <a:effectLst/>
                <a:ea typeface="Times New Roman"/>
                <a:cs typeface="Times New Roman"/>
              </a:rPr>
              <a:t> της τροφής διασπώνται σε </a:t>
            </a:r>
            <a:r>
              <a:rPr lang="el-GR" b="1" dirty="0">
                <a:effectLst/>
                <a:ea typeface="Times New Roman"/>
                <a:cs typeface="Times New Roman"/>
              </a:rPr>
              <a:t>κύτταρα</a:t>
            </a:r>
            <a:r>
              <a:rPr lang="el-GR" dirty="0">
                <a:effectLst/>
                <a:ea typeface="Times New Roman"/>
                <a:cs typeface="Times New Roman"/>
              </a:rPr>
              <a:t>, </a:t>
            </a:r>
            <a:endParaRPr lang="el-GR" dirty="0">
              <a:effectLst/>
              <a:ea typeface="Calibri"/>
              <a:cs typeface="Times New Roman"/>
            </a:endParaRPr>
          </a:p>
          <a:p>
            <a:pPr algn="just">
              <a:lnSpc>
                <a:spcPct val="115000"/>
              </a:lnSpc>
              <a:spcAft>
                <a:spcPts val="0"/>
              </a:spcAft>
              <a:tabLst>
                <a:tab pos="270510" algn="l"/>
              </a:tabLst>
            </a:pPr>
            <a:r>
              <a:rPr lang="el-GR" dirty="0">
                <a:effectLst/>
                <a:ea typeface="Times New Roman"/>
                <a:cs typeface="Times New Roman"/>
              </a:rPr>
              <a:t>	</a:t>
            </a:r>
            <a:r>
              <a:rPr lang="el-GR" b="1" dirty="0" smtClean="0">
                <a:effectLst/>
                <a:ea typeface="Times New Roman"/>
                <a:cs typeface="Times New Roman"/>
              </a:rPr>
              <a:t>β.</a:t>
            </a:r>
            <a:r>
              <a:rPr lang="el-GR" dirty="0">
                <a:ea typeface="Times New Roman"/>
                <a:cs typeface="Times New Roman"/>
              </a:rPr>
              <a:t> </a:t>
            </a:r>
            <a:r>
              <a:rPr lang="en-US" dirty="0" smtClean="0">
                <a:effectLst/>
                <a:ea typeface="Times New Roman"/>
                <a:cs typeface="Times New Roman"/>
              </a:rPr>
              <a:t>T</a:t>
            </a:r>
            <a:r>
              <a:rPr lang="el-GR" dirty="0">
                <a:effectLst/>
                <a:ea typeface="Times New Roman"/>
                <a:cs typeface="Times New Roman"/>
              </a:rPr>
              <a:t>α </a:t>
            </a:r>
            <a:r>
              <a:rPr lang="el-GR" b="1" dirty="0">
                <a:effectLst/>
                <a:ea typeface="Times New Roman"/>
                <a:cs typeface="Times New Roman"/>
              </a:rPr>
              <a:t>κύτταρα</a:t>
            </a:r>
            <a:r>
              <a:rPr lang="el-GR" dirty="0">
                <a:effectLst/>
                <a:ea typeface="Times New Roman"/>
                <a:cs typeface="Times New Roman"/>
              </a:rPr>
              <a:t> διασπώνται σε </a:t>
            </a:r>
            <a:r>
              <a:rPr lang="el-GR" b="1" dirty="0">
                <a:effectLst/>
                <a:ea typeface="Times New Roman"/>
                <a:cs typeface="Times New Roman"/>
              </a:rPr>
              <a:t>δομές ή οργανίδια</a:t>
            </a:r>
            <a:r>
              <a:rPr lang="el-GR" dirty="0">
                <a:effectLst/>
                <a:ea typeface="Times New Roman"/>
                <a:cs typeface="Times New Roman"/>
              </a:rPr>
              <a:t>, και τελικά </a:t>
            </a:r>
            <a:endParaRPr lang="el-GR" dirty="0">
              <a:effectLst/>
              <a:ea typeface="Calibri"/>
              <a:cs typeface="Times New Roman"/>
            </a:endParaRPr>
          </a:p>
          <a:p>
            <a:pPr marL="450215" indent="-450215" algn="just">
              <a:lnSpc>
                <a:spcPct val="115000"/>
              </a:lnSpc>
              <a:spcAft>
                <a:spcPts val="0"/>
              </a:spcAft>
              <a:tabLst>
                <a:tab pos="270510" algn="l"/>
              </a:tabLst>
            </a:pPr>
            <a:r>
              <a:rPr lang="el-GR" dirty="0">
                <a:effectLst/>
                <a:ea typeface="Times New Roman"/>
                <a:cs typeface="Times New Roman"/>
              </a:rPr>
              <a:t>	</a:t>
            </a:r>
            <a:r>
              <a:rPr lang="el-GR" b="1" dirty="0">
                <a:effectLst/>
                <a:ea typeface="Times New Roman"/>
                <a:cs typeface="Times New Roman"/>
              </a:rPr>
              <a:t>γ.</a:t>
            </a:r>
            <a:r>
              <a:rPr lang="el-GR" dirty="0">
                <a:effectLst/>
                <a:ea typeface="Times New Roman"/>
                <a:cs typeface="Times New Roman"/>
              </a:rPr>
              <a:t>	 </a:t>
            </a:r>
            <a:r>
              <a:rPr lang="en-US" dirty="0">
                <a:effectLst/>
                <a:ea typeface="Times New Roman"/>
                <a:cs typeface="Times New Roman"/>
              </a:rPr>
              <a:t>O</a:t>
            </a:r>
            <a:r>
              <a:rPr lang="el-GR" dirty="0">
                <a:effectLst/>
                <a:ea typeface="Times New Roman"/>
                <a:cs typeface="Times New Roman"/>
              </a:rPr>
              <a:t>ι </a:t>
            </a:r>
            <a:r>
              <a:rPr lang="el-GR" b="1" dirty="0">
                <a:effectLst/>
                <a:ea typeface="Times New Roman"/>
                <a:cs typeface="Times New Roman"/>
              </a:rPr>
              <a:t>δομές ή οργανίδια</a:t>
            </a:r>
            <a:r>
              <a:rPr lang="el-GR" dirty="0">
                <a:effectLst/>
                <a:ea typeface="Times New Roman"/>
                <a:cs typeface="Times New Roman"/>
              </a:rPr>
              <a:t> διασπώνται στα μεγάλα συστατικά μόρια από τα οποία αυτά είναι φτιαγμένα. Αυτά τα μεγάλα συστατικά μόρια ονομάζονται </a:t>
            </a:r>
            <a:r>
              <a:rPr lang="el-GR" b="1" dirty="0" err="1">
                <a:effectLst/>
                <a:ea typeface="Times New Roman"/>
                <a:cs typeface="Times New Roman"/>
              </a:rPr>
              <a:t>μακρομόρια</a:t>
            </a:r>
            <a:r>
              <a:rPr lang="el-GR" dirty="0">
                <a:effectLst/>
                <a:ea typeface="Times New Roman"/>
                <a:cs typeface="Times New Roman"/>
              </a:rPr>
              <a:t> (δηλ. μεγάλα μόρια). </a:t>
            </a:r>
            <a:endParaRPr lang="el-GR" dirty="0">
              <a:effectLst/>
              <a:ea typeface="Calibri"/>
              <a:cs typeface="Times New Roman"/>
            </a:endParaRPr>
          </a:p>
          <a:p>
            <a:pPr algn="just">
              <a:lnSpc>
                <a:spcPct val="115000"/>
              </a:lnSpc>
              <a:spcAft>
                <a:spcPts val="0"/>
              </a:spcAft>
              <a:tabLst>
                <a:tab pos="270510" algn="l"/>
              </a:tabLst>
            </a:pPr>
            <a:r>
              <a:rPr lang="el-GR" dirty="0">
                <a:effectLst/>
                <a:ea typeface="Times New Roman"/>
                <a:cs typeface="Times New Roman"/>
              </a:rPr>
              <a:t> </a:t>
            </a:r>
            <a:endParaRPr lang="el-GR" dirty="0">
              <a:effectLst/>
              <a:ea typeface="Calibri"/>
              <a:cs typeface="Times New Roman"/>
            </a:endParaRPr>
          </a:p>
          <a:p>
            <a:pPr algn="just">
              <a:lnSpc>
                <a:spcPct val="115000"/>
              </a:lnSpc>
              <a:spcAft>
                <a:spcPts val="0"/>
              </a:spcAft>
            </a:pPr>
            <a:r>
              <a:rPr lang="el-GR" dirty="0">
                <a:effectLst/>
                <a:ea typeface="Times New Roman"/>
                <a:cs typeface="Times New Roman"/>
              </a:rPr>
              <a:t>Η διαδικασία με την οποία η τροφή διασπάται σε </a:t>
            </a:r>
            <a:r>
              <a:rPr lang="el-GR" dirty="0" err="1">
                <a:effectLst/>
                <a:ea typeface="Times New Roman"/>
                <a:cs typeface="Times New Roman"/>
              </a:rPr>
              <a:t>μακρομόρια</a:t>
            </a:r>
            <a:r>
              <a:rPr lang="el-GR" dirty="0">
                <a:effectLst/>
                <a:ea typeface="Times New Roman"/>
                <a:cs typeface="Times New Roman"/>
              </a:rPr>
              <a:t>, μέσω των κινήσεων που γίνονται από τον γαστρεντερικό σωλήνα (στοματική κοιλότητα – φάρυγγας – οισοφάγος – στομάχι – λεπτό έντερο), ονομάζεται </a:t>
            </a:r>
            <a:r>
              <a:rPr lang="el-GR" b="1" dirty="0">
                <a:effectLst/>
                <a:ea typeface="Times New Roman"/>
                <a:cs typeface="Times New Roman"/>
              </a:rPr>
              <a:t>μηχανική πέψη</a:t>
            </a:r>
            <a:r>
              <a:rPr lang="el-GR" dirty="0">
                <a:effectLst/>
                <a:ea typeface="Times New Roman"/>
                <a:cs typeface="Times New Roman"/>
              </a:rPr>
              <a:t>. </a:t>
            </a:r>
            <a:endParaRPr lang="el-GR" dirty="0">
              <a:effectLst/>
              <a:ea typeface="Calibri"/>
              <a:cs typeface="Times New Roman"/>
            </a:endParaRPr>
          </a:p>
        </p:txBody>
      </p:sp>
    </p:spTree>
    <p:extLst>
      <p:ext uri="{BB962C8B-B14F-4D97-AF65-F5344CB8AC3E}">
        <p14:creationId xmlns:p14="http://schemas.microsoft.com/office/powerpoint/2010/main" val="4003681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4704"/>
            <a:ext cx="9036496" cy="5400600"/>
          </a:xfrm>
          <a:prstGeom prst="rect">
            <a:avLst/>
          </a:prstGeom>
          <a:ln/>
        </p:spPr>
        <p:style>
          <a:lnRef idx="2">
            <a:schemeClr val="accent6"/>
          </a:lnRef>
          <a:fillRef idx="1">
            <a:schemeClr val="lt1"/>
          </a:fillRef>
          <a:effectRef idx="0">
            <a:schemeClr val="accent6"/>
          </a:effectRef>
          <a:fontRef idx="minor">
            <a:schemeClr val="dk1"/>
          </a:fontRef>
        </p:style>
      </p:pic>
      <p:sp>
        <p:nvSpPr>
          <p:cNvPr id="6" name="Text Box 160"/>
          <p:cNvSpPr txBox="1"/>
          <p:nvPr/>
        </p:nvSpPr>
        <p:spPr>
          <a:xfrm>
            <a:off x="6588224" y="1268760"/>
            <a:ext cx="2592288" cy="42849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000" b="1" dirty="0" smtClean="0">
                <a:solidFill>
                  <a:srgbClr val="FF0000"/>
                </a:solidFill>
                <a:effectLst/>
                <a:ea typeface="Calibri"/>
                <a:cs typeface="Times New Roman"/>
              </a:rPr>
              <a:t>O </a:t>
            </a:r>
            <a:r>
              <a:rPr lang="el-GR" sz="2000" b="1" dirty="0">
                <a:solidFill>
                  <a:srgbClr val="FF0000"/>
                </a:solidFill>
                <a:ea typeface="Calibri"/>
                <a:cs typeface="Times New Roman"/>
              </a:rPr>
              <a:t>μ</a:t>
            </a:r>
            <a:r>
              <a:rPr lang="el-GR" sz="2000" b="1" dirty="0" smtClean="0">
                <a:solidFill>
                  <a:srgbClr val="FF0000"/>
                </a:solidFill>
                <a:effectLst/>
                <a:ea typeface="Calibri"/>
                <a:cs typeface="Times New Roman"/>
              </a:rPr>
              <a:t>υϊκός </a:t>
            </a:r>
            <a:r>
              <a:rPr lang="el-GR" sz="2000" b="1" dirty="0">
                <a:solidFill>
                  <a:srgbClr val="FF0000"/>
                </a:solidFill>
                <a:effectLst/>
                <a:ea typeface="Calibri"/>
                <a:cs typeface="Times New Roman"/>
              </a:rPr>
              <a:t>χιτώνας</a:t>
            </a:r>
          </a:p>
        </p:txBody>
      </p:sp>
      <p:sp>
        <p:nvSpPr>
          <p:cNvPr id="7" name="Text Box 160"/>
          <p:cNvSpPr txBox="1"/>
          <p:nvPr/>
        </p:nvSpPr>
        <p:spPr>
          <a:xfrm>
            <a:off x="6588224" y="1628800"/>
            <a:ext cx="2592288" cy="42849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000" b="1" dirty="0" smtClean="0">
                <a:solidFill>
                  <a:srgbClr val="FF0000"/>
                </a:solidFill>
                <a:effectLst/>
                <a:ea typeface="Calibri"/>
                <a:cs typeface="Times New Roman"/>
              </a:rPr>
              <a:t>O </a:t>
            </a:r>
            <a:r>
              <a:rPr lang="el-GR" sz="2000" b="1" dirty="0" smtClean="0">
                <a:solidFill>
                  <a:srgbClr val="FF0000"/>
                </a:solidFill>
                <a:effectLst/>
                <a:ea typeface="Calibri"/>
                <a:cs typeface="Times New Roman"/>
              </a:rPr>
              <a:t>βλεννογόνος</a:t>
            </a:r>
            <a:endParaRPr lang="el-GR" sz="2000" b="1" dirty="0">
              <a:solidFill>
                <a:srgbClr val="FF0000"/>
              </a:solidFill>
              <a:effectLst/>
              <a:ea typeface="Calibri"/>
              <a:cs typeface="Times New Roman"/>
            </a:endParaRPr>
          </a:p>
        </p:txBody>
      </p:sp>
    </p:spTree>
    <p:extLst>
      <p:ext uri="{BB962C8B-B14F-4D97-AF65-F5344CB8AC3E}">
        <p14:creationId xmlns:p14="http://schemas.microsoft.com/office/powerpoint/2010/main" val="3197782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80539409"/>
              </p:ext>
            </p:extLst>
          </p:nvPr>
        </p:nvGraphicFramePr>
        <p:xfrm>
          <a:off x="827584" y="2636911"/>
          <a:ext cx="7488832" cy="3020634"/>
        </p:xfrm>
        <a:graphic>
          <a:graphicData uri="http://schemas.openxmlformats.org/drawingml/2006/table">
            <a:tbl>
              <a:tblPr firstRow="1" firstCol="1" bandRow="1"/>
              <a:tblGrid>
                <a:gridCol w="701487"/>
                <a:gridCol w="2923581"/>
                <a:gridCol w="3863764"/>
              </a:tblGrid>
              <a:tr h="702078">
                <a:tc>
                  <a:txBody>
                    <a:bodyPr/>
                    <a:lstStyle/>
                    <a:p>
                      <a:pPr algn="ctr">
                        <a:lnSpc>
                          <a:spcPct val="150000"/>
                        </a:lnSpc>
                        <a:spcAft>
                          <a:spcPts val="0"/>
                        </a:spcAft>
                      </a:pPr>
                      <a:r>
                        <a:rPr lang="el-GR" sz="2000" b="1" dirty="0">
                          <a:solidFill>
                            <a:srgbClr val="000000"/>
                          </a:solidFill>
                          <a:effectLst/>
                          <a:latin typeface="Arial"/>
                          <a:ea typeface="Calibri"/>
                          <a:cs typeface="Times New Roman"/>
                        </a:rPr>
                        <a:t>Α/Α</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l-GR" sz="2000" b="1" dirty="0">
                          <a:solidFill>
                            <a:srgbClr val="000000"/>
                          </a:solidFill>
                          <a:effectLst/>
                          <a:latin typeface="Arial"/>
                          <a:ea typeface="Calibri"/>
                          <a:cs typeface="Times New Roman"/>
                        </a:rPr>
                        <a:t>Γαστρεντερικός σωλήνας</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l-GR" sz="2000" b="1" dirty="0">
                          <a:solidFill>
                            <a:srgbClr val="000000"/>
                          </a:solidFill>
                          <a:effectLst/>
                          <a:latin typeface="Arial"/>
                          <a:ea typeface="Calibri"/>
                          <a:cs typeface="Times New Roman"/>
                        </a:rPr>
                        <a:t>Μοντέλο γαστρεντερικού σωλήνα</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702078">
                <a:tc>
                  <a:txBody>
                    <a:bodyPr/>
                    <a:lstStyle/>
                    <a:p>
                      <a:pPr algn="ctr">
                        <a:lnSpc>
                          <a:spcPct val="150000"/>
                        </a:lnSpc>
                        <a:spcAft>
                          <a:spcPts val="0"/>
                        </a:spcAft>
                      </a:pPr>
                      <a:r>
                        <a:rPr lang="el-GR" sz="2000" b="1">
                          <a:solidFill>
                            <a:srgbClr val="000000"/>
                          </a:solidFill>
                          <a:effectLst/>
                          <a:latin typeface="Arial"/>
                          <a:ea typeface="Calibri"/>
                          <a:cs typeface="Times New Roman"/>
                        </a:rPr>
                        <a:t>1.</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50000"/>
                        </a:lnSpc>
                        <a:spcAft>
                          <a:spcPts val="0"/>
                        </a:spcAft>
                      </a:pPr>
                      <a:r>
                        <a:rPr lang="el-GR" sz="2000" dirty="0">
                          <a:solidFill>
                            <a:srgbClr val="000000"/>
                          </a:solidFill>
                          <a:effectLst/>
                          <a:latin typeface="Arial"/>
                          <a:ea typeface="Calibri"/>
                          <a:cs typeface="Times New Roman"/>
                        </a:rPr>
                        <a:t> </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l-GR" sz="2000" dirty="0">
                          <a:solidFill>
                            <a:srgbClr val="000000"/>
                          </a:solidFill>
                          <a:effectLst/>
                          <a:latin typeface="Arial"/>
                          <a:ea typeface="Calibri"/>
                          <a:cs typeface="Times New Roman"/>
                        </a:rPr>
                        <a:t>Κάλτσα </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02078">
                <a:tc>
                  <a:txBody>
                    <a:bodyPr/>
                    <a:lstStyle/>
                    <a:p>
                      <a:pPr algn="ctr">
                        <a:lnSpc>
                          <a:spcPct val="150000"/>
                        </a:lnSpc>
                        <a:spcAft>
                          <a:spcPts val="0"/>
                        </a:spcAft>
                      </a:pPr>
                      <a:r>
                        <a:rPr lang="el-GR" sz="2000" b="1">
                          <a:solidFill>
                            <a:srgbClr val="000000"/>
                          </a:solidFill>
                          <a:effectLst/>
                          <a:latin typeface="Arial"/>
                          <a:ea typeface="Calibri"/>
                          <a:cs typeface="Times New Roman"/>
                        </a:rPr>
                        <a:t>2.</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50000"/>
                        </a:lnSpc>
                        <a:spcAft>
                          <a:spcPts val="0"/>
                        </a:spcAft>
                      </a:pPr>
                      <a:r>
                        <a:rPr lang="en-US" sz="2000">
                          <a:solidFill>
                            <a:srgbClr val="000000"/>
                          </a:solidFill>
                          <a:effectLst/>
                          <a:latin typeface="Arial"/>
                          <a:ea typeface="Calibri"/>
                          <a:cs typeface="Times New Roman"/>
                        </a:rPr>
                        <a:t>T</a:t>
                      </a:r>
                      <a:r>
                        <a:rPr lang="el-GR" sz="2000">
                          <a:solidFill>
                            <a:srgbClr val="000000"/>
                          </a:solidFill>
                          <a:effectLst/>
                          <a:latin typeface="Arial"/>
                          <a:ea typeface="Calibri"/>
                          <a:cs typeface="Times New Roman"/>
                        </a:rPr>
                        <a:t>ροφή (βλωμός)</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02078">
                <a:tc>
                  <a:txBody>
                    <a:bodyPr/>
                    <a:lstStyle/>
                    <a:p>
                      <a:pPr algn="ctr">
                        <a:lnSpc>
                          <a:spcPct val="150000"/>
                        </a:lnSpc>
                        <a:spcAft>
                          <a:spcPts val="0"/>
                        </a:spcAft>
                      </a:pPr>
                      <a:r>
                        <a:rPr lang="el-GR" sz="2000" b="1">
                          <a:solidFill>
                            <a:srgbClr val="000000"/>
                          </a:solidFill>
                          <a:effectLst/>
                          <a:latin typeface="Arial"/>
                          <a:ea typeface="Calibri"/>
                          <a:cs typeface="Times New Roman"/>
                        </a:rPr>
                        <a:t>3.</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lnSpc>
                          <a:spcPct val="150000"/>
                        </a:lnSpc>
                        <a:spcAft>
                          <a:spcPts val="0"/>
                        </a:spcAft>
                      </a:pPr>
                      <a:r>
                        <a:rPr lang="el-GR" sz="2000" dirty="0">
                          <a:solidFill>
                            <a:srgbClr val="000000"/>
                          </a:solidFill>
                          <a:effectLst/>
                          <a:latin typeface="Arial"/>
                          <a:ea typeface="Calibri"/>
                          <a:cs typeface="Times New Roman"/>
                        </a:rPr>
                        <a:t> </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l-GR" sz="2000" dirty="0">
                          <a:solidFill>
                            <a:srgbClr val="000000"/>
                          </a:solidFill>
                          <a:effectLst/>
                          <a:latin typeface="Arial"/>
                          <a:ea typeface="Calibri"/>
                          <a:cs typeface="Times New Roman"/>
                        </a:rPr>
                        <a:t>Χέρι που σφίγγει ρυθμικά</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4" name="Rectangle 3"/>
          <p:cNvSpPr/>
          <p:nvPr/>
        </p:nvSpPr>
        <p:spPr>
          <a:xfrm>
            <a:off x="1619672" y="1340768"/>
            <a:ext cx="5853269" cy="461665"/>
          </a:xfrm>
          <a:prstGeom prst="rect">
            <a:avLst/>
          </a:prstGeom>
        </p:spPr>
        <p:txBody>
          <a:bodyPr wrap="none">
            <a:spAutoFit/>
          </a:bodyPr>
          <a:lstStyle/>
          <a:p>
            <a:r>
              <a:rPr lang="el-GR" sz="2400" dirty="0"/>
              <a:t>βλεννογόνος χιτώνας, μπάλα, μυϊκός χιτώνας</a:t>
            </a:r>
          </a:p>
        </p:txBody>
      </p:sp>
      <p:sp>
        <p:nvSpPr>
          <p:cNvPr id="2" name="Rectangle 1"/>
          <p:cNvSpPr/>
          <p:nvPr/>
        </p:nvSpPr>
        <p:spPr>
          <a:xfrm>
            <a:off x="1691680" y="3717032"/>
            <a:ext cx="2563522" cy="369332"/>
          </a:xfrm>
          <a:prstGeom prst="rect">
            <a:avLst/>
          </a:prstGeom>
        </p:spPr>
        <p:txBody>
          <a:bodyPr wrap="none">
            <a:spAutoFit/>
          </a:bodyPr>
          <a:lstStyle/>
          <a:p>
            <a:r>
              <a:rPr lang="el-GR" b="1" dirty="0">
                <a:solidFill>
                  <a:srgbClr val="FF0000"/>
                </a:solidFill>
                <a:latin typeface="Arial"/>
                <a:ea typeface="Calibri"/>
                <a:cs typeface="Times New Roman"/>
              </a:rPr>
              <a:t>βλεννογόνος χιτώνας</a:t>
            </a:r>
            <a:endParaRPr lang="el-GR" dirty="0"/>
          </a:p>
        </p:txBody>
      </p:sp>
      <p:sp>
        <p:nvSpPr>
          <p:cNvPr id="5" name="Rectangle 4"/>
          <p:cNvSpPr/>
          <p:nvPr/>
        </p:nvSpPr>
        <p:spPr>
          <a:xfrm>
            <a:off x="5617702" y="4361329"/>
            <a:ext cx="970522" cy="507831"/>
          </a:xfrm>
          <a:prstGeom prst="rect">
            <a:avLst/>
          </a:prstGeom>
        </p:spPr>
        <p:txBody>
          <a:bodyPr wrap="none">
            <a:spAutoFit/>
          </a:bodyPr>
          <a:lstStyle/>
          <a:p>
            <a:pPr algn="ctr">
              <a:lnSpc>
                <a:spcPct val="150000"/>
              </a:lnSpc>
              <a:spcAft>
                <a:spcPts val="0"/>
              </a:spcAft>
            </a:pPr>
            <a:r>
              <a:rPr lang="el-GR" b="1" dirty="0">
                <a:solidFill>
                  <a:srgbClr val="FF0000"/>
                </a:solidFill>
                <a:latin typeface="Arial"/>
                <a:ea typeface="Calibri"/>
                <a:cs typeface="Times New Roman"/>
              </a:rPr>
              <a:t>μπάλα</a:t>
            </a:r>
            <a:r>
              <a:rPr lang="el-GR" dirty="0">
                <a:solidFill>
                  <a:srgbClr val="000000"/>
                </a:solidFill>
                <a:latin typeface="Arial"/>
                <a:ea typeface="Calibri"/>
                <a:cs typeface="Times New Roman"/>
              </a:rPr>
              <a:t> </a:t>
            </a:r>
            <a:endParaRPr lang="el-GR" dirty="0">
              <a:ea typeface="Calibri"/>
              <a:cs typeface="Times New Roman"/>
            </a:endParaRPr>
          </a:p>
        </p:txBody>
      </p:sp>
      <p:sp>
        <p:nvSpPr>
          <p:cNvPr id="6" name="Rectangle 5"/>
          <p:cNvSpPr/>
          <p:nvPr/>
        </p:nvSpPr>
        <p:spPr>
          <a:xfrm>
            <a:off x="2123728" y="5147900"/>
            <a:ext cx="1850507" cy="369332"/>
          </a:xfrm>
          <a:prstGeom prst="rect">
            <a:avLst/>
          </a:prstGeom>
        </p:spPr>
        <p:txBody>
          <a:bodyPr wrap="none">
            <a:spAutoFit/>
          </a:bodyPr>
          <a:lstStyle/>
          <a:p>
            <a:r>
              <a:rPr lang="el-GR" b="1" dirty="0">
                <a:solidFill>
                  <a:srgbClr val="FF0000"/>
                </a:solidFill>
                <a:latin typeface="Arial"/>
                <a:ea typeface="Calibri"/>
                <a:cs typeface="Times New Roman"/>
              </a:rPr>
              <a:t>μυϊκός χιτώνας</a:t>
            </a:r>
            <a:endParaRPr lang="el-GR" dirty="0"/>
          </a:p>
        </p:txBody>
      </p:sp>
    </p:spTree>
    <p:extLst>
      <p:ext uri="{BB962C8B-B14F-4D97-AF65-F5344CB8AC3E}">
        <p14:creationId xmlns:p14="http://schemas.microsoft.com/office/powerpoint/2010/main" val="2791987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p:spPr>
        <p:txBody>
          <a:bodyPr>
            <a:normAutofit fontScale="90000"/>
          </a:bodyPr>
          <a:lstStyle/>
          <a:p>
            <a:r>
              <a:rPr lang="el-GR" dirty="0"/>
              <a:t>Μελετώντας τη στοματική κοιλότητα</a:t>
            </a:r>
          </a:p>
        </p:txBody>
      </p:sp>
      <p:sp>
        <p:nvSpPr>
          <p:cNvPr id="5" name="Rectangle 4"/>
          <p:cNvSpPr/>
          <p:nvPr/>
        </p:nvSpPr>
        <p:spPr>
          <a:xfrm>
            <a:off x="323528" y="980728"/>
            <a:ext cx="8496944" cy="1015663"/>
          </a:xfrm>
          <a:prstGeom prst="rect">
            <a:avLst/>
          </a:prstGeom>
        </p:spPr>
        <p:txBody>
          <a:bodyPr wrap="square">
            <a:spAutoFit/>
          </a:bodyPr>
          <a:lstStyle/>
          <a:p>
            <a:r>
              <a:rPr lang="el-GR" sz="2000" dirty="0"/>
              <a:t>Να συμπληρώσετε τις ενδείξεις, χρησιμοποιώντας τις πιο κάτω έννοιες που σας δίνονται με αλφαβητική σειρά: αμυγδαλή, γλώσσα, δόντια, σταφυλή, υπερώα (ουρανίσκος).</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88840"/>
            <a:ext cx="5400600" cy="4752528"/>
          </a:xfrm>
          <a:prstGeom prst="rect">
            <a:avLst/>
          </a:prstGeom>
          <a:noFill/>
          <a:ln>
            <a:noFill/>
          </a:ln>
        </p:spPr>
      </p:pic>
      <p:sp>
        <p:nvSpPr>
          <p:cNvPr id="7" name="Rectangle 6"/>
          <p:cNvSpPr/>
          <p:nvPr/>
        </p:nvSpPr>
        <p:spPr>
          <a:xfrm>
            <a:off x="5652843" y="4328102"/>
            <a:ext cx="1151405" cy="369332"/>
          </a:xfrm>
          <a:prstGeom prst="rect">
            <a:avLst/>
          </a:prstGeom>
        </p:spPr>
        <p:txBody>
          <a:bodyPr wrap="none">
            <a:spAutoFit/>
          </a:bodyPr>
          <a:lstStyle/>
          <a:p>
            <a:r>
              <a:rPr lang="el-GR" dirty="0"/>
              <a:t>αμυγδαλή</a:t>
            </a:r>
          </a:p>
        </p:txBody>
      </p:sp>
      <p:sp>
        <p:nvSpPr>
          <p:cNvPr id="8" name="Rectangle 7"/>
          <p:cNvSpPr/>
          <p:nvPr/>
        </p:nvSpPr>
        <p:spPr>
          <a:xfrm>
            <a:off x="5721585" y="5589240"/>
            <a:ext cx="924677" cy="369332"/>
          </a:xfrm>
          <a:prstGeom prst="rect">
            <a:avLst/>
          </a:prstGeom>
        </p:spPr>
        <p:txBody>
          <a:bodyPr wrap="none">
            <a:spAutoFit/>
          </a:bodyPr>
          <a:lstStyle/>
          <a:p>
            <a:r>
              <a:rPr lang="el-GR" dirty="0"/>
              <a:t>γλώσσα</a:t>
            </a:r>
          </a:p>
        </p:txBody>
      </p:sp>
      <p:sp>
        <p:nvSpPr>
          <p:cNvPr id="9" name="Rectangle 8"/>
          <p:cNvSpPr/>
          <p:nvPr/>
        </p:nvSpPr>
        <p:spPr>
          <a:xfrm>
            <a:off x="5754230" y="4990029"/>
            <a:ext cx="817596" cy="369332"/>
          </a:xfrm>
          <a:prstGeom prst="rect">
            <a:avLst/>
          </a:prstGeom>
        </p:spPr>
        <p:txBody>
          <a:bodyPr wrap="none">
            <a:spAutoFit/>
          </a:bodyPr>
          <a:lstStyle/>
          <a:p>
            <a:r>
              <a:rPr lang="el-GR" dirty="0"/>
              <a:t>δόντια</a:t>
            </a:r>
          </a:p>
        </p:txBody>
      </p:sp>
      <p:sp>
        <p:nvSpPr>
          <p:cNvPr id="10" name="Rectangle 9"/>
          <p:cNvSpPr/>
          <p:nvPr/>
        </p:nvSpPr>
        <p:spPr>
          <a:xfrm>
            <a:off x="5701573" y="3603459"/>
            <a:ext cx="1030667" cy="369332"/>
          </a:xfrm>
          <a:prstGeom prst="rect">
            <a:avLst/>
          </a:prstGeom>
        </p:spPr>
        <p:txBody>
          <a:bodyPr wrap="none">
            <a:spAutoFit/>
          </a:bodyPr>
          <a:lstStyle/>
          <a:p>
            <a:r>
              <a:rPr lang="el-GR" dirty="0"/>
              <a:t>σταφυλή</a:t>
            </a:r>
          </a:p>
        </p:txBody>
      </p:sp>
      <p:sp>
        <p:nvSpPr>
          <p:cNvPr id="11" name="Rectangle 10"/>
          <p:cNvSpPr/>
          <p:nvPr/>
        </p:nvSpPr>
        <p:spPr>
          <a:xfrm>
            <a:off x="5494170" y="2722775"/>
            <a:ext cx="1512247" cy="646331"/>
          </a:xfrm>
          <a:prstGeom prst="rect">
            <a:avLst/>
          </a:prstGeom>
        </p:spPr>
        <p:txBody>
          <a:bodyPr wrap="square">
            <a:spAutoFit/>
          </a:bodyPr>
          <a:lstStyle/>
          <a:p>
            <a:pPr algn="ctr"/>
            <a:r>
              <a:rPr lang="el-GR" dirty="0"/>
              <a:t>υπερώα (ουρανίσκος</a:t>
            </a:r>
            <a:r>
              <a:rPr lang="el-GR" dirty="0" smtClean="0"/>
              <a:t>)</a:t>
            </a:r>
            <a:endParaRPr lang="el-GR" dirty="0"/>
          </a:p>
        </p:txBody>
      </p:sp>
    </p:spTree>
    <p:extLst>
      <p:ext uri="{BB962C8B-B14F-4D97-AF65-F5344CB8AC3E}">
        <p14:creationId xmlns:p14="http://schemas.microsoft.com/office/powerpoint/2010/main" val="118889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2200</TotalTime>
  <Words>3940</Words>
  <Application>Microsoft Office PowerPoint</Application>
  <PresentationFormat>Προβολή στην οθόνη (4:3)</PresentationFormat>
  <Paragraphs>505</Paragraphs>
  <Slides>67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67</vt:i4>
      </vt:variant>
    </vt:vector>
  </HeadingPairs>
  <TitlesOfParts>
    <vt:vector size="74" baseType="lpstr">
      <vt:lpstr>Arial</vt:lpstr>
      <vt:lpstr>Arial,Bold</vt:lpstr>
      <vt:lpstr>Calibri</vt:lpstr>
      <vt:lpstr>Cambria</vt:lpstr>
      <vt:lpstr>Symbol</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Μελετώντας τη στοματική κοιλότητα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Πεπτικό σύστημα</dc:title>
  <dc:creator>Student</dc:creator>
  <cp:lastModifiedBy>prokopis kalli</cp:lastModifiedBy>
  <cp:revision>111</cp:revision>
  <dcterms:created xsi:type="dcterms:W3CDTF">2013-10-25T04:58:36Z</dcterms:created>
  <dcterms:modified xsi:type="dcterms:W3CDTF">2020-03-22T11:30:23Z</dcterms:modified>
</cp:coreProperties>
</file>