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44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449" r:id="rId20"/>
    <p:sldId id="450" r:id="rId21"/>
    <p:sldId id="451" r:id="rId22"/>
    <p:sldId id="452" r:id="rId23"/>
    <p:sldId id="281" r:id="rId24"/>
    <p:sldId id="282" r:id="rId25"/>
    <p:sldId id="425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6EE"/>
    <a:srgbClr val="E5F3F7"/>
    <a:srgbClr val="DCEFF4"/>
    <a:srgbClr val="CAE6EE"/>
    <a:srgbClr val="A7D6E3"/>
    <a:srgbClr val="FF4747"/>
    <a:srgbClr val="E4E4E4"/>
    <a:srgbClr val="FFFF93"/>
    <a:srgbClr val="FFFF4B"/>
    <a:srgbClr val="FFE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EFBB8-A247-47CD-BCA3-3427267CBE94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F0995-E9DB-4E08-8BC0-F3183A9F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91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4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5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5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9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4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2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2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6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5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7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3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9548-10DF-41BA-B942-F5BF472514C1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DCAE1-FCC4-4C88-9B46-782915424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1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57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971"/>
            <a:ext cx="9180512" cy="684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4046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     Σκελετός κεφαλής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1124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     Σκελετός θώρακα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17008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     Σκελετός </a:t>
            </a:r>
          </a:p>
          <a:p>
            <a:r>
              <a:rPr lang="el-GR" b="1" dirty="0" err="1"/>
              <a:t>ανω</a:t>
            </a:r>
            <a:r>
              <a:rPr lang="el-GR" b="1" dirty="0"/>
              <a:t> άκρων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40770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     Σκελετός σπονδυλικής </a:t>
            </a:r>
          </a:p>
          <a:p>
            <a:r>
              <a:rPr lang="el-GR" b="1" dirty="0"/>
              <a:t>    στήλης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49411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     Σκελετός κάτω άκρων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41397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       Σκελετός </a:t>
            </a:r>
          </a:p>
          <a:p>
            <a:r>
              <a:rPr lang="el-GR" b="1" dirty="0"/>
              <a:t>        λεκάνης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683404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     Σκελετός </a:t>
            </a:r>
          </a:p>
          <a:p>
            <a:r>
              <a:rPr lang="el-GR" b="1" dirty="0"/>
              <a:t>        ώμου</a:t>
            </a:r>
          </a:p>
        </p:txBody>
      </p:sp>
    </p:spTree>
    <p:extLst>
      <p:ext uri="{BB962C8B-B14F-4D97-AF65-F5344CB8AC3E}">
        <p14:creationId xmlns:p14="http://schemas.microsoft.com/office/powerpoint/2010/main" val="32652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" y="16023"/>
            <a:ext cx="9125543" cy="684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9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7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84482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Κερκίδα</a:t>
            </a:r>
          </a:p>
          <a:p>
            <a:pPr algn="ctr"/>
            <a:r>
              <a:rPr lang="el-GR" sz="2800" b="1" dirty="0"/>
              <a:t>Ωλένη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2978949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Κνήμη</a:t>
            </a:r>
          </a:p>
          <a:p>
            <a:pPr algn="ctr"/>
            <a:r>
              <a:rPr lang="el-GR" sz="2800" b="1" dirty="0"/>
              <a:t>περόνη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44371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Βραχιόνιο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564208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Μηριαίο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21136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Κλείδα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32658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Σπόνδυλοι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44899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Πλευρές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2113692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Οστά κρανίου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8224" y="32658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Ωμοπλάτη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4489956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Οστά λεκάνης</a:t>
            </a:r>
          </a:p>
        </p:txBody>
      </p:sp>
    </p:spTree>
    <p:extLst>
      <p:ext uri="{BB962C8B-B14F-4D97-AF65-F5344CB8AC3E}">
        <p14:creationId xmlns:p14="http://schemas.microsoft.com/office/powerpoint/2010/main" val="41000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2"/>
            <a:ext cx="9144000" cy="68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436312" y="3532657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Σκελετός κεφαλής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283168" y="266856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Εγκεφαλικό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396787" y="5435262"/>
            <a:ext cx="258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Προσωπικό </a:t>
            </a:r>
          </a:p>
        </p:txBody>
      </p:sp>
    </p:spTree>
    <p:extLst>
      <p:ext uri="{BB962C8B-B14F-4D97-AF65-F5344CB8AC3E}">
        <p14:creationId xmlns:p14="http://schemas.microsoft.com/office/powerpoint/2010/main" val="38141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746701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Μετωπιαίο </a:t>
            </a:r>
          </a:p>
          <a:p>
            <a:pPr algn="ctr"/>
            <a:r>
              <a:rPr lang="el-GR" sz="2800" b="1" dirty="0"/>
              <a:t>οστό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1700808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Βρεγματικά </a:t>
            </a:r>
          </a:p>
          <a:p>
            <a:pPr algn="ctr"/>
            <a:r>
              <a:rPr lang="el-GR" sz="2800" b="1" dirty="0"/>
              <a:t>οστά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2690917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Κροταφικά</a:t>
            </a:r>
          </a:p>
          <a:p>
            <a:pPr algn="ctr"/>
            <a:r>
              <a:rPr lang="el-GR" sz="2800" b="1" dirty="0"/>
              <a:t>οστά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419109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Ινιακό </a:t>
            </a:r>
          </a:p>
          <a:p>
            <a:pPr algn="ctr"/>
            <a:r>
              <a:rPr lang="el-GR" sz="2800" b="1" dirty="0"/>
              <a:t>οστό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400506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Ζυγωματικά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920" y="4635133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Άνω </a:t>
            </a:r>
          </a:p>
          <a:p>
            <a:pPr algn="ctr"/>
            <a:r>
              <a:rPr lang="el-GR" sz="2800" b="1" dirty="0"/>
              <a:t>γνάθος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5571237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Κάτω</a:t>
            </a:r>
          </a:p>
          <a:p>
            <a:pPr algn="ctr"/>
            <a:r>
              <a:rPr lang="el-GR" sz="2800" b="1" dirty="0"/>
              <a:t>γνάθος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26967" y="3429000"/>
            <a:ext cx="324036" cy="235826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47664" y="5787261"/>
            <a:ext cx="1656184" cy="9541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8.</a:t>
            </a:r>
          </a:p>
          <a:p>
            <a:endParaRPr lang="el-GR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63688" y="580526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Σφηνοειδές  </a:t>
            </a:r>
          </a:p>
          <a:p>
            <a:pPr algn="ctr"/>
            <a:r>
              <a:rPr lang="el-GR" sz="2800" b="1" dirty="0"/>
              <a:t>οστό</a:t>
            </a:r>
          </a:p>
        </p:txBody>
      </p:sp>
    </p:spTree>
    <p:extLst>
      <p:ext uri="{BB962C8B-B14F-4D97-AF65-F5344CB8AC3E}">
        <p14:creationId xmlns:p14="http://schemas.microsoft.com/office/powerpoint/2010/main" val="11431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99" y="0"/>
            <a:ext cx="91710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796952" y="3532657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Σκελετός κορμού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47964" y="565689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Θώρακας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219872" y="288458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Σπονδυλική στήλη</a:t>
            </a:r>
          </a:p>
        </p:txBody>
      </p:sp>
    </p:spTree>
    <p:extLst>
      <p:ext uri="{BB962C8B-B14F-4D97-AF65-F5344CB8AC3E}">
        <p14:creationId xmlns:p14="http://schemas.microsoft.com/office/powerpoint/2010/main" val="41124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3563888" y="1772816"/>
            <a:ext cx="49685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/>
          <p:cNvCxnSpPr/>
          <p:nvPr/>
        </p:nvCxnSpPr>
        <p:spPr>
          <a:xfrm>
            <a:off x="1691680" y="2132856"/>
            <a:ext cx="18722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1691680" y="4725144"/>
            <a:ext cx="68407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1691680" y="5157192"/>
            <a:ext cx="67687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1691680" y="5517232"/>
            <a:ext cx="18722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0"/>
            <a:ext cx="9125542" cy="68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148478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Αυχενικό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4290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Θωρακικό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52292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Οσφυϊκό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94928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Ιερό  </a:t>
            </a:r>
          </a:p>
        </p:txBody>
      </p:sp>
    </p:spTree>
    <p:extLst>
      <p:ext uri="{BB962C8B-B14F-4D97-AF65-F5344CB8AC3E}">
        <p14:creationId xmlns:p14="http://schemas.microsoft.com/office/powerpoint/2010/main" val="31960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" y="18296"/>
            <a:ext cx="9122754" cy="665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3752" y="2351782"/>
            <a:ext cx="44847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Αύξηση της θωρακικού κυρτώματος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6152" y="3789040"/>
            <a:ext cx="44847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Αύξηση της οσφυϊκού κυρτώματος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5301208"/>
            <a:ext cx="44847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Κάμψη της σπονδυλικής στήλης προς τα πλάγια</a:t>
            </a:r>
          </a:p>
        </p:txBody>
      </p:sp>
    </p:spTree>
    <p:extLst>
      <p:ext uri="{BB962C8B-B14F-4D97-AF65-F5344CB8AC3E}">
        <p14:creationId xmlns:p14="http://schemas.microsoft.com/office/powerpoint/2010/main" val="14131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>
          <a:xfrm>
            <a:off x="216024" y="34142"/>
            <a:ext cx="8748464" cy="6006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15659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   Κύφωση               Λόρδωση                  Σκολίωση            </a:t>
            </a:r>
          </a:p>
        </p:txBody>
      </p:sp>
    </p:spTree>
    <p:extLst>
      <p:ext uri="{BB962C8B-B14F-4D97-AF65-F5344CB8AC3E}">
        <p14:creationId xmlns:p14="http://schemas.microsoft.com/office/powerpoint/2010/main" val="1659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78" t="3800" r="3122" b="2751"/>
          <a:stretch/>
        </p:blipFill>
        <p:spPr>
          <a:xfrm>
            <a:off x="2411760" y="1988840"/>
            <a:ext cx="3173160" cy="4712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98072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            </a:t>
            </a:r>
            <a:r>
              <a:rPr lang="el-GR" sz="3200" b="1" dirty="0" smtClean="0"/>
              <a:t>                  </a:t>
            </a:r>
            <a:r>
              <a:rPr lang="el-GR" sz="3200" b="1" dirty="0"/>
              <a:t>Ερειστικό  </a:t>
            </a:r>
          </a:p>
        </p:txBody>
      </p:sp>
    </p:spTree>
    <p:extLst>
      <p:ext uri="{BB962C8B-B14F-4D97-AF65-F5344CB8AC3E}">
        <p14:creationId xmlns:p14="http://schemas.microsoft.com/office/powerpoint/2010/main" val="3012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7" y="0"/>
            <a:ext cx="9134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9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40"/>
            <a:ext cx="9133488" cy="68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7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860248" y="3532657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Σκελετός άκρων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95236" y="248854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Άνω άκρα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95937" y="5188840"/>
            <a:ext cx="280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Κάτω άκρα</a:t>
            </a:r>
          </a:p>
        </p:txBody>
      </p:sp>
    </p:spTree>
    <p:extLst>
      <p:ext uri="{BB962C8B-B14F-4D97-AF65-F5344CB8AC3E}">
        <p14:creationId xmlns:p14="http://schemas.microsoft.com/office/powerpoint/2010/main" val="16148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" y="0"/>
            <a:ext cx="91248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047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7" y="764704"/>
            <a:ext cx="8760973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  Φυσιολογική καμάρα              Πλατυποδία</a:t>
            </a:r>
          </a:p>
        </p:txBody>
      </p:sp>
    </p:spTree>
    <p:extLst>
      <p:ext uri="{BB962C8B-B14F-4D97-AF65-F5344CB8AC3E}">
        <p14:creationId xmlns:p14="http://schemas.microsoft.com/office/powerpoint/2010/main" val="230186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036496" cy="686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-27384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/>
              <a:t>3.3.7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476672"/>
            <a:ext cx="273630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1. Ωμική ζώνη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476672"/>
            <a:ext cx="273630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2. Πυελική ζώνη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4191471"/>
            <a:ext cx="273630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3. Άκρο χέρι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3327375"/>
            <a:ext cx="288032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1. Άκρο πόδι</a:t>
            </a:r>
          </a:p>
        </p:txBody>
      </p:sp>
    </p:spTree>
    <p:extLst>
      <p:ext uri="{BB962C8B-B14F-4D97-AF65-F5344CB8AC3E}">
        <p14:creationId xmlns:p14="http://schemas.microsoft.com/office/powerpoint/2010/main" val="16393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505"/>
            <a:ext cx="9144001" cy="651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492896"/>
            <a:ext cx="8712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α. Στηρίζει το σώμα μας και καθορίζει το σχήμα του.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212976"/>
            <a:ext cx="8712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β. Εκτελεί κινήσεις σε συνεργασία με το μυϊκό σύστημα.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933056"/>
            <a:ext cx="8712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γ. Είναι αποθήκη ανόργανων </a:t>
            </a:r>
            <a:r>
              <a:rPr lang="el-GR" sz="2800" b="1" dirty="0" smtClean="0"/>
              <a:t>αλάτων.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653136"/>
            <a:ext cx="8712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δ. Προστατεύει ευαίσθητα (ευπαθή) όργανα μας.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248364"/>
            <a:ext cx="87129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ε. Είναι αιμοποιητικό όργανο (παράγει τα κύτταρα του αίματος).</a:t>
            </a:r>
          </a:p>
        </p:txBody>
      </p:sp>
    </p:spTree>
    <p:extLst>
      <p:ext uri="{BB962C8B-B14F-4D97-AF65-F5344CB8AC3E}">
        <p14:creationId xmlns:p14="http://schemas.microsoft.com/office/powerpoint/2010/main" val="32308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" y="20624"/>
            <a:ext cx="9160310" cy="68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11055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κεφαλής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2352" y="17728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θώρακα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1568" y="2473732"/>
            <a:ext cx="209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άνω άκρων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436510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Σπονδυλικής </a:t>
            </a:r>
          </a:p>
          <a:p>
            <a:r>
              <a:rPr lang="el-GR" sz="2400" b="1" dirty="0"/>
              <a:t>στήλης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936" y="548761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κάτω άκρων</a:t>
            </a:r>
          </a:p>
        </p:txBody>
      </p:sp>
    </p:spTree>
    <p:extLst>
      <p:ext uri="{BB962C8B-B14F-4D97-AF65-F5344CB8AC3E}">
        <p14:creationId xmlns:p14="http://schemas.microsoft.com/office/powerpoint/2010/main" val="19992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1916832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εγκεφαλικού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348880"/>
            <a:ext cx="20882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προσωπικού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3429000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εγκέφαλος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0504" y="4129916"/>
            <a:ext cx="6396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4077072"/>
            <a:ext cx="17918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μετωπιαίο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2232" y="4509120"/>
            <a:ext cx="1935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βρεγματικά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5157192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κροταφικά</a:t>
            </a:r>
          </a:p>
        </p:txBody>
      </p:sp>
    </p:spTree>
    <p:extLst>
      <p:ext uri="{BB962C8B-B14F-4D97-AF65-F5344CB8AC3E}">
        <p14:creationId xmlns:p14="http://schemas.microsoft.com/office/powerpoint/2010/main" val="27839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838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211197"/>
            <a:ext cx="84969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Διαθέτει εγκέφαλο, οστά και μύες που του επιτρέπουν να εκτελεί κινήσεις όπου και όποτε θέλει.</a:t>
            </a:r>
          </a:p>
        </p:txBody>
      </p:sp>
    </p:spTree>
    <p:extLst>
      <p:ext uri="{BB962C8B-B14F-4D97-AF65-F5344CB8AC3E}">
        <p14:creationId xmlns:p14="http://schemas.microsoft.com/office/powerpoint/2010/main" val="3635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83"/>
            <a:ext cx="9144000" cy="688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76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31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1" y="0"/>
            <a:ext cx="9168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70080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Όταν μεταφέρουμε αντικείμενα κρατώντας τα πλάγια.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3359894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Όταν σηκώνουμε αντικείμενα σκύβοντας μπροστά.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508808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Όταν σπρώχνουμε αντικείμενα σκύβοντας μπροστά.</a:t>
            </a:r>
          </a:p>
        </p:txBody>
      </p:sp>
    </p:spTree>
    <p:extLst>
      <p:ext uri="{BB962C8B-B14F-4D97-AF65-F5344CB8AC3E}">
        <p14:creationId xmlns:p14="http://schemas.microsoft.com/office/powerpoint/2010/main" val="12998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8" y="0"/>
            <a:ext cx="9172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13285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Καθόμαστε σωστά σε όρθια στάση για τη πλάτη.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321297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Δεν κουβαλάμε τη τσάντα στον ένα ώμο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415198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Περπατάμε σε όρθια στάση για τη σπονδυλική στήλη.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5229200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Όταν μεταφέρουμε, σηκώνουμε η σπρώχνουμε αντικείμενα η σπονδυλική μας στήλη είναι ευθεία. </a:t>
            </a:r>
          </a:p>
        </p:txBody>
      </p:sp>
    </p:spTree>
    <p:extLst>
      <p:ext uri="{BB962C8B-B14F-4D97-AF65-F5344CB8AC3E}">
        <p14:creationId xmlns:p14="http://schemas.microsoft.com/office/powerpoint/2010/main" val="31604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"/>
            <a:ext cx="9144000" cy="683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065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0"/>
            <a:ext cx="91408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15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5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494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7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000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144000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372720"/>
            <a:ext cx="417646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600" b="1" dirty="0"/>
              <a:t>Επειδή στηρίζει το κεφάλι που είναι βαρύ γι αυτό ονομάζεται άτλας</a:t>
            </a:r>
          </a:p>
          <a:p>
            <a:endParaRPr lang="el-GR" sz="3600" b="1" dirty="0"/>
          </a:p>
          <a:p>
            <a:r>
              <a:rPr lang="el-GR" sz="36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243716"/>
            <a:ext cx="82809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b="1" dirty="0"/>
              <a:t>Σε διάφορες ασθένειες όπου δεν παράγονται φυσιολογικά κύτταρα του αίματος όπως </a:t>
            </a:r>
            <a:r>
              <a:rPr lang="el-GR" sz="3200" b="1" dirty="0" err="1"/>
              <a:t>π.χ</a:t>
            </a:r>
            <a:r>
              <a:rPr lang="el-GR" sz="3200" b="1" dirty="0"/>
              <a:t> οι λευχαιμίες.</a:t>
            </a:r>
          </a:p>
        </p:txBody>
      </p:sp>
    </p:spTree>
    <p:extLst>
      <p:ext uri="{BB962C8B-B14F-4D97-AF65-F5344CB8AC3E}">
        <p14:creationId xmlns:p14="http://schemas.microsoft.com/office/powerpoint/2010/main" val="13841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" y="7830"/>
            <a:ext cx="9132349" cy="68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692097"/>
            <a:ext cx="79208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b="1" dirty="0"/>
              <a:t>Τα οστά συνδέονται μέσω των αρθρώσεων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3719934"/>
            <a:ext cx="741682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b="1" dirty="0"/>
              <a:t>Το χέρι μας κινείται προς όλες τις κατευθύνσεις</a:t>
            </a:r>
          </a:p>
        </p:txBody>
      </p:sp>
    </p:spTree>
    <p:extLst>
      <p:ext uri="{BB962C8B-B14F-4D97-AF65-F5344CB8AC3E}">
        <p14:creationId xmlns:p14="http://schemas.microsoft.com/office/powerpoint/2010/main" val="29770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923165"/>
            <a:ext cx="878497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Στα οστά του θώρακα, βρίσκονται οι πνεύμονες και η καρδία, ενώ στα οστά του κρανίου ο εγκέφαλος , τα οποία είναι όργανα </a:t>
            </a:r>
            <a:r>
              <a:rPr lang="el-GR" sz="2800" b="1" dirty="0">
                <a:solidFill>
                  <a:srgbClr val="C00000"/>
                </a:solidFill>
              </a:rPr>
              <a:t>ευαίσθητα</a:t>
            </a:r>
            <a:r>
              <a:rPr lang="el-GR" sz="2800" b="1" dirty="0"/>
              <a:t> και βρίσκονται εκεί </a:t>
            </a:r>
            <a:r>
              <a:rPr lang="el-GR" sz="2800" b="1" dirty="0">
                <a:solidFill>
                  <a:srgbClr val="C00000"/>
                </a:solidFill>
              </a:rPr>
              <a:t>για να προστατεύονται</a:t>
            </a:r>
            <a:r>
              <a:rPr lang="el-GR" sz="2800" b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700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7"/>
            <a:ext cx="9144000" cy="682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Αρθρική κοιλότητα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609329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Σύνδεσμος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Αρθρικός θύλακας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232" y="2949002"/>
            <a:ext cx="17281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Σύνδεσμος</a:t>
            </a:r>
            <a:endParaRPr lang="el-G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8995" y="3832583"/>
            <a:ext cx="17281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Αρθρικός θύλακας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6761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88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1681644"/>
            <a:ext cx="46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2401724"/>
            <a:ext cx="46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2905780"/>
            <a:ext cx="46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3481844"/>
            <a:ext cx="46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4201924"/>
            <a:ext cx="46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733256"/>
            <a:ext cx="79928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b="1" dirty="0"/>
              <a:t>Ναι, σε αυτές που δεν εκτελούν κινήσεις, γιατί δεν χρειάζεται.</a:t>
            </a:r>
          </a:p>
        </p:txBody>
      </p:sp>
    </p:spTree>
    <p:extLst>
      <p:ext uri="{BB962C8B-B14F-4D97-AF65-F5344CB8AC3E}">
        <p14:creationId xmlns:p14="http://schemas.microsoft.com/office/powerpoint/2010/main" val="2867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26936"/>
            <a:ext cx="9125542" cy="683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606367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Ημιάρθρωση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60212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Συνάρθρωση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4776" y="6021288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Διάρθρωση  </a:t>
            </a:r>
          </a:p>
        </p:txBody>
      </p:sp>
    </p:spTree>
    <p:extLst>
      <p:ext uri="{BB962C8B-B14F-4D97-AF65-F5344CB8AC3E}">
        <p14:creationId xmlns:p14="http://schemas.microsoft.com/office/powerpoint/2010/main" val="4950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78"/>
            <a:ext cx="9162423" cy="684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796136" y="3861048"/>
            <a:ext cx="28803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5536" y="4293096"/>
            <a:ext cx="82809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5536" y="4581128"/>
            <a:ext cx="30243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84168" y="4581128"/>
            <a:ext cx="25922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5536" y="4941168"/>
            <a:ext cx="43924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91880" y="5301208"/>
            <a:ext cx="51845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3528" y="5589240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31640" y="6309320"/>
            <a:ext cx="38164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" y="25152"/>
            <a:ext cx="9117997" cy="68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21328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Αρθρίτιδες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58772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Διάστρεμμα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0272" y="34290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Εξάρθρωση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177281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Φθορά του χόνδρου παραμόρφωση των οστών της άρθρωσης ή ανάπτυξη ιστού ενδιάμεσα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328498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Κάκωση των αρθρώσεων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688" y="424489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Κακώσεις της σπονδυλικής στήλης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4357553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Μετατοπίσεις μεσοσπονδύλιων δίσκων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5589240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Σπάσιμο των συνδέσμων που περιβάλλουν την άρθρωση </a:t>
            </a:r>
          </a:p>
        </p:txBody>
      </p:sp>
    </p:spTree>
    <p:extLst>
      <p:ext uri="{BB962C8B-B14F-4D97-AF65-F5344CB8AC3E}">
        <p14:creationId xmlns:p14="http://schemas.microsoft.com/office/powerpoint/2010/main" val="30294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" y="27262"/>
            <a:ext cx="9145947" cy="682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596336" y="4437112"/>
            <a:ext cx="10081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9992" y="4653136"/>
            <a:ext cx="33843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20272" y="5157192"/>
            <a:ext cx="15841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99992" y="5373216"/>
            <a:ext cx="50405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44208" y="5373216"/>
            <a:ext cx="21602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9992" y="5589240"/>
            <a:ext cx="14401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9992" y="6021288"/>
            <a:ext cx="38164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83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69862"/>
            <a:ext cx="8064896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b="1" dirty="0"/>
              <a:t>Ο αρθρικό χόνδρος  χρησιμεύει για την κατά μήκος αύξηση των μακριών οστών.</a:t>
            </a:r>
          </a:p>
          <a:p>
            <a:endParaRPr lang="el-GR" sz="3200" b="1" dirty="0"/>
          </a:p>
          <a:p>
            <a:endParaRPr lang="el-GR" sz="3200" b="1" dirty="0"/>
          </a:p>
          <a:p>
            <a:r>
              <a:rPr lang="el-GR" sz="3200" b="1" dirty="0"/>
              <a:t>Το περιόστεο χρησιμεύει για την κατά πάχος αύξηση των μακριών οστών.</a:t>
            </a:r>
          </a:p>
          <a:p>
            <a:endParaRPr lang="el-GR" sz="3200" b="1" dirty="0"/>
          </a:p>
          <a:p>
            <a:endParaRPr lang="el-GR" sz="3200" b="1" dirty="0"/>
          </a:p>
          <a:p>
            <a:r>
              <a:rPr lang="el-GR" sz="3200" b="1" dirty="0"/>
              <a:t>Ο μυελός των οστών είναι αιμοποιητικό όργανο και χρησιμεύει για τη θρέψη των οστών.</a:t>
            </a:r>
          </a:p>
          <a:p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9027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7627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597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1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2852936"/>
            <a:ext cx="770485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3200" b="1" dirty="0"/>
              <a:t>Ο μυελός των οστών είναι αιμοποιητικό όργανο και χρησιμεύει για τη θρέψη των οστών.</a:t>
            </a:r>
          </a:p>
        </p:txBody>
      </p:sp>
    </p:spTree>
    <p:extLst>
      <p:ext uri="{BB962C8B-B14F-4D97-AF65-F5344CB8AC3E}">
        <p14:creationId xmlns:p14="http://schemas.microsoft.com/office/powerpoint/2010/main" val="39725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034733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Τα οστά αποτελούνται από οργανικές </a:t>
            </a:r>
          </a:p>
          <a:p>
            <a:r>
              <a:rPr lang="el-GR" sz="2800" dirty="0"/>
              <a:t>και ανόργανες ουσίες</a:t>
            </a:r>
          </a:p>
        </p:txBody>
      </p:sp>
    </p:spTree>
    <p:extLst>
      <p:ext uri="{BB962C8B-B14F-4D97-AF65-F5344CB8AC3E}">
        <p14:creationId xmlns:p14="http://schemas.microsoft.com/office/powerpoint/2010/main" val="56080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" y="0"/>
            <a:ext cx="9141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571237"/>
            <a:ext cx="86409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Με το ερειστικό σύστημα με το οποίο είναι ενωμένοι οι μύες και αφού κινείται ο μυς κινείται και το οστό.</a:t>
            </a:r>
          </a:p>
        </p:txBody>
      </p:sp>
    </p:spTree>
    <p:extLst>
      <p:ext uri="{BB962C8B-B14F-4D97-AF65-F5344CB8AC3E}">
        <p14:creationId xmlns:p14="http://schemas.microsoft.com/office/powerpoint/2010/main" val="37395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620"/>
            <a:ext cx="9144001" cy="2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" y="2996952"/>
            <a:ext cx="912371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32160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Οστά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82566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Χρόνος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141277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Υλικό συντήρησης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224" y="155679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Ευλυγισία των οστών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506602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Ναι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600212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Όχι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60" y="506602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Όχι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60212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Ναι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199" y="4725144"/>
            <a:ext cx="309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Τα ανόργανα άλατα προσδίδουν ακαμψία και σκληρότητα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5877272"/>
            <a:ext cx="262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Η οστείνη δίνει συνοχή στα οστά  </a:t>
            </a:r>
          </a:p>
        </p:txBody>
      </p:sp>
    </p:spTree>
    <p:extLst>
      <p:ext uri="{BB962C8B-B14F-4D97-AF65-F5344CB8AC3E}">
        <p14:creationId xmlns:p14="http://schemas.microsoft.com/office/powerpoint/2010/main" val="353397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709"/>
            <a:ext cx="9144001" cy="682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763688" y="2996952"/>
            <a:ext cx="63367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63688" y="3284984"/>
            <a:ext cx="69127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63688" y="3501008"/>
            <a:ext cx="34563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1680" y="4725144"/>
            <a:ext cx="5976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60032" y="119675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946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0"/>
            <a:ext cx="9037319" cy="67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1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565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12251"/>
            <a:ext cx="9135471" cy="684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777686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3200" dirty="0"/>
              <a:t>Καρδιοαναπνευστικό σύστημα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3200" dirty="0"/>
              <a:t>Μυοσκελετικό σύστημα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3200" dirty="0"/>
              <a:t>Σωματότυπος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3200" dirty="0"/>
              <a:t>Νευρομυϊκή λειτουργία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3200" dirty="0"/>
              <a:t>Ηλικία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3200" dirty="0"/>
              <a:t>Διατροφή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8812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8"/>
            <a:ext cx="9144000" cy="685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84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" y="-27384"/>
            <a:ext cx="912943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259632" y="2204864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1259632" y="2708920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1259632" y="3284984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1259632" y="3717032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1259632" y="4293096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1259632" y="4797152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1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" y="1"/>
            <a:ext cx="914055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5732" y="1052736"/>
            <a:ext cx="50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Δ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76410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ΣΤ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412177"/>
            <a:ext cx="50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Α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4293096"/>
            <a:ext cx="50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Ε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3636313"/>
            <a:ext cx="50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Γ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2988241"/>
            <a:ext cx="50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Β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5301208"/>
            <a:ext cx="77048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b="1" dirty="0"/>
              <a:t>Οργανικές ουσίες (οστείνη), προσδίδει στα οστά συνοχή και ευλυγισία.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616" y="6054387"/>
            <a:ext cx="77768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b="1" dirty="0"/>
              <a:t>Ανόργανες ουσίες (νερό , άλατα), προσδίδει στα οστά ακαμψία και σκληρότητα.</a:t>
            </a:r>
          </a:p>
        </p:txBody>
      </p:sp>
    </p:spTree>
    <p:extLst>
      <p:ext uri="{BB962C8B-B14F-4D97-AF65-F5344CB8AC3E}">
        <p14:creationId xmlns:p14="http://schemas.microsoft.com/office/powerpoint/2010/main" val="3710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5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03123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Ημιάρθρωση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203123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Συνάρθρωση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0760" y="2060848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Διάρθρωση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380355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Επιτρέπει περιορισμένες κινήσεις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378904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Επιτρέπει εκτεταμένες κινήσεις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400796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Δεν επιτρέπουν καμία κίνηση</a:t>
            </a:r>
          </a:p>
        </p:txBody>
      </p:sp>
    </p:spTree>
    <p:extLst>
      <p:ext uri="{BB962C8B-B14F-4D97-AF65-F5344CB8AC3E}">
        <p14:creationId xmlns:p14="http://schemas.microsoft.com/office/powerpoint/2010/main" val="36406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813690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Η ελάττωση των αλάτων ασβεστίου και φωσφόρου των οστών, δημιουργώντας πόρους.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l-GR" sz="2400" dirty="0"/>
              <a:t>Σωστή διατροφή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l-GR" sz="2400" dirty="0"/>
              <a:t>Σωματική άσκηση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l-GR" sz="2400" dirty="0"/>
              <a:t>Όχι κάπνισμα και αλκοόλ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l-GR" sz="2400" dirty="0"/>
              <a:t>Αποφυγή κορτιζόνης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l-GR" sz="2400" dirty="0"/>
              <a:t>Επαρκής έκθεση στον ήλιο </a:t>
            </a:r>
          </a:p>
        </p:txBody>
      </p:sp>
    </p:spTree>
    <p:extLst>
      <p:ext uri="{BB962C8B-B14F-4D97-AF65-F5344CB8AC3E}">
        <p14:creationId xmlns:p14="http://schemas.microsoft.com/office/powerpoint/2010/main" val="9030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74693"/>
            <a:ext cx="842493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Από το μυελό των οστών παράγονται τα κύτταρα του αίματος μας.</a:t>
            </a:r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1187624" y="4221088"/>
            <a:ext cx="73448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1187624" y="4437112"/>
            <a:ext cx="73448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1187624" y="4653136"/>
            <a:ext cx="73448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1187624" y="4941168"/>
            <a:ext cx="7200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87"/>
            <a:ext cx="9144000" cy="665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818709"/>
            <a:ext cx="87129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Σημαίνει ότι τα ανόργανα άλατα και κυρίως το ασβέστιο βοηθάνε τα οστά να μεγαλώσουν και να είναι γερά.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2977788"/>
            <a:ext cx="8712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1. Στηρίζει το σώμα μας και καθορίζει το σχήμα του.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697868"/>
            <a:ext cx="8712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2. Εκτελεί κινήσεις σε συνεργασία με το μυϊκό σύστημα.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417948"/>
            <a:ext cx="8712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3. Είναι αποθήκη </a:t>
            </a:r>
            <a:r>
              <a:rPr lang="el-GR" sz="2800" b="1" dirty="0" smtClean="0"/>
              <a:t>ανόργανων αλάτων</a:t>
            </a: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138028"/>
            <a:ext cx="8712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4. Προστατεύει ευαίσθητα (ευπαθή) όργανα μας.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5733256"/>
            <a:ext cx="87129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5. Είναι αιμοποιητικό όργανο (παράγει τα κύτταρα του αίματος).</a:t>
            </a:r>
          </a:p>
        </p:txBody>
      </p:sp>
    </p:spTree>
    <p:extLst>
      <p:ext uri="{BB962C8B-B14F-4D97-AF65-F5344CB8AC3E}">
        <p14:creationId xmlns:p14="http://schemas.microsoft.com/office/powerpoint/2010/main" val="15263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/>
          <p:cNvSpPr/>
          <p:nvPr/>
        </p:nvSpPr>
        <p:spPr>
          <a:xfrm>
            <a:off x="1835696" y="2060848"/>
            <a:ext cx="6552728" cy="25922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03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0"/>
            <a:ext cx="914087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1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668</Words>
  <Application>Microsoft Office PowerPoint</Application>
  <PresentationFormat>Προβολή στην οθόνη (4:3)</PresentationFormat>
  <Paragraphs>173</Paragraphs>
  <Slides>59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3" baseType="lpstr">
      <vt:lpstr>Arial</vt:lpstr>
      <vt:lpstr>Calibri</vt:lpstr>
      <vt:lpstr>Courier New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Spyros</dc:creator>
  <cp:lastModifiedBy>prokopis kalli</cp:lastModifiedBy>
  <cp:revision>143</cp:revision>
  <dcterms:created xsi:type="dcterms:W3CDTF">2016-08-17T05:29:13Z</dcterms:created>
  <dcterms:modified xsi:type="dcterms:W3CDTF">2020-03-22T08:20:10Z</dcterms:modified>
</cp:coreProperties>
</file>